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ιαφάνεια τίτλου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0" y="4323810"/>
            <a:ext cx="1744652" cy="778589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sldNum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Εικόνα με λεζάντα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>
            <a:spLocks noGrp="1"/>
          </p:cNvSpPr>
          <p:nvPr>
            <p:ph type="pic" idx="2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3"/>
          <p:cNvSpPr txBox="1">
            <a:spLocks noGrp="1"/>
          </p:cNvSpPr>
          <p:nvPr>
            <p:ph type="body" idx="1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νό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Περιεχόμενο με λεζάντα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sz="20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1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ύο περιεχόμενα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body" idx="2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φαλίδα ενότητας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"/>
          <p:cNvSpPr txBox="1"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"/>
          <p:cNvSpPr txBox="1"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8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8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8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8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Σύγκριση" type="twoTxTwoObj">
  <p:cSld name="TWO_OBJECTS_WITH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body" idx="2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body" idx="3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9"/>
          <p:cNvSpPr txBox="1">
            <a:spLocks noGrp="1"/>
          </p:cNvSpPr>
          <p:nvPr>
            <p:ph type="body" idx="4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9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Μόνο τίτλος" type="titleOnly">
  <p:cSld name="TITLE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0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0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λεζάντα">
  <p:cSld name="Τίτλος και λεζάντα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1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Εισαγωγικά με λεζάντα">
  <p:cSld name="Εισαγωγικά με λεζάντα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2"/>
          <p:cNvSpPr txBox="1">
            <a:spLocks noGrp="1"/>
          </p:cNvSpPr>
          <p:nvPr>
            <p:ph type="body" idx="1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14" name="Google Shape;114;p12"/>
          <p:cNvSpPr txBox="1">
            <a:spLocks noGrp="1"/>
          </p:cNvSpPr>
          <p:nvPr>
            <p:ph type="body" idx="2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2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2"/>
          <p:cNvSpPr/>
          <p:nvPr/>
        </p:nvSpPr>
        <p:spPr>
          <a:xfrm rot="10800000" flipH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sldNum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άρτα ονόματος">
  <p:cSld name="Κάρτα ονόματος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body" idx="1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3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άρτα ονόματος με φράση">
  <p:cSld name="Κάρτα ονόματος με φράση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ή False">
  <p:cSld name="True ή Fals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sz="4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body" idx="1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2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5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5"/>
          <p:cNvSpPr/>
          <p:nvPr/>
        </p:nvSpPr>
        <p:spPr>
          <a:xfrm rot="10800000" flipH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ldNum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Κατακόρυφο κείμενο" type="vertTx">
  <p:cSld name="VERTICAL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body" idx="1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ατακόρυφος τίτλος και Κείμενο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body" idx="1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marL="4114800" lvl="8" indent="-342900" algn="l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7"/>
          <p:cNvSpPr/>
          <p:nvPr/>
        </p:nvSpPr>
        <p:spPr>
          <a:xfrm rot="10800000" flipH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1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Google Shape;35;p1"/>
          <p:cNvSpPr txBox="1">
            <a:spLocks noGrp="1"/>
          </p:cNvSpPr>
          <p:nvPr>
            <p:ph type="dt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Google Shape;36;p1"/>
          <p:cNvSpPr txBox="1">
            <a:spLocks noGrp="1"/>
          </p:cNvSpPr>
          <p:nvPr>
            <p:ph type="ft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Google Shape;37;p1"/>
          <p:cNvSpPr txBox="1">
            <a:spLocks noGrp="1"/>
          </p:cNvSpPr>
          <p:nvPr>
            <p:ph type="sldNum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19z3Lv4mhu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ce-is.com/apokries-in-pictures-greeces-most-colorful-carnival-tradition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yla.culture.gr/karnavali-soxou/" TargetMode="External"/><Relationship Id="rId5" Type="http://schemas.openxmlformats.org/officeDocument/2006/relationships/hyperlink" Target="https://sohosfm.gr/articles.php?article_id=25" TargetMode="External"/><Relationship Id="rId4" Type="http://schemas.openxmlformats.org/officeDocument/2006/relationships/hyperlink" Target="http://dim-ag-marin-lerou.dod.sch.gr/selides/el/soho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>
            <a:spLocks noGrp="1"/>
          </p:cNvSpPr>
          <p:nvPr>
            <p:ph type="ctrTitle"/>
          </p:nvPr>
        </p:nvSpPr>
        <p:spPr>
          <a:xfrm>
            <a:off x="2553213" y="2514598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Τhe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carnival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Sohos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Google Shape;165;p18"/>
          <p:cNvSpPr txBox="1"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80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look at a very traditional celebration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 year 2023-24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Junior High School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Kordelio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presentation by Maria Paranou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9172" y="308277"/>
            <a:ext cx="4676324" cy="3544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7458" y="343973"/>
            <a:ext cx="5659190" cy="417325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entury Gothic"/>
              <a:buNone/>
            </a:pPr>
            <a:r>
              <a:rPr lang="en-US" sz="2800" b="1" dirty="0"/>
              <a:t>The village of </a:t>
            </a:r>
            <a:r>
              <a:rPr lang="en-US" sz="2800" b="1" dirty="0" err="1"/>
              <a:t>Sohos</a:t>
            </a:r>
            <a:endParaRPr sz="2800" b="1" dirty="0"/>
          </a:p>
        </p:txBody>
      </p:sp>
      <p:sp>
        <p:nvSpPr>
          <p:cNvPr id="173" name="Google Shape;173;p19"/>
          <p:cNvSpPr txBox="1">
            <a:spLocks noGrp="1"/>
          </p:cNvSpPr>
          <p:nvPr>
            <p:ph type="body" idx="1"/>
          </p:nvPr>
        </p:nvSpPr>
        <p:spPr>
          <a:xfrm>
            <a:off x="2589213" y="5367337"/>
            <a:ext cx="8915400" cy="1146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 50 km from Thessaloniki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altitude of 670 meters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Harsh winters- problems with transportation- quite isolated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Most inhabitants are farmers- quite traditional place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>
            <a:spLocks noGrp="1"/>
          </p:cNvSpPr>
          <p:nvPr>
            <p:ph type="title"/>
          </p:nvPr>
        </p:nvSpPr>
        <p:spPr>
          <a:xfrm>
            <a:off x="2592925" y="383458"/>
            <a:ext cx="8911687" cy="1278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 dirty="0">
                <a:latin typeface="+mj-lt"/>
              </a:rPr>
              <a:t>When does it take place? </a:t>
            </a: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For how long?</a:t>
            </a:r>
            <a:endParaRPr b="1" dirty="0">
              <a:latin typeface="+mj-lt"/>
            </a:endParaRPr>
          </a:p>
        </p:txBody>
      </p:sp>
      <p:sp>
        <p:nvSpPr>
          <p:cNvPr id="179" name="Google Shape;179;p20"/>
          <p:cNvSpPr txBox="1">
            <a:spLocks noGrp="1"/>
          </p:cNvSpPr>
          <p:nvPr>
            <p:ph type="body" idx="1"/>
          </p:nvPr>
        </p:nvSpPr>
        <p:spPr>
          <a:xfrm>
            <a:off x="2589212" y="1484671"/>
            <a:ext cx="8915400" cy="222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Beginning of carnival in the first week of January- ends just before Lent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Extremely popular among locals- it is the highlight of the winter(usually long, cold and with few distractions) </a:t>
            </a:r>
            <a:endParaRPr lang="el-GR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Everybody dresses up- even babies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Also popular among tourists – parade considered an attraction</a:t>
            </a:r>
            <a:endParaRPr lang="el-GR" dirty="0">
              <a:latin typeface="+mn-lt"/>
            </a:endParaRP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🠶"/>
            </a:pPr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AF520E0-A0AB-7EE4-40BE-F6321FA37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722" y="3706472"/>
            <a:ext cx="4216349" cy="31515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5743" y="501496"/>
            <a:ext cx="5019675" cy="3333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1"/>
          <p:cNvGrpSpPr/>
          <p:nvPr/>
        </p:nvGrpSpPr>
        <p:grpSpPr>
          <a:xfrm>
            <a:off x="7248704" y="3212237"/>
            <a:ext cx="3349664" cy="3504394"/>
            <a:chOff x="822335" y="0"/>
            <a:chExt cx="3349664" cy="3504394"/>
          </a:xfrm>
        </p:grpSpPr>
        <p:sp>
          <p:nvSpPr>
            <p:cNvPr id="186" name="Google Shape;186;p21"/>
            <p:cNvSpPr/>
            <p:nvPr/>
          </p:nvSpPr>
          <p:spPr>
            <a:xfrm>
              <a:off x="822335" y="0"/>
              <a:ext cx="3305274" cy="2277334"/>
            </a:xfrm>
            <a:prstGeom prst="roundRect">
              <a:avLst>
                <a:gd name="adj" fmla="val 16667"/>
              </a:avLst>
            </a:prstGeom>
            <a:blipFill rotWithShape="1">
              <a:blip r:embed="rId4">
                <a:alphaModFix/>
              </a:blip>
              <a:stretch>
                <a:fillRect l="-21996" r="-21996"/>
              </a:stretch>
            </a:blipFill>
            <a:ln w="158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1"/>
            <p:cNvSpPr/>
            <p:nvPr/>
          </p:nvSpPr>
          <p:spPr>
            <a:xfrm>
              <a:off x="866725" y="2278138"/>
              <a:ext cx="3305274" cy="1226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1"/>
            <p:cNvSpPr txBox="1"/>
            <p:nvPr/>
          </p:nvSpPr>
          <p:spPr>
            <a:xfrm>
              <a:off x="866725" y="2278138"/>
              <a:ext cx="3305274" cy="1226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800" tIns="241800" rIns="24180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400"/>
                <a:buFont typeface="Century Gothic"/>
                <a:buNone/>
              </a:pPr>
              <a:r>
                <a:rPr lang="en-US" sz="3400" b="0" i="0" u="none" strike="noStrike" cap="none" dirty="0">
                  <a:solidFill>
                    <a:schemeClr val="dk1"/>
                  </a:solidFill>
                  <a:latin typeface="+mn-lt"/>
                  <a:ea typeface="Century Gothic"/>
                  <a:cs typeface="Century Gothic"/>
                  <a:sym typeface="Century Gothic"/>
                </a:rPr>
                <a:t>the carnival in 1956 </a:t>
              </a:r>
              <a:endParaRPr sz="3400" b="0" i="0" u="none" strike="noStrike" cap="none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89" name="Google Shape;189;p21"/>
          <p:cNvSpPr txBox="1"/>
          <p:nvPr/>
        </p:nvSpPr>
        <p:spPr>
          <a:xfrm>
            <a:off x="2092266" y="4020629"/>
            <a:ext cx="38440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A group of school students dressed up</a:t>
            </a:r>
            <a:endParaRPr sz="1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entury Gothic"/>
              <a:cs typeface="Arial" panose="020B0604020202020204" pitchFamily="34" charset="0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89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 dirty="0">
                <a:latin typeface="+mj-lt"/>
              </a:rPr>
              <a:t>How did it start?</a:t>
            </a:r>
            <a:endParaRPr b="1" dirty="0">
              <a:latin typeface="+mj-lt"/>
            </a:endParaRPr>
          </a:p>
        </p:txBody>
      </p:sp>
      <p:sp>
        <p:nvSpPr>
          <p:cNvPr id="195" name="Google Shape;195;p22"/>
          <p:cNvSpPr txBox="1">
            <a:spLocks noGrp="1"/>
          </p:cNvSpPr>
          <p:nvPr>
            <p:ph type="body" idx="1"/>
          </p:nvPr>
        </p:nvSpPr>
        <p:spPr>
          <a:xfrm>
            <a:off x="2589212" y="1524000"/>
            <a:ext cx="8915400" cy="292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Pagan origins- connected with god Dionysus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Beginning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Celebration of nature and fertility- farmers feel it necessary for a good harvest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Celebrated non-stop since antiquity (even during Nazi occupation)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changes in the carnival over the years</a:t>
            </a:r>
          </a:p>
          <a:p>
            <a:pPr marL="0" indent="0">
              <a:buNone/>
            </a:pPr>
            <a:endParaRPr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581B647B-3F79-D38C-8BA3-7B0806411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614" y="2984090"/>
            <a:ext cx="2692502" cy="37137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 dirty="0">
                <a:latin typeface="+mn-lt"/>
              </a:rPr>
              <a:t>What do people eat and drink during the carnival of </a:t>
            </a:r>
            <a:r>
              <a:rPr lang="en-US" b="1" dirty="0" err="1">
                <a:latin typeface="+mn-lt"/>
              </a:rPr>
              <a:t>Sohos</a:t>
            </a:r>
            <a:r>
              <a:rPr lang="en-US" b="1" dirty="0">
                <a:latin typeface="+mn-lt"/>
              </a:rPr>
              <a:t>?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What do they wear?</a:t>
            </a:r>
            <a:endParaRPr b="1" dirty="0">
              <a:latin typeface="+mn-lt"/>
            </a:endParaRPr>
          </a:p>
        </p:txBody>
      </p:sp>
      <p:sp>
        <p:nvSpPr>
          <p:cNvPr id="201" name="Google Shape;201;p23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the same as in other parts of Greece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People drink lots of alcohol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Koudounoforoi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hold a bottle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tsipouro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traditional costume with bells hanging from the belt  is a must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stronger the person, the larger the bells</a:t>
            </a:r>
          </a:p>
          <a:p>
            <a:pPr marL="0" indent="0"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"/>
          <p:cNvSpPr txBox="1">
            <a:spLocks noGrp="1"/>
          </p:cNvSpPr>
          <p:nvPr>
            <p:ph type="title"/>
          </p:nvPr>
        </p:nvSpPr>
        <p:spPr>
          <a:xfrm>
            <a:off x="2589212" y="124287"/>
            <a:ext cx="3505199" cy="130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en-US" sz="2800" b="1" dirty="0">
                <a:latin typeface="+mn-lt"/>
              </a:rPr>
              <a:t>The traditional costume</a:t>
            </a:r>
            <a:endParaRPr sz="2800" b="1" dirty="0">
              <a:latin typeface="+mn-lt"/>
            </a:endParaRPr>
          </a:p>
        </p:txBody>
      </p:sp>
      <p:pic>
        <p:nvPicPr>
          <p:cNvPr id="207" name="Google Shape;207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13464" y="446087"/>
            <a:ext cx="2034046" cy="541496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 txBox="1">
            <a:spLocks noGrp="1"/>
          </p:cNvSpPr>
          <p:nvPr>
            <p:ph type="body" idx="2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Face completely covered by a mask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Fox tail serves as a moustache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top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multicoloured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ribbon formation up to 1 meter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Clothes made from animal furs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Five bells in each costume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Bells ring when people move.</a:t>
            </a:r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Costumes made in the village apart from bells.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Google Shape;209;p24"/>
          <p:cNvSpPr/>
          <p:nvPr/>
        </p:nvSpPr>
        <p:spPr>
          <a:xfrm>
            <a:off x="6162875" y="190395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rnd" cmpd="sng">
            <a:solidFill>
              <a:srgbClr val="7823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4"/>
          <p:cNvSpPr/>
          <p:nvPr/>
        </p:nvSpPr>
        <p:spPr>
          <a:xfrm>
            <a:off x="6342292" y="336182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rnd" cmpd="sng">
            <a:solidFill>
              <a:srgbClr val="7823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24"/>
          <p:cNvSpPr/>
          <p:nvPr/>
        </p:nvSpPr>
        <p:spPr>
          <a:xfrm>
            <a:off x="6094411" y="412680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rnd" cmpd="sng">
            <a:solidFill>
              <a:srgbClr val="7823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2" name="Google Shape;21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6871" y="1275848"/>
            <a:ext cx="2152650" cy="41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5"/>
          <p:cNvSpPr txBox="1"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 dirty="0">
                <a:latin typeface="+mj-lt"/>
              </a:rPr>
              <a:t>Some interesting facts</a:t>
            </a:r>
            <a:endParaRPr b="1" dirty="0">
              <a:latin typeface="+mj-lt"/>
            </a:endParaRPr>
          </a:p>
        </p:txBody>
      </p:sp>
      <p:sp>
        <p:nvSpPr>
          <p:cNvPr id="218" name="Google Shape;218;p25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4971794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In the old days Carnival time ideal for young men to visit their girlfriends’ house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Designs on clothes used by girls to recognize visitors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b="1" dirty="0">
                <a:latin typeface="+mn-lt"/>
              </a:rPr>
              <a:t>Bells</a:t>
            </a:r>
            <a:r>
              <a:rPr lang="en-US" dirty="0">
                <a:latin typeface="+mn-lt"/>
              </a:rPr>
              <a:t>: </a:t>
            </a:r>
            <a:r>
              <a:rPr lang="en-US" u="sng" dirty="0">
                <a:latin typeface="+mn-lt"/>
              </a:rPr>
              <a:t>the most important part of uniform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Owners of good bells considered privileged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Often given as present from father to son.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Owners of bells with ugly sound often mocked by locals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Locals may travel long distances in search of the perfect bells</a:t>
            </a:r>
            <a:endParaRPr dirty="0">
              <a:latin typeface="+mn-lt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A8D258F-215C-3530-C426-A0EBACAC4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814" y="1528540"/>
            <a:ext cx="3427284" cy="4705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b="1" dirty="0">
                <a:latin typeface="+mj-lt"/>
              </a:rPr>
              <a:t>What happens during Carnival?</a:t>
            </a:r>
            <a:endParaRPr b="1" dirty="0">
              <a:latin typeface="+mj-lt"/>
            </a:endParaRPr>
          </a:p>
        </p:txBody>
      </p:sp>
      <p:sp>
        <p:nvSpPr>
          <p:cNvPr id="225" name="Google Shape;225;p26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Highlight of Carnival: Last weekend before Lent</a:t>
            </a: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People dressed in costumes roam the streets.</a:t>
            </a:r>
            <a:endParaRPr dirty="0">
              <a:latin typeface="+mn-lt"/>
            </a:endParaRP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Lighting of bonfire in village square in the evening</a:t>
            </a: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Parody of a wedding- attraction for tourists</a:t>
            </a: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Parade on Clean Monday- </a:t>
            </a:r>
            <a:r>
              <a:rPr lang="en-US" dirty="0" err="1">
                <a:latin typeface="+mn-lt"/>
              </a:rPr>
              <a:t>Koudounoforoi</a:t>
            </a:r>
            <a:r>
              <a:rPr lang="en-US" dirty="0">
                <a:latin typeface="+mn-lt"/>
              </a:rPr>
              <a:t> walk in village center</a:t>
            </a:r>
          </a:p>
          <a:p>
            <a:pPr marL="285750" indent="-285750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Many feasts, traditional dances and theatre performances </a:t>
            </a:r>
            <a:r>
              <a:rPr lang="en-US" dirty="0" err="1">
                <a:latin typeface="+mn-lt"/>
              </a:rPr>
              <a:t>organizeThere</a:t>
            </a:r>
            <a:r>
              <a:rPr lang="en-US" dirty="0">
                <a:latin typeface="+mn-lt"/>
              </a:rPr>
              <a:t> are plenty of other events, such as feasts, traditional dances and theatre performances which are organized by the local people.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2599" y="619125"/>
            <a:ext cx="5000625" cy="280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5370" y="619125"/>
            <a:ext cx="3949169" cy="594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7"/>
          <p:cNvSpPr txBox="1"/>
          <p:nvPr/>
        </p:nvSpPr>
        <p:spPr>
          <a:xfrm flipH="1">
            <a:off x="1745449" y="3817398"/>
            <a:ext cx="351725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The carnival is a major attraction for the village</a:t>
            </a:r>
            <a:endParaRPr sz="1800" dirty="0">
              <a:solidFill>
                <a:schemeClr val="dk1"/>
              </a:solidFill>
              <a:latin typeface="+mn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p27"/>
          <p:cNvSpPr txBox="1"/>
          <p:nvPr/>
        </p:nvSpPr>
        <p:spPr>
          <a:xfrm>
            <a:off x="4344045" y="5027625"/>
            <a:ext cx="28941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A bonfire in the village square</a:t>
            </a:r>
            <a:endParaRPr sz="1800" dirty="0">
              <a:solidFill>
                <a:schemeClr val="dk1"/>
              </a:solidFill>
              <a:latin typeface="+mn-lt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 dirty="0">
                <a:latin typeface="+mn-lt"/>
              </a:rPr>
              <a:t>Young and old wearing the costume and dancing in the streets</a:t>
            </a:r>
            <a:endParaRPr dirty="0">
              <a:latin typeface="+mn-lt"/>
            </a:endParaRPr>
          </a:p>
        </p:txBody>
      </p:sp>
      <p:pic>
        <p:nvPicPr>
          <p:cNvPr id="239" name="Google Shape;239;p28" title="Κωδωνοφορους Σοχου 2017 !!!!! Καρναβάλι !!!!!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2925" y="1905000"/>
            <a:ext cx="6659230" cy="498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en-US"/>
              <a:t>Bibliography</a:t>
            </a:r>
            <a:endParaRPr/>
          </a:p>
        </p:txBody>
      </p:sp>
      <p:sp>
        <p:nvSpPr>
          <p:cNvPr id="245" name="Google Shape;245;p29"/>
          <p:cNvSpPr txBox="1">
            <a:spLocks noGrp="1"/>
          </p:cNvSpPr>
          <p:nvPr>
            <p:ph type="body" idx="1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hlink"/>
                </a:solidFill>
                <a:latin typeface="+mn-lt"/>
                <a:hlinkClick r:id="rId3"/>
              </a:rPr>
              <a:t>https://www.greece-is.com/apokries-in-pictures-greeces-most-colorful-carnival-traditions/</a:t>
            </a:r>
            <a:endParaRPr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hlink"/>
                </a:solidFill>
                <a:latin typeface="+mn-lt"/>
                <a:hlinkClick r:id="rId4"/>
              </a:rPr>
              <a:t>http://dim-ag-marin-lerou.dod.sch.gr/selides/el/sohos.htm</a:t>
            </a:r>
            <a:endParaRPr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hlink"/>
                </a:solidFill>
                <a:latin typeface="+mn-lt"/>
                <a:hlinkClick r:id="rId5"/>
              </a:rPr>
              <a:t>https://sohosfm.gr/articles.php?article_id=25</a:t>
            </a:r>
            <a:endParaRPr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hlink"/>
                </a:solidFill>
                <a:latin typeface="+mn-lt"/>
                <a:hlinkClick r:id="rId6"/>
              </a:rPr>
              <a:t>https://ayla.culture.gr/karnavali-soxou/</a:t>
            </a:r>
            <a:endParaRPr lang="en-US" u="sng" dirty="0">
              <a:solidFill>
                <a:schemeClr val="hlink"/>
              </a:solidFill>
              <a:latin typeface="+mn-lt"/>
            </a:endParaRPr>
          </a:p>
          <a:p>
            <a:pPr marL="3429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ρόισμα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507</Words>
  <Application>Microsoft Office PowerPoint</Application>
  <PresentationFormat>Ευρεία οθόνη</PresentationFormat>
  <Paragraphs>60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Wingdings</vt:lpstr>
      <vt:lpstr>Arial</vt:lpstr>
      <vt:lpstr>Noto Sans Symbols</vt:lpstr>
      <vt:lpstr>Century Gothic</vt:lpstr>
      <vt:lpstr>Θρόισμα</vt:lpstr>
      <vt:lpstr>Τhe carnival of Sohos</vt:lpstr>
      <vt:lpstr>The village of Sohos</vt:lpstr>
      <vt:lpstr>When does it take place?  For how long?</vt:lpstr>
      <vt:lpstr>Παρουσίαση του PowerPoint</vt:lpstr>
      <vt:lpstr>How did it start?</vt:lpstr>
      <vt:lpstr>What do people eat and drink during the carnival of Sohos? What do they wear?</vt:lpstr>
      <vt:lpstr>The traditional costume</vt:lpstr>
      <vt:lpstr>Some interesting facts</vt:lpstr>
      <vt:lpstr>What happens during Carnival?</vt:lpstr>
      <vt:lpstr>Παρουσίαση του PowerPoint</vt:lpstr>
      <vt:lpstr>Young and old wearing the costume and dancing in the streets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 Paranou</dc:creator>
  <cp:lastModifiedBy>Maria Paranou</cp:lastModifiedBy>
  <cp:revision>3</cp:revision>
  <dcterms:modified xsi:type="dcterms:W3CDTF">2025-01-12T15:38:59Z</dcterms:modified>
</cp:coreProperties>
</file>