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8" r:id="rId2"/>
    <p:sldId id="264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267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Twinkl" panose="02000000000000000000" pitchFamily="2" charset="77"/>
      <p:regular r:id="rId40"/>
      <p:bold r:id="rId41"/>
    </p:embeddedFont>
    <p:embeddedFont>
      <p:font typeface="Twinkl ExtraBold" panose="02000000000000000000" pitchFamily="2" charset="77"/>
      <p:bold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7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68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24F"/>
    <a:srgbClr val="00A651"/>
    <a:srgbClr val="B80C42"/>
    <a:srgbClr val="DC2A3D"/>
    <a:srgbClr val="EE6C76"/>
    <a:srgbClr val="F8C4C0"/>
    <a:srgbClr val="C30F32"/>
    <a:srgbClr val="FAB000"/>
    <a:srgbClr val="F08119"/>
    <a:srgbClr val="FFE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124" d="100"/>
          <a:sy n="124" d="100"/>
        </p:scale>
        <p:origin x="1256" y="168"/>
      </p:cViewPr>
      <p:guideLst>
        <p:guide orient="horz" pos="3067"/>
        <p:guide pos="2880"/>
        <p:guide pos="340"/>
        <p:guide orient="horz" pos="3974"/>
        <p:guide pos="5420"/>
        <p:guide orient="horz" pos="368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07/12/2022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early-years-mathematics/early-years-shape-spaces-and-measures/early-years-2d-shapes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early-years-mathematics/early-years-shape-spaces-and-measures/early-years-2d-shape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137420" y="5976032"/>
            <a:ext cx="9006579" cy="828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-972273" y="-92597"/>
            <a:ext cx="5544274" cy="7048982"/>
          </a:xfrm>
          <a:prstGeom prst="roundRect">
            <a:avLst>
              <a:gd name="adj" fmla="val 25542"/>
            </a:avLst>
          </a:prstGeom>
          <a:solidFill>
            <a:srgbClr val="E4024F"/>
          </a:solidFill>
          <a:ln w="25400"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hlinkClick r:id="rId4"/>
            <a:extLst>
              <a:ext uri="{FF2B5EF4-FFF2-40B4-BE49-F238E27FC236}">
                <a16:creationId xmlns:a16="http://schemas.microsoft.com/office/drawing/2014/main" id="{3096365E-49C8-F33B-AC9E-CB1B370D6EB1}"/>
              </a:ext>
            </a:extLst>
          </p:cNvPr>
          <p:cNvSpPr/>
          <p:nvPr userDrawn="1"/>
        </p:nvSpPr>
        <p:spPr>
          <a:xfrm>
            <a:off x="137420" y="5976032"/>
            <a:ext cx="9006579" cy="828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7.xml"/><Relationship Id="rId2" Type="http://schemas.openxmlformats.org/officeDocument/2006/relationships/slide" Target="slide2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1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335083"/>
            <a:ext cx="3800760" cy="2187833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C2A3D"/>
                </a:solidFill>
              </a:rPr>
              <a:t>Complete this sentence:</a:t>
            </a:r>
          </a:p>
          <a:p>
            <a:pPr algn="ctr"/>
            <a:endParaRPr lang="en-GB" sz="1050" b="1" dirty="0">
              <a:solidFill>
                <a:srgbClr val="FAB000"/>
              </a:solidFill>
            </a:endParaRPr>
          </a:p>
          <a:p>
            <a:pPr algn="ctr"/>
            <a:r>
              <a:rPr lang="en-GB" sz="2400" dirty="0"/>
              <a:t>“Valentine’s Day is named after…”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Saint Brigid</a:t>
            </a:r>
          </a:p>
        </p:txBody>
      </p:sp>
      <p:sp>
        <p:nvSpPr>
          <p:cNvPr id="19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Saint Valentine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1">
            <a:hlinkClick r:id="rId2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Saint Patrick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1916622310"/>
      </p:ext>
    </p:extLst>
  </p:cSld>
  <p:clrMapOvr>
    <a:masterClrMapping/>
  </p:clrMapOvr>
  <p:transition spd="slow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635202781"/>
      </p:ext>
    </p:extLst>
  </p:cSld>
  <p:clrMapOvr>
    <a:masterClrMapping/>
  </p:clrMapOvr>
  <p:transition spd="slow" advClick="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2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335083"/>
            <a:ext cx="3800760" cy="153233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DC2A3D"/>
                </a:solidFill>
              </a:rPr>
              <a:t>Which of these is </a:t>
            </a:r>
            <a:r>
              <a:rPr lang="en-GB" sz="2800" b="1" dirty="0"/>
              <a:t>NOT</a:t>
            </a:r>
            <a:r>
              <a:rPr lang="en-GB" sz="2800" b="1" dirty="0">
                <a:solidFill>
                  <a:srgbClr val="DC2A3D"/>
                </a:solidFill>
              </a:rPr>
              <a:t> a common Valentine’s Day Gift?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Flowers</a:t>
            </a:r>
          </a:p>
        </p:txBody>
      </p:sp>
      <p:sp>
        <p:nvSpPr>
          <p:cNvPr id="19" name="Rectangle: Rounded Corners 10">
            <a:hlinkClick r:id="rId2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Chocolate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Pumpkins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765354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1832591289"/>
      </p:ext>
    </p:extLst>
  </p:cSld>
  <p:clrMapOvr>
    <a:masterClrMapping/>
  </p:clrMapOvr>
  <p:transition spd="slow" advClick="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2357707505"/>
      </p:ext>
    </p:extLst>
  </p:cSld>
  <p:clrMapOvr>
    <a:masterClrMapping/>
  </p:clrMapOvr>
  <p:transition spd="slow" advClick="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3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532939"/>
            <a:ext cx="3800760" cy="105560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DC2A3D"/>
                </a:solidFill>
              </a:rPr>
              <a:t>What day of the year is Valentine’s Day?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14</a:t>
            </a:r>
            <a:r>
              <a:rPr lang="en-GB" sz="2400" b="1" baseline="30000" dirty="0">
                <a:solidFill>
                  <a:schemeClr val="bg1"/>
                </a:solidFill>
              </a:rPr>
              <a:t>th </a:t>
            </a:r>
            <a:r>
              <a:rPr lang="en-GB" sz="2400" b="1" dirty="0">
                <a:solidFill>
                  <a:schemeClr val="bg1"/>
                </a:solidFill>
              </a:rPr>
              <a:t>February</a:t>
            </a:r>
            <a:endParaRPr lang="en-GB" sz="2400" b="1" baseline="30000" dirty="0">
              <a:solidFill>
                <a:schemeClr val="bg1"/>
              </a:solidFill>
            </a:endParaRPr>
          </a:p>
        </p:txBody>
      </p:sp>
      <p:sp>
        <p:nvSpPr>
          <p:cNvPr id="19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1</a:t>
            </a:r>
            <a:r>
              <a:rPr lang="en-GB" sz="2400" b="1" baseline="30000" dirty="0">
                <a:solidFill>
                  <a:schemeClr val="bg1"/>
                </a:solidFill>
              </a:rPr>
              <a:t>st</a:t>
            </a:r>
            <a:r>
              <a:rPr lang="en-GB" sz="2400" b="1" dirty="0">
                <a:solidFill>
                  <a:schemeClr val="bg1"/>
                </a:solidFill>
              </a:rPr>
              <a:t> January</a:t>
            </a: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25</a:t>
            </a:r>
            <a:r>
              <a:rPr lang="en-GB" sz="2400" b="1" baseline="30000" dirty="0">
                <a:solidFill>
                  <a:schemeClr val="bg1"/>
                </a:solidFill>
              </a:rPr>
              <a:t>th</a:t>
            </a:r>
            <a:r>
              <a:rPr lang="en-GB" sz="2400" b="1" dirty="0">
                <a:solidFill>
                  <a:schemeClr val="bg1"/>
                </a:solidFill>
              </a:rPr>
              <a:t> December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37530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3446825323"/>
      </p:ext>
    </p:extLst>
  </p:cSld>
  <p:clrMapOvr>
    <a:masterClrMapping/>
  </p:clrMapOvr>
  <p:transition spd="slow" advClick="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1269127050"/>
      </p:ext>
    </p:extLst>
  </p:cSld>
  <p:clrMapOvr>
    <a:masterClrMapping/>
  </p:clrMapOvr>
  <p:transition spd="slow" advClick="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4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216214"/>
            <a:ext cx="3800760" cy="1736646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C2A3D"/>
                </a:solidFill>
              </a:rPr>
              <a:t>What is </a:t>
            </a:r>
            <a:br>
              <a:rPr lang="en-GB" sz="3200" b="1" dirty="0">
                <a:solidFill>
                  <a:srgbClr val="DC2A3D"/>
                </a:solidFill>
              </a:rPr>
            </a:br>
            <a:r>
              <a:rPr lang="en-GB" sz="3200" b="1" dirty="0">
                <a:solidFill>
                  <a:srgbClr val="DC2A3D"/>
                </a:solidFill>
              </a:rPr>
              <a:t>special about Cupid’s arrows?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They make people fall in love.</a:t>
            </a:r>
          </a:p>
        </p:txBody>
      </p:sp>
      <p:sp>
        <p:nvSpPr>
          <p:cNvPr id="19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They are red.</a:t>
            </a: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They are pointy.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85378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3870704947"/>
      </p:ext>
    </p:extLst>
  </p:cSld>
  <p:clrMapOvr>
    <a:masterClrMapping/>
  </p:clrMapOvr>
  <p:transition spd="slow" advClick="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4259097170"/>
      </p:ext>
    </p:extLst>
  </p:cSld>
  <p:clrMapOvr>
    <a:masterClrMapping/>
  </p:clrMapOvr>
  <p:transition spd="slow" advClick="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5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532939"/>
            <a:ext cx="3800760" cy="105560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DC2A3D"/>
                </a:solidFill>
              </a:rPr>
              <a:t>Who is </a:t>
            </a:r>
            <a:br>
              <a:rPr lang="en-GB" sz="2800" b="1" dirty="0">
                <a:solidFill>
                  <a:srgbClr val="DC2A3D"/>
                </a:solidFill>
              </a:rPr>
            </a:br>
            <a:r>
              <a:rPr lang="en-GB" sz="2800" b="1" dirty="0">
                <a:solidFill>
                  <a:srgbClr val="DC2A3D"/>
                </a:solidFill>
              </a:rPr>
              <a:t>Cupid’s Mother?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Persephone</a:t>
            </a:r>
          </a:p>
        </p:txBody>
      </p:sp>
      <p:sp>
        <p:nvSpPr>
          <p:cNvPr id="19" name="Rectangle: Rounded Corners 10">
            <a:hlinkClick r:id="rId2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Medusa</a:t>
            </a: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Venus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8644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4084297373"/>
      </p:ext>
    </p:extLst>
  </p:cSld>
  <p:clrMapOvr>
    <a:masterClrMapping/>
  </p:clrMapOvr>
  <p:transition spd="slow" advClick="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3024675669"/>
      </p:ext>
    </p:extLst>
  </p:cSld>
  <p:clrMapOvr>
    <a:masterClrMapping/>
  </p:clrMapOvr>
  <p:transition spd="slow" advClick="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6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417457"/>
            <a:ext cx="3800760" cy="1532334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DC2A3D"/>
                </a:solidFill>
              </a:rPr>
              <a:t>Which of these is a common symbol of Valentine’s Day?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Lilies</a:t>
            </a:r>
          </a:p>
        </p:txBody>
      </p:sp>
      <p:sp>
        <p:nvSpPr>
          <p:cNvPr id="19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Hearts</a:t>
            </a:r>
          </a:p>
        </p:txBody>
      </p:sp>
      <p:sp>
        <p:nvSpPr>
          <p:cNvPr id="20" name="Rectangle: Rounded Corners 11">
            <a:hlinkClick r:id="rId2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Flames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439577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3405455274"/>
      </p:ext>
    </p:extLst>
  </p:cSld>
  <p:clrMapOvr>
    <a:masterClrMapping/>
  </p:clrMapOvr>
  <p:transition spd="slow" advClick="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4152766899"/>
      </p:ext>
    </p:extLst>
  </p:cSld>
  <p:clrMapOvr>
    <a:masterClrMapping/>
  </p:clrMapOvr>
  <p:transition spd="slow" advClick="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7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532939"/>
            <a:ext cx="3800760" cy="105560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DC2A3D"/>
                </a:solidFill>
              </a:rPr>
              <a:t>Who was </a:t>
            </a:r>
            <a:br>
              <a:rPr lang="en-GB" sz="2800" b="1" dirty="0">
                <a:solidFill>
                  <a:srgbClr val="DC2A3D"/>
                </a:solidFill>
              </a:rPr>
            </a:br>
            <a:r>
              <a:rPr lang="en-GB" sz="2800" b="1" dirty="0">
                <a:solidFill>
                  <a:srgbClr val="DC2A3D"/>
                </a:solidFill>
              </a:rPr>
              <a:t>Saint Valentine?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 Shoe keeper</a:t>
            </a:r>
          </a:p>
        </p:txBody>
      </p:sp>
      <p:sp>
        <p:nvSpPr>
          <p:cNvPr id="19" name="Rectangle: Rounded Corners 10">
            <a:hlinkClick r:id="rId2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 Teacher</a:t>
            </a: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A Roman Priest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57947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1110732514"/>
      </p:ext>
    </p:extLst>
  </p:cSld>
  <p:clrMapOvr>
    <a:masterClrMapping/>
  </p:clrMapOvr>
  <p:transition spd="slow" advClick="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4004044991"/>
      </p:ext>
    </p:extLst>
  </p:cSld>
  <p:clrMapOvr>
    <a:masterClrMapping/>
  </p:clrMapOvr>
  <p:transition spd="slow" advClick="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8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177098"/>
            <a:ext cx="3800760" cy="200906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DC2A3D"/>
                </a:solidFill>
              </a:rPr>
              <a:t>What the Roman Emperor that forbid people from marrying called?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Claudius</a:t>
            </a:r>
          </a:p>
        </p:txBody>
      </p:sp>
      <p:sp>
        <p:nvSpPr>
          <p:cNvPr id="19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J</a:t>
            </a:r>
            <a:r>
              <a:rPr lang="en-GB" sz="2400" b="1" dirty="0">
                <a:solidFill>
                  <a:schemeClr val="bg1"/>
                </a:solidFill>
              </a:rPr>
              <a:t>ulius Caesar</a:t>
            </a: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Hadrian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717943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1074901963"/>
      </p:ext>
    </p:extLst>
  </p:cSld>
  <p:clrMapOvr>
    <a:masterClrMapping/>
  </p:clrMapOvr>
  <p:transition spd="slow" advClick="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1331650357"/>
      </p:ext>
    </p:extLst>
  </p:cSld>
  <p:clrMapOvr>
    <a:masterClrMapping/>
  </p:clrMapOvr>
  <p:transition spd="slow" advClick="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9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130772"/>
            <a:ext cx="3800760" cy="2596455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DC2A3D"/>
                </a:solidFill>
              </a:rPr>
              <a:t>Complete this sentence:</a:t>
            </a:r>
          </a:p>
          <a:p>
            <a:pPr algn="ctr"/>
            <a:endParaRPr lang="en-GB" sz="1050" b="1" dirty="0">
              <a:solidFill>
                <a:srgbClr val="FAB000"/>
              </a:solidFill>
            </a:endParaRPr>
          </a:p>
          <a:p>
            <a:pPr algn="ctr"/>
            <a:r>
              <a:rPr lang="en-GB" sz="2400" dirty="0"/>
              <a:t>“When Claudius banned marriages, St Valentine decided to…”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…perform weddings in secret.</a:t>
            </a:r>
          </a:p>
        </p:txBody>
      </p:sp>
      <p:sp>
        <p:nvSpPr>
          <p:cNvPr id="19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…leave.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…fight Claudius.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03428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3164791736"/>
      </p:ext>
    </p:extLst>
  </p:cSld>
  <p:clrMapOvr>
    <a:masterClrMapping/>
  </p:clrMapOvr>
  <p:transition spd="slow" advClick="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2032371602"/>
      </p:ext>
    </p:extLst>
  </p:cSld>
  <p:clrMapOvr>
    <a:masterClrMapping/>
  </p:clrMapOvr>
  <p:transition spd="slow" advClick="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A4F4DCD-E48A-5E7A-142E-8D7F01ABD7BE}"/>
              </a:ext>
            </a:extLst>
          </p:cNvPr>
          <p:cNvGrpSpPr/>
          <p:nvPr/>
        </p:nvGrpSpPr>
        <p:grpSpPr>
          <a:xfrm>
            <a:off x="233970" y="919664"/>
            <a:ext cx="5828728" cy="1015663"/>
            <a:chOff x="233968" y="676596"/>
            <a:chExt cx="5828728" cy="101566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90ACB34-8234-6AB1-3667-77252E949162}"/>
                </a:ext>
              </a:extLst>
            </p:cNvPr>
            <p:cNvGrpSpPr/>
            <p:nvPr/>
          </p:nvGrpSpPr>
          <p:grpSpPr>
            <a:xfrm>
              <a:off x="233968" y="676596"/>
              <a:ext cx="3835485" cy="1015663"/>
              <a:chOff x="407588" y="1000687"/>
              <a:chExt cx="3835485" cy="1015663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5892944-C689-CA7F-3A02-40111B4ABC99}"/>
                  </a:ext>
                </a:extLst>
              </p:cNvPr>
              <p:cNvSpPr/>
              <p:nvPr/>
            </p:nvSpPr>
            <p:spPr>
              <a:xfrm>
                <a:off x="407588" y="1000687"/>
                <a:ext cx="3510898" cy="10156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6000" b="1" dirty="0">
                    <a:solidFill>
                      <a:schemeClr val="bg1"/>
                    </a:solidFill>
                    <a:latin typeface="Twinkl" pitchFamily="2" charset="0"/>
                  </a:rPr>
                  <a:t>Question </a:t>
                </a:r>
              </a:p>
            </p:txBody>
          </p:sp>
          <p:sp>
            <p:nvSpPr>
              <p:cNvPr id="8" name="Heart 7">
                <a:extLst>
                  <a:ext uri="{FF2B5EF4-FFF2-40B4-BE49-F238E27FC236}">
                    <a16:creationId xmlns:a16="http://schemas.microsoft.com/office/drawing/2014/main" id="{C05F8C6E-E56A-683D-62E7-202066B48776}"/>
                  </a:ext>
                </a:extLst>
              </p:cNvPr>
              <p:cNvSpPr/>
              <p:nvPr/>
            </p:nvSpPr>
            <p:spPr>
              <a:xfrm>
                <a:off x="3593899" y="1037478"/>
                <a:ext cx="649174" cy="649174"/>
              </a:xfrm>
              <a:prstGeom prst="hear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sz="2400" b="1" dirty="0">
                  <a:solidFill>
                    <a:srgbClr val="B80C42"/>
                  </a:solidFill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5B55DDC-B830-9F0F-888C-9011A041C5A1}"/>
                </a:ext>
              </a:extLst>
            </p:cNvPr>
            <p:cNvSpPr txBox="1"/>
            <p:nvPr/>
          </p:nvSpPr>
          <p:spPr>
            <a:xfrm>
              <a:off x="1427036" y="853308"/>
              <a:ext cx="46356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2400" b="1" dirty="0">
                  <a:solidFill>
                    <a:srgbClr val="B80C42"/>
                  </a:solidFill>
                  <a:latin typeface="Twinkl ExtraBold" panose="02000000000000000000" pitchFamily="2" charset="77"/>
                </a:rPr>
                <a:t>10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AE5512F-A239-A4E4-B0F8-52D5EED0D3C5}"/>
              </a:ext>
            </a:extLst>
          </p:cNvPr>
          <p:cNvSpPr txBox="1"/>
          <p:nvPr/>
        </p:nvSpPr>
        <p:spPr>
          <a:xfrm>
            <a:off x="268696" y="2177098"/>
            <a:ext cx="3800760" cy="200906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B80C4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DC2A3D"/>
                </a:solidFill>
              </a:rPr>
              <a:t>What colour is commonly associated with Valentine’s Day?</a:t>
            </a:r>
          </a:p>
        </p:txBody>
      </p:sp>
      <p:sp>
        <p:nvSpPr>
          <p:cNvPr id="18" name="Rectangle: Rounded Corners 9">
            <a:hlinkClick r:id="rId2" action="ppaction://hlinksldjump"/>
            <a:extLst>
              <a:ext uri="{FF2B5EF4-FFF2-40B4-BE49-F238E27FC236}">
                <a16:creationId xmlns:a16="http://schemas.microsoft.com/office/drawing/2014/main" id="{C1211297-DB61-4CB2-D0FE-3BCA3E8EB1F2}"/>
              </a:ext>
            </a:extLst>
          </p:cNvPr>
          <p:cNvSpPr/>
          <p:nvPr/>
        </p:nvSpPr>
        <p:spPr>
          <a:xfrm>
            <a:off x="5471065" y="2035453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Red</a:t>
            </a:r>
          </a:p>
        </p:txBody>
      </p:sp>
      <p:sp>
        <p:nvSpPr>
          <p:cNvPr id="19" name="Rectangle: Rounded Corners 10">
            <a:hlinkClick r:id="rId3" action="ppaction://hlinksldjump"/>
            <a:extLst>
              <a:ext uri="{FF2B5EF4-FFF2-40B4-BE49-F238E27FC236}">
                <a16:creationId xmlns:a16="http://schemas.microsoft.com/office/drawing/2014/main" id="{15E8BA06-EE24-3DF0-05C5-422A7FD62494}"/>
              </a:ext>
            </a:extLst>
          </p:cNvPr>
          <p:cNvSpPr/>
          <p:nvPr/>
        </p:nvSpPr>
        <p:spPr>
          <a:xfrm>
            <a:off x="5471065" y="3481030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Blue</a:t>
            </a:r>
          </a:p>
        </p:txBody>
      </p:sp>
      <p:sp>
        <p:nvSpPr>
          <p:cNvPr id="20" name="Rectangle: Rounded Corners 11">
            <a:hlinkClick r:id="rId3" action="ppaction://hlinksldjump"/>
            <a:extLst>
              <a:ext uri="{FF2B5EF4-FFF2-40B4-BE49-F238E27FC236}">
                <a16:creationId xmlns:a16="http://schemas.microsoft.com/office/drawing/2014/main" id="{581F3694-A1E5-2D8D-AC28-FE8C50734441}"/>
              </a:ext>
            </a:extLst>
          </p:cNvPr>
          <p:cNvSpPr/>
          <p:nvPr/>
        </p:nvSpPr>
        <p:spPr>
          <a:xfrm>
            <a:off x="5471065" y="4926607"/>
            <a:ext cx="2996189" cy="1148171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Green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50D3C7-DEC1-29F8-9489-603F6566FE4C}"/>
              </a:ext>
            </a:extLst>
          </p:cNvPr>
          <p:cNvSpPr txBox="1"/>
          <p:nvPr/>
        </p:nvSpPr>
        <p:spPr>
          <a:xfrm>
            <a:off x="5471064" y="1078491"/>
            <a:ext cx="2996189" cy="646986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B80C42"/>
                </a:solidFill>
              </a:rPr>
              <a:t>Click one</a:t>
            </a:r>
            <a:endParaRPr lang="en-GB" sz="2400" dirty="0">
              <a:solidFill>
                <a:srgbClr val="B80C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55556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E4024F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767647" y="2539336"/>
            <a:ext cx="76290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  <a:latin typeface="Twinkl" pitchFamily="2" charset="0"/>
              </a:rPr>
              <a:t>Incorrect! Try Again!</a:t>
            </a:r>
          </a:p>
        </p:txBody>
      </p:sp>
      <p:sp>
        <p:nvSpPr>
          <p:cNvPr id="4" name="Rectangle: Rounded Corners 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E4024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Go back</a:t>
            </a:r>
          </a:p>
        </p:txBody>
      </p:sp>
    </p:spTree>
    <p:extLst>
      <p:ext uri="{BB962C8B-B14F-4D97-AF65-F5344CB8AC3E}">
        <p14:creationId xmlns:p14="http://schemas.microsoft.com/office/powerpoint/2010/main" val="615663507"/>
      </p:ext>
    </p:extLst>
  </p:cSld>
  <p:clrMapOvr>
    <a:masterClrMapping/>
  </p:clrMapOvr>
  <p:transition spd="slow" advClick="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A9C69A9-92F3-1327-AE7F-0A26D9249097}"/>
              </a:ext>
            </a:extLst>
          </p:cNvPr>
          <p:cNvSpPr/>
          <p:nvPr/>
        </p:nvSpPr>
        <p:spPr>
          <a:xfrm>
            <a:off x="422476" y="361709"/>
            <a:ext cx="8299048" cy="6134582"/>
          </a:xfrm>
          <a:prstGeom prst="roundRect">
            <a:avLst>
              <a:gd name="adj" fmla="val 6856"/>
            </a:avLst>
          </a:prstGeom>
          <a:solidFill>
            <a:srgbClr val="00A651">
              <a:alpha val="55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0F16C-B855-7A06-1ED8-F031E9E8537F}"/>
              </a:ext>
            </a:extLst>
          </p:cNvPr>
          <p:cNvSpPr/>
          <p:nvPr/>
        </p:nvSpPr>
        <p:spPr>
          <a:xfrm>
            <a:off x="695510" y="2539336"/>
            <a:ext cx="777328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  <a:latin typeface="Twinkl" pitchFamily="2" charset="0"/>
              </a:rPr>
              <a:t>Correct! Well Done!</a:t>
            </a:r>
          </a:p>
        </p:txBody>
      </p:sp>
      <p:sp>
        <p:nvSpPr>
          <p:cNvPr id="4" name="Rectangle: Rounded Corners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C3F2C63-D560-73B8-E3F6-47BD2C60C7D3}"/>
              </a:ext>
            </a:extLst>
          </p:cNvPr>
          <p:cNvSpPr/>
          <p:nvPr/>
        </p:nvSpPr>
        <p:spPr>
          <a:xfrm>
            <a:off x="3674282" y="6030519"/>
            <a:ext cx="1815737" cy="718458"/>
          </a:xfrm>
          <a:prstGeom prst="roundRect">
            <a:avLst>
              <a:gd name="adj" fmla="val 24130"/>
            </a:avLst>
          </a:prstGeom>
          <a:solidFill>
            <a:srgbClr val="00A65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Next Question</a:t>
            </a:r>
          </a:p>
        </p:txBody>
      </p:sp>
    </p:spTree>
    <p:extLst>
      <p:ext uri="{BB962C8B-B14F-4D97-AF65-F5344CB8AC3E}">
        <p14:creationId xmlns:p14="http://schemas.microsoft.com/office/powerpoint/2010/main" val="563783694"/>
      </p:ext>
    </p:extLst>
  </p:cSld>
  <p:clrMapOvr>
    <a:masterClrMapping/>
  </p:clrMapOvr>
  <p:transition spd="slow" advClick="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2B828E38-98E0-4383-94F7-1551083635AD}" vid="{98D973AB-FEE2-41B7-BB8D-8C5BBB1E93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2543</TotalTime>
  <Words>342</Words>
  <Application>Microsoft Macintosh PowerPoint</Application>
  <PresentationFormat>On-screen Show (4:3)</PresentationFormat>
  <Paragraphs>114</Paragraphs>
  <Slides>32</Slides>
  <Notes>0</Notes>
  <HiddenSlides>20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Twinkl ExtraBold</vt:lpstr>
      <vt:lpstr>Twinkl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Thomas Broughton</dc:creator>
  <cp:lastModifiedBy>Twinkl Twinkl</cp:lastModifiedBy>
  <cp:revision>62</cp:revision>
  <dcterms:created xsi:type="dcterms:W3CDTF">2020-10-17T12:36:24Z</dcterms:created>
  <dcterms:modified xsi:type="dcterms:W3CDTF">2022-12-07T17:17:58Z</dcterms:modified>
</cp:coreProperties>
</file>