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383" r:id="rId1"/>
  </p:sldMasterIdLst>
  <p:notesMasterIdLst>
    <p:notesMasterId r:id="rId63"/>
  </p:notesMasterIdLst>
  <p:handoutMasterIdLst>
    <p:handoutMasterId r:id="rId64"/>
  </p:handoutMasterIdLst>
  <p:sldIdLst>
    <p:sldId id="327" r:id="rId2"/>
    <p:sldId id="328" r:id="rId3"/>
    <p:sldId id="330" r:id="rId4"/>
    <p:sldId id="332" r:id="rId5"/>
    <p:sldId id="333" r:id="rId6"/>
    <p:sldId id="334" r:id="rId7"/>
    <p:sldId id="331" r:id="rId8"/>
    <p:sldId id="336" r:id="rId9"/>
    <p:sldId id="337" r:id="rId10"/>
    <p:sldId id="338" r:id="rId11"/>
    <p:sldId id="339" r:id="rId12"/>
    <p:sldId id="340" r:id="rId13"/>
    <p:sldId id="341" r:id="rId14"/>
    <p:sldId id="342" r:id="rId15"/>
    <p:sldId id="343" r:id="rId16"/>
    <p:sldId id="344" r:id="rId17"/>
    <p:sldId id="345" r:id="rId18"/>
    <p:sldId id="346" r:id="rId19"/>
    <p:sldId id="347" r:id="rId20"/>
    <p:sldId id="348" r:id="rId21"/>
    <p:sldId id="349" r:id="rId22"/>
    <p:sldId id="350" r:id="rId23"/>
    <p:sldId id="351" r:id="rId24"/>
    <p:sldId id="352" r:id="rId25"/>
    <p:sldId id="353" r:id="rId26"/>
    <p:sldId id="354" r:id="rId27"/>
    <p:sldId id="361" r:id="rId28"/>
    <p:sldId id="362" r:id="rId29"/>
    <p:sldId id="363" r:id="rId30"/>
    <p:sldId id="364" r:id="rId31"/>
    <p:sldId id="365" r:id="rId32"/>
    <p:sldId id="366" r:id="rId33"/>
    <p:sldId id="368" r:id="rId34"/>
    <p:sldId id="369" r:id="rId35"/>
    <p:sldId id="370" r:id="rId36"/>
    <p:sldId id="372" r:id="rId37"/>
    <p:sldId id="373" r:id="rId38"/>
    <p:sldId id="374" r:id="rId39"/>
    <p:sldId id="376" r:id="rId40"/>
    <p:sldId id="378" r:id="rId41"/>
    <p:sldId id="379" r:id="rId42"/>
    <p:sldId id="380" r:id="rId43"/>
    <p:sldId id="381" r:id="rId44"/>
    <p:sldId id="383" r:id="rId45"/>
    <p:sldId id="384" r:id="rId46"/>
    <p:sldId id="385" r:id="rId47"/>
    <p:sldId id="387" r:id="rId48"/>
    <p:sldId id="401" r:id="rId49"/>
    <p:sldId id="390" r:id="rId50"/>
    <p:sldId id="391" r:id="rId51"/>
    <p:sldId id="392" r:id="rId52"/>
    <p:sldId id="393" r:id="rId53"/>
    <p:sldId id="394" r:id="rId54"/>
    <p:sldId id="395" r:id="rId55"/>
    <p:sldId id="396" r:id="rId56"/>
    <p:sldId id="397" r:id="rId57"/>
    <p:sldId id="398" r:id="rId58"/>
    <p:sldId id="399" r:id="rId59"/>
    <p:sldId id="400" r:id="rId60"/>
    <p:sldId id="388" r:id="rId61"/>
    <p:sldId id="389" r:id="rId6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7A84"/>
    <a:srgbClr val="3E5E66"/>
    <a:srgbClr val="99CCFF"/>
    <a:srgbClr val="1148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91" autoAdjust="0"/>
    <p:restoredTop sz="91618" autoAdjust="0"/>
  </p:normalViewPr>
  <p:slideViewPr>
    <p:cSldViewPr>
      <p:cViewPr varScale="1">
        <p:scale>
          <a:sx n="109" d="100"/>
          <a:sy n="109" d="100"/>
        </p:scale>
        <p:origin x="1632" y="108"/>
      </p:cViewPr>
      <p:guideLst>
        <p:guide orient="horz" pos="2160"/>
        <p:guide pos="2880"/>
      </p:guideLst>
    </p:cSldViewPr>
  </p:slideViewPr>
  <p:outlineViewPr>
    <p:cViewPr>
      <p:scale>
        <a:sx n="33" d="100"/>
        <a:sy n="33" d="100"/>
      </p:scale>
      <p:origin x="0" y="-40026"/>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8" d="100"/>
          <a:sy n="68" d="100"/>
        </p:scale>
        <p:origin x="-3134" y="-7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l-G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82C3DFA1-9DE5-2F47-AEF8-58EB95389B63}" type="datetime1">
              <a:rPr lang="el-GR" smtClean="0"/>
              <a:t>26/12/2019</a:t>
            </a:fld>
            <a:endParaRPr lang="el-G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l-G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40B59D01-9F2A-4C74-B41F-11524BF07C62}" type="slidenum">
              <a:rPr lang="el-GR"/>
              <a:pPr>
                <a:defRPr/>
              </a:pPr>
              <a:t>‹#›</a:t>
            </a:fld>
            <a:endParaRPr lang="el-GR"/>
          </a:p>
        </p:txBody>
      </p:sp>
    </p:spTree>
    <p:extLst>
      <p:ext uri="{BB962C8B-B14F-4D97-AF65-F5344CB8AC3E}">
        <p14:creationId xmlns:p14="http://schemas.microsoft.com/office/powerpoint/2010/main" val="139693491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94050427-8BD6-3540-ABC0-5CDD7A220675}" type="datetime1">
              <a:rPr lang="el-GR" smtClean="0"/>
              <a:t>26/12/2019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pPr>
              <a:defRPr/>
            </a:pPr>
            <a:fld id="{51E6E595-6D21-40A5-9507-9F992840520D}" type="slidenum">
              <a:rPr lang="en-GB"/>
              <a:pPr>
                <a:defRPr/>
              </a:pPr>
              <a:t>‹#›</a:t>
            </a:fld>
            <a:endParaRPr lang="en-GB"/>
          </a:p>
        </p:txBody>
      </p:sp>
    </p:spTree>
    <p:extLst>
      <p:ext uri="{BB962C8B-B14F-4D97-AF65-F5344CB8AC3E}">
        <p14:creationId xmlns:p14="http://schemas.microsoft.com/office/powerpoint/2010/main" val="1768811665"/>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freesound.org/"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imslp.org/" TargetMode="External"/><Relationship Id="rId2" Type="http://schemas.openxmlformats.org/officeDocument/2006/relationships/slide" Target="../slides/slide10.xml"/><Relationship Id="rId1" Type="http://schemas.openxmlformats.org/officeDocument/2006/relationships/notesMaster" Target="../notesMasters/notesMaster1.xml"/><Relationship Id="rId5" Type="http://schemas.openxmlformats.org/officeDocument/2006/relationships/hyperlink" Target="https://kithara.to/" TargetMode="External"/><Relationship Id="rId4" Type="http://schemas.openxmlformats.org/officeDocument/2006/relationships/hyperlink" Target="https://musescore.com"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856327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14347290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2944716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15701506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21463464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17337518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5275652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8450234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20115925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4227507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1496867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a:solidFill>
                  <a:schemeClr val="tx1"/>
                </a:solidFill>
                <a:effectLst/>
                <a:latin typeface="+mn-lt"/>
                <a:ea typeface="+mn-ea"/>
                <a:cs typeface="+mn-cs"/>
              </a:rPr>
              <a:t>http</a:t>
            </a:r>
            <a:r>
              <a:rPr lang="el-GR" sz="1200" b="1" kern="1200" dirty="0">
                <a:solidFill>
                  <a:schemeClr val="tx1"/>
                </a:solidFill>
                <a:effectLst/>
                <a:latin typeface="+mn-lt"/>
                <a:ea typeface="+mn-ea"/>
                <a:cs typeface="+mn-cs"/>
              </a:rPr>
              <a:t>://</a:t>
            </a:r>
            <a:r>
              <a:rPr lang="en-US" sz="1200" b="1" kern="1200" dirty="0">
                <a:solidFill>
                  <a:schemeClr val="tx1"/>
                </a:solidFill>
                <a:effectLst/>
                <a:latin typeface="+mn-lt"/>
                <a:ea typeface="+mn-ea"/>
                <a:cs typeface="+mn-cs"/>
              </a:rPr>
              <a:t>www</a:t>
            </a:r>
            <a:r>
              <a:rPr lang="el-GR" sz="1200" b="1" kern="1200" dirty="0">
                <a:solidFill>
                  <a:schemeClr val="tx1"/>
                </a:solidFill>
                <a:effectLst/>
                <a:latin typeface="+mn-lt"/>
                <a:ea typeface="+mn-ea"/>
                <a:cs typeface="+mn-cs"/>
              </a:rPr>
              <a:t>.</a:t>
            </a:r>
            <a:r>
              <a:rPr lang="en-US" sz="1200" b="1" kern="1200" dirty="0" err="1">
                <a:solidFill>
                  <a:schemeClr val="tx1"/>
                </a:solidFill>
                <a:effectLst/>
                <a:latin typeface="+mn-lt"/>
                <a:ea typeface="+mn-ea"/>
                <a:cs typeface="+mn-cs"/>
              </a:rPr>
              <a:t>picsearch</a:t>
            </a:r>
            <a:r>
              <a:rPr lang="el-GR" sz="1200" b="1" kern="1200" dirty="0">
                <a:solidFill>
                  <a:schemeClr val="tx1"/>
                </a:solidFill>
                <a:effectLst/>
                <a:latin typeface="+mn-lt"/>
                <a:ea typeface="+mn-ea"/>
                <a:cs typeface="+mn-cs"/>
              </a:rPr>
              <a:t>.</a:t>
            </a:r>
            <a:r>
              <a:rPr lang="en-US" sz="1200" b="1" kern="1200" dirty="0">
                <a:solidFill>
                  <a:schemeClr val="tx1"/>
                </a:solidFill>
                <a:effectLst/>
                <a:latin typeface="+mn-lt"/>
                <a:ea typeface="+mn-ea"/>
                <a:cs typeface="+mn-cs"/>
              </a:rPr>
              <a:t>com</a:t>
            </a:r>
            <a:endParaRPr lang="el-GR" sz="1200" b="1"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nl-NL" sz="1200" b="1" kern="1200" dirty="0" err="1">
                <a:solidFill>
                  <a:schemeClr val="tx1"/>
                </a:solidFill>
                <a:effectLst/>
                <a:latin typeface="+mn-lt"/>
                <a:ea typeface="+mn-ea"/>
                <a:cs typeface="+mn-cs"/>
              </a:rPr>
              <a:t>https</a:t>
            </a:r>
            <a:r>
              <a:rPr lang="nl-NL" sz="1200" b="1" kern="1200" dirty="0">
                <a:solidFill>
                  <a:schemeClr val="tx1"/>
                </a:solidFill>
                <a:effectLst/>
                <a:latin typeface="+mn-lt"/>
                <a:ea typeface="+mn-ea"/>
                <a:cs typeface="+mn-cs"/>
              </a:rPr>
              <a:t>://</a:t>
            </a:r>
            <a:r>
              <a:rPr lang="nl-NL" sz="1200" b="1" kern="1200" dirty="0" err="1">
                <a:solidFill>
                  <a:schemeClr val="tx1"/>
                </a:solidFill>
                <a:effectLst/>
                <a:latin typeface="+mn-lt"/>
                <a:ea typeface="+mn-ea"/>
                <a:cs typeface="+mn-cs"/>
              </a:rPr>
              <a:t>www.pdfdrive.com</a:t>
            </a:r>
            <a:r>
              <a:rPr lang="nl-NL" sz="1200" b="1" kern="1200" dirty="0">
                <a:solidFill>
                  <a:schemeClr val="tx1"/>
                </a:solidFill>
                <a:effectLst/>
                <a:latin typeface="+mn-lt"/>
                <a:ea typeface="+mn-ea"/>
                <a:cs typeface="+mn-cs"/>
              </a:rPr>
              <a:t>/</a:t>
            </a:r>
            <a:endParaRPr lang="el-GR" sz="1200" b="1"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l-GR" sz="1200" b="1"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Tree>
    <p:extLst>
      <p:ext uri="{BB962C8B-B14F-4D97-AF65-F5344CB8AC3E}">
        <p14:creationId xmlns:p14="http://schemas.microsoft.com/office/powerpoint/2010/main" val="8092841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10104842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16173872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083292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81595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u="sng" kern="1200" dirty="0">
                <a:solidFill>
                  <a:schemeClr val="tx1"/>
                </a:solidFill>
                <a:effectLst/>
                <a:latin typeface="+mn-lt"/>
                <a:ea typeface="+mn-ea"/>
                <a:cs typeface="+mn-cs"/>
                <a:hlinkClick r:id="rId3"/>
              </a:rPr>
              <a:t>https</a:t>
            </a:r>
            <a:r>
              <a:rPr lang="el-GR" sz="1200" b="1" u="sng" kern="1200" dirty="0">
                <a:solidFill>
                  <a:schemeClr val="tx1"/>
                </a:solidFill>
                <a:effectLst/>
                <a:latin typeface="+mn-lt"/>
                <a:ea typeface="+mn-ea"/>
                <a:cs typeface="+mn-cs"/>
                <a:hlinkClick r:id="rId3"/>
              </a:rPr>
              <a:t>://</a:t>
            </a:r>
            <a:r>
              <a:rPr lang="en-US" sz="1200" b="1" u="sng" kern="1200" dirty="0">
                <a:solidFill>
                  <a:schemeClr val="tx1"/>
                </a:solidFill>
                <a:effectLst/>
                <a:latin typeface="+mn-lt"/>
                <a:ea typeface="+mn-ea"/>
                <a:cs typeface="+mn-cs"/>
                <a:hlinkClick r:id="rId3"/>
              </a:rPr>
              <a:t>freesound</a:t>
            </a:r>
            <a:r>
              <a:rPr lang="el-GR" sz="1200" b="1" u="sng" kern="1200" dirty="0">
                <a:solidFill>
                  <a:schemeClr val="tx1"/>
                </a:solidFill>
                <a:effectLst/>
                <a:latin typeface="+mn-lt"/>
                <a:ea typeface="+mn-ea"/>
                <a:cs typeface="+mn-cs"/>
                <a:hlinkClick r:id="rId3"/>
              </a:rPr>
              <a:t>.</a:t>
            </a:r>
            <a:r>
              <a:rPr lang="en-US" sz="1200" b="1" u="sng" kern="1200" dirty="0">
                <a:solidFill>
                  <a:schemeClr val="tx1"/>
                </a:solidFill>
                <a:effectLst/>
                <a:latin typeface="+mn-lt"/>
                <a:ea typeface="+mn-ea"/>
                <a:cs typeface="+mn-cs"/>
                <a:hlinkClick r:id="rId3"/>
              </a:rPr>
              <a:t>org</a:t>
            </a:r>
            <a:r>
              <a:rPr lang="el-GR" sz="1200" b="1" u="sng" kern="1200" dirty="0">
                <a:solidFill>
                  <a:schemeClr val="tx1"/>
                </a:solidFill>
                <a:effectLst/>
                <a:latin typeface="+mn-lt"/>
                <a:ea typeface="+mn-ea"/>
                <a:cs typeface="+mn-cs"/>
                <a:hlinkClick r:id="rId3"/>
              </a:rPr>
              <a:t>/</a:t>
            </a:r>
            <a:endParaRPr lang="en-US" sz="1200" kern="1200" dirty="0">
              <a:solidFill>
                <a:schemeClr val="tx1"/>
              </a:solidFill>
              <a:effectLst/>
              <a:latin typeface="+mn-lt"/>
              <a:ea typeface="+mn-ea"/>
              <a:cs typeface="+mn-cs"/>
            </a:endParaRPr>
          </a:p>
          <a:p>
            <a:endParaRPr lang="en-US" dirty="0"/>
          </a:p>
        </p:txBody>
      </p:sp>
    </p:spTree>
    <p:extLst>
      <p:ext uri="{BB962C8B-B14F-4D97-AF65-F5344CB8AC3E}">
        <p14:creationId xmlns:p14="http://schemas.microsoft.com/office/powerpoint/2010/main" val="900942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sz="1200" u="sng" kern="1200" dirty="0">
                <a:solidFill>
                  <a:schemeClr val="tx1"/>
                </a:solidFill>
                <a:effectLst/>
                <a:latin typeface="+mn-lt"/>
                <a:ea typeface="+mn-ea"/>
                <a:cs typeface="+mn-cs"/>
                <a:hlinkClick r:id="rId3"/>
              </a:rPr>
              <a:t>https://imslp.org/</a:t>
            </a:r>
            <a:endParaRPr lang="en-US" sz="1200" kern="1200" dirty="0">
              <a:solidFill>
                <a:schemeClr val="tx1"/>
              </a:solidFill>
              <a:effectLst/>
              <a:latin typeface="+mn-lt"/>
              <a:ea typeface="+mn-ea"/>
              <a:cs typeface="+mn-cs"/>
            </a:endParaRPr>
          </a:p>
          <a:p>
            <a:endParaRPr lang="el-GR"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u="sng" kern="1200" dirty="0">
                <a:solidFill>
                  <a:schemeClr val="tx1"/>
                </a:solidFill>
                <a:effectLst/>
                <a:latin typeface="+mn-lt"/>
                <a:ea typeface="+mn-ea"/>
                <a:cs typeface="+mn-cs"/>
                <a:hlinkClick r:id="rId4"/>
              </a:rPr>
              <a:t>https://musescore.com</a:t>
            </a:r>
            <a:endParaRPr lang="en-US" sz="1200" kern="1200" dirty="0">
              <a:solidFill>
                <a:schemeClr val="tx1"/>
              </a:solidFill>
              <a:effectLst/>
              <a:latin typeface="+mn-lt"/>
              <a:ea typeface="+mn-ea"/>
              <a:cs typeface="+mn-cs"/>
            </a:endParaRPr>
          </a:p>
          <a:p>
            <a:endParaRPr lang="el-GR"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u="sng" dirty="0">
                <a:hlinkClick r:id="rId5"/>
              </a:rPr>
              <a:t>https://kithara.to/</a:t>
            </a:r>
            <a:endParaRPr lang="en-US" sz="1200" dirty="0"/>
          </a:p>
          <a:p>
            <a:endParaRPr lang="en-US" dirty="0"/>
          </a:p>
        </p:txBody>
      </p:sp>
    </p:spTree>
    <p:extLst>
      <p:ext uri="{BB962C8B-B14F-4D97-AF65-F5344CB8AC3E}">
        <p14:creationId xmlns:p14="http://schemas.microsoft.com/office/powerpoint/2010/main" val="2055939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a:p>
        </p:txBody>
      </p:sp>
    </p:spTree>
    <p:extLst>
      <p:ext uri="{BB962C8B-B14F-4D97-AF65-F5344CB8AC3E}">
        <p14:creationId xmlns:p14="http://schemas.microsoft.com/office/powerpoint/2010/main" val="338507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a:p>
        </p:txBody>
      </p:sp>
    </p:spTree>
    <p:extLst>
      <p:ext uri="{BB962C8B-B14F-4D97-AF65-F5344CB8AC3E}">
        <p14:creationId xmlns:p14="http://schemas.microsoft.com/office/powerpoint/2010/main" val="6874598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18651462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11300647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14704809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5" name="Rectangle 7"/>
          <p:cNvSpPr>
            <a:spLocks noChangeArrowheads="1"/>
          </p:cNvSpPr>
          <p:nvPr userDrawn="1"/>
        </p:nvSpPr>
        <p:spPr bwMode="auto">
          <a:xfrm>
            <a:off x="103734" y="5159028"/>
            <a:ext cx="8964488" cy="430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ctr"/>
            <a:r>
              <a:rPr lang="en-US" sz="1100" b="1" dirty="0"/>
              <a:t>ΕΠΙΜΟΡΦΩΣΗ ΕΚΠΑΙΔΕΥΤΙΚΩΝ </a:t>
            </a:r>
            <a:r>
              <a:rPr lang="el-GR" sz="1100" b="1" dirty="0"/>
              <a:t>ΓΙΑ ΤΗΝ</a:t>
            </a:r>
            <a:r>
              <a:rPr lang="en-US" sz="1100" b="1" dirty="0"/>
              <a:t> ΑΞΙΟΠΟΙΗΣΗ ΚΑΙ ΕΦΑΡΜΟΓΗ ΤΩΝ ΨΗΦΙΑΚΩΝ ΤΕΧΝΟΛΟΓΙΩΝ ΣΤΗ ΔΙΔΑΚΤΙΚΗ ΠΡΑΞΗ (ΕΠΙΜΟΡΦΩΣΗ Β</a:t>
            </a:r>
            <a:r>
              <a:rPr lang="el-GR" sz="1100" b="1" dirty="0"/>
              <a:t>2</a:t>
            </a:r>
            <a:r>
              <a:rPr lang="en-US" sz="1100" b="1" dirty="0"/>
              <a:t>’ ΕΠΙΠΕΔΟΥ ΤΠΕ)</a:t>
            </a:r>
            <a:endParaRPr lang="el-GR" sz="1100" b="1" dirty="0"/>
          </a:p>
        </p:txBody>
      </p:sp>
      <p:pic>
        <p:nvPicPr>
          <p:cNvPr id="6" name="Picture 9"/>
          <p:cNvPicPr preferRelativeResize="0">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3976638" y="5848567"/>
            <a:ext cx="4987801" cy="9479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Picture 9"/>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79512" y="5661248"/>
            <a:ext cx="1152128" cy="11599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ctrTitle"/>
          </p:nvPr>
        </p:nvSpPr>
        <p:spPr>
          <a:xfrm>
            <a:off x="688032" y="1412776"/>
            <a:ext cx="7772400" cy="1470025"/>
          </a:xfrm>
        </p:spPr>
        <p:txBody>
          <a:bodyPr/>
          <a:lstStyle>
            <a:lvl1pPr>
              <a:defRPr/>
            </a:lvl1pPr>
          </a:lstStyle>
          <a:p>
            <a:r>
              <a:rPr lang="en-US"/>
              <a:t>Click to edit Master title style</a:t>
            </a:r>
            <a:endParaRPr lang="en-US" dirty="0"/>
          </a:p>
        </p:txBody>
      </p:sp>
      <p:sp>
        <p:nvSpPr>
          <p:cNvPr id="3" name="Subtitle 2"/>
          <p:cNvSpPr>
            <a:spLocks noGrp="1"/>
          </p:cNvSpPr>
          <p:nvPr>
            <p:ph type="subTitle" idx="1"/>
          </p:nvPr>
        </p:nvSpPr>
        <p:spPr>
          <a:xfrm>
            <a:off x="1475656" y="3140968"/>
            <a:ext cx="6400800" cy="1478011"/>
          </a:xfrm>
        </p:spPr>
        <p:txBody>
          <a:bodyPr>
            <a:normAutofit/>
          </a:bodyPr>
          <a:lstStyle>
            <a:lvl1pPr marL="0" indent="0" algn="ctr">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9" name="Εικόνα 1" descr="X:\αρχεία_για_όλους\logo_doc.png"/>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1475656" y="6309320"/>
            <a:ext cx="2304256" cy="356270"/>
          </a:xfrm>
          <a:prstGeom prst="rect">
            <a:avLst/>
          </a:prstGeom>
          <a:noFill/>
          <a:ln>
            <a:noFill/>
          </a:ln>
        </p:spPr>
      </p:pic>
      <p:cxnSp>
        <p:nvCxnSpPr>
          <p:cNvPr id="15" name="Straight Connector 14"/>
          <p:cNvCxnSpPr/>
          <p:nvPr userDrawn="1"/>
        </p:nvCxnSpPr>
        <p:spPr>
          <a:xfrm>
            <a:off x="259056" y="5626284"/>
            <a:ext cx="8705383" cy="0"/>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259105" y="5085184"/>
            <a:ext cx="8705383" cy="0"/>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323850" y="1268760"/>
            <a:ext cx="8705383" cy="0"/>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3" name="Rectangle 12"/>
          <p:cNvSpPr>
            <a:spLocks noChangeArrowheads="1"/>
          </p:cNvSpPr>
          <p:nvPr userDrawn="1"/>
        </p:nvSpPr>
        <p:spPr bwMode="auto">
          <a:xfrm>
            <a:off x="431515" y="404664"/>
            <a:ext cx="8280598" cy="7386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ctr"/>
            <a:r>
              <a:rPr lang="el-GR" sz="1400" b="1" dirty="0">
                <a:solidFill>
                  <a:srgbClr val="567A84"/>
                </a:solidFill>
              </a:rPr>
              <a:t>Προχωρημένη Επιμόρφωση για την αξιοποίηση και εφαρμογή των Τ.Π.Ε.</a:t>
            </a:r>
            <a:r>
              <a:rPr lang="el-GR" sz="1400" b="1" baseline="0" dirty="0">
                <a:solidFill>
                  <a:srgbClr val="567A84"/>
                </a:solidFill>
              </a:rPr>
              <a:t> στη διδακτική πράξη</a:t>
            </a:r>
          </a:p>
          <a:p>
            <a:pPr algn="ctr"/>
            <a:r>
              <a:rPr lang="el-GR" sz="2800" b="1" dirty="0">
                <a:solidFill>
                  <a:srgbClr val="C00000"/>
                </a:solidFill>
              </a:rPr>
              <a:t>Επιμόρφωση Β2 επιπέδου</a:t>
            </a:r>
            <a:r>
              <a:rPr lang="el-GR" sz="2800" b="1" baseline="0" dirty="0">
                <a:solidFill>
                  <a:srgbClr val="C00000"/>
                </a:solidFill>
              </a:rPr>
              <a:t> Τ.Π.Ε.</a:t>
            </a:r>
            <a:endParaRPr lang="el-GR" sz="2800" b="1" dirty="0">
              <a:solidFill>
                <a:srgbClr val="C00000"/>
              </a:solidFill>
            </a:endParaRPr>
          </a:p>
        </p:txBody>
      </p:sp>
      <p:sp>
        <p:nvSpPr>
          <p:cNvPr id="14" name="TextBox 13"/>
          <p:cNvSpPr txBox="1"/>
          <p:nvPr userDrawn="1"/>
        </p:nvSpPr>
        <p:spPr>
          <a:xfrm>
            <a:off x="179512" y="4725140"/>
            <a:ext cx="1935851" cy="307777"/>
          </a:xfrm>
          <a:prstGeom prst="rect">
            <a:avLst/>
          </a:prstGeom>
          <a:noFill/>
        </p:spPr>
        <p:txBody>
          <a:bodyPr wrap="none" rtlCol="0">
            <a:spAutoFit/>
          </a:bodyPr>
          <a:lstStyle/>
          <a:p>
            <a:pPr marL="0" marR="0" indent="0" algn="l" defTabSz="914400" rtl="0" eaLnBrk="0" fontAlgn="base" latinLnBrk="0" hangingPunct="0">
              <a:lnSpc>
                <a:spcPct val="100000"/>
              </a:lnSpc>
              <a:spcBef>
                <a:spcPct val="0"/>
              </a:spcBef>
              <a:spcAft>
                <a:spcPct val="0"/>
              </a:spcAft>
              <a:buClrTx/>
              <a:buSzTx/>
              <a:buFontTx/>
              <a:buNone/>
              <a:tabLst/>
              <a:defRPr/>
            </a:pPr>
            <a:r>
              <a:rPr lang="el-GR" sz="1400" b="1" dirty="0">
                <a:solidFill>
                  <a:srgbClr val="567A84"/>
                </a:solidFill>
              </a:rPr>
              <a:t>Επιμορφωτικό</a:t>
            </a:r>
            <a:r>
              <a:rPr lang="el-GR" sz="1400" b="1" baseline="0" dirty="0">
                <a:solidFill>
                  <a:srgbClr val="567A84"/>
                </a:solidFill>
              </a:rPr>
              <a:t> υλικό</a:t>
            </a:r>
            <a:endParaRPr lang="el-GR" sz="1400" b="1" dirty="0">
              <a:solidFill>
                <a:srgbClr val="567A84"/>
              </a:solidFill>
            </a:endParaRPr>
          </a:p>
        </p:txBody>
      </p:sp>
      <p:sp>
        <p:nvSpPr>
          <p:cNvPr id="16" name="TextBox 15"/>
          <p:cNvSpPr txBox="1"/>
          <p:nvPr userDrawn="1"/>
        </p:nvSpPr>
        <p:spPr>
          <a:xfrm>
            <a:off x="6275882" y="4725141"/>
            <a:ext cx="2688557" cy="307777"/>
          </a:xfrm>
          <a:prstGeom prst="rect">
            <a:avLst/>
          </a:prstGeom>
          <a:noFill/>
        </p:spPr>
        <p:txBody>
          <a:bodyPr wrap="none" rtlCol="0">
            <a:spAutoFit/>
          </a:bodyPr>
          <a:lstStyle/>
          <a:p>
            <a:pPr algn="r"/>
            <a:r>
              <a:rPr lang="el-GR" sz="1400" b="1" dirty="0">
                <a:solidFill>
                  <a:srgbClr val="567A84"/>
                </a:solidFill>
              </a:rPr>
              <a:t>Συστάδα</a:t>
            </a:r>
            <a:r>
              <a:rPr lang="el-GR" sz="1400" b="1" baseline="0" dirty="0">
                <a:solidFill>
                  <a:srgbClr val="567A84"/>
                </a:solidFill>
              </a:rPr>
              <a:t>: </a:t>
            </a:r>
            <a:r>
              <a:rPr lang="el-GR" sz="1400" b="1" baseline="0" dirty="0">
                <a:solidFill>
                  <a:srgbClr val="C00000"/>
                </a:solidFill>
              </a:rPr>
              <a:t>Β2.8 - Καλές Τέχνες</a:t>
            </a:r>
            <a:endParaRPr lang="el-GR" sz="1400" b="1" dirty="0">
              <a:solidFill>
                <a:srgbClr val="C00000"/>
              </a:solidFill>
            </a:endParaRPr>
          </a:p>
        </p:txBody>
      </p:sp>
    </p:spTree>
    <p:extLst>
      <p:ext uri="{BB962C8B-B14F-4D97-AF65-F5344CB8AC3E}">
        <p14:creationId xmlns:p14="http://schemas.microsoft.com/office/powerpoint/2010/main" val="1239088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38988" cy="1143000"/>
          </a:xfrm>
        </p:spPr>
        <p:txBody>
          <a:bodyPr/>
          <a:lstStyle/>
          <a:p>
            <a:r>
              <a:rPr lang="en-US"/>
              <a:t>Click to edit Master title style</a:t>
            </a:r>
            <a:endParaRPr lang="el-GR" dirty="0"/>
          </a:p>
        </p:txBody>
      </p:sp>
      <p:sp>
        <p:nvSpPr>
          <p:cNvPr id="3" name="Content Placeholder 2"/>
          <p:cNvSpPr>
            <a:spLocks noGrp="1"/>
          </p:cNvSpPr>
          <p:nvPr>
            <p:ph idx="1"/>
          </p:nvPr>
        </p:nvSpPr>
        <p:spPr>
          <a:xfrm>
            <a:off x="457200" y="1600200"/>
            <a:ext cx="8229600" cy="4525963"/>
          </a:xfrm>
        </p:spPr>
        <p:txBody>
          <a:bodyPr/>
          <a:lstStyle>
            <a:lvl5pPr marL="2171700" indent="-3429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17875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63382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138988"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n-US" dirty="0" err="1"/>
              <a:t>Kλικ</a:t>
            </a:r>
            <a:r>
              <a:rPr lang="el-GR" altLang="en-US" dirty="0"/>
              <a:t> για επεξεργασία του τίτλου</a:t>
            </a:r>
            <a:endParaRPr lang="en-US" altLang="en-US" dirty="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n-US" dirty="0" err="1"/>
              <a:t>Kλικ</a:t>
            </a:r>
            <a:r>
              <a:rPr lang="el-GR" altLang="en-US" dirty="0"/>
              <a:t> για επεξεργασία των στυλ του υποδείγματος</a:t>
            </a:r>
          </a:p>
          <a:p>
            <a:pPr lvl="1"/>
            <a:r>
              <a:rPr lang="el-GR" altLang="en-US" dirty="0"/>
              <a:t>Δεύτερου επιπέδου</a:t>
            </a:r>
          </a:p>
          <a:p>
            <a:pPr lvl="2"/>
            <a:r>
              <a:rPr lang="el-GR" altLang="en-US" dirty="0"/>
              <a:t>Τρίτου επιπέδου</a:t>
            </a:r>
          </a:p>
          <a:p>
            <a:pPr lvl="3"/>
            <a:r>
              <a:rPr lang="el-GR" altLang="en-US" dirty="0"/>
              <a:t>Τέταρτου επιπέδου</a:t>
            </a:r>
          </a:p>
          <a:p>
            <a:pPr lvl="4"/>
            <a:r>
              <a:rPr lang="el-GR" altLang="en-US" dirty="0"/>
              <a:t>Πέμπτου επιπέδου</a:t>
            </a:r>
            <a:endParaRPr lang="en-US" altLang="en-US" dirty="0"/>
          </a:p>
        </p:txBody>
      </p:sp>
      <p:pic>
        <p:nvPicPr>
          <p:cNvPr id="6" name="Picture 8"/>
          <p:cNvPicPr preferRelativeResize="0">
            <a:picLocks noChangeAspect="1" noChangeArrowheads="1"/>
          </p:cNvPicPr>
          <p:nvPr userDrawn="1"/>
        </p:nvPicPr>
        <p:blipFill>
          <a:blip r:embed="rId5" cstate="screen">
            <a:extLst>
              <a:ext uri="{28A0092B-C50C-407E-A947-70E740481C1C}">
                <a14:useLocalDpi xmlns:a14="http://schemas.microsoft.com/office/drawing/2010/main"/>
              </a:ext>
            </a:extLst>
          </a:blip>
          <a:srcRect/>
          <a:stretch>
            <a:fillRect/>
          </a:stretch>
        </p:blipFill>
        <p:spPr bwMode="auto">
          <a:xfrm>
            <a:off x="6372200" y="6309320"/>
            <a:ext cx="2316163" cy="4397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Rectangle 3"/>
          <p:cNvSpPr>
            <a:spLocks noChangeArrowheads="1"/>
          </p:cNvSpPr>
          <p:nvPr userDrawn="1"/>
        </p:nvSpPr>
        <p:spPr bwMode="auto">
          <a:xfrm>
            <a:off x="395288" y="6308725"/>
            <a:ext cx="5616575" cy="4770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l"/>
            <a:r>
              <a:rPr lang="el-GR" sz="1400" b="1" dirty="0">
                <a:solidFill>
                  <a:srgbClr val="C00000"/>
                </a:solidFill>
              </a:rPr>
              <a:t>Επιμόρφωση Β2 επιπέδου Τ.Π.Ε.</a:t>
            </a:r>
          </a:p>
          <a:p>
            <a:pPr marL="0" marR="0" indent="0" algn="l" defTabSz="914400" rtl="0" eaLnBrk="0" fontAlgn="base" latinLnBrk="0" hangingPunct="0">
              <a:lnSpc>
                <a:spcPct val="100000"/>
              </a:lnSpc>
              <a:spcBef>
                <a:spcPct val="0"/>
              </a:spcBef>
              <a:spcAft>
                <a:spcPct val="0"/>
              </a:spcAft>
              <a:buClrTx/>
              <a:buSzTx/>
              <a:buFontTx/>
              <a:buNone/>
              <a:tabLst/>
              <a:defRPr/>
            </a:pPr>
            <a:r>
              <a:rPr lang="el-GR" sz="1000" b="1" dirty="0">
                <a:solidFill>
                  <a:srgbClr val="567A84"/>
                </a:solidFill>
              </a:rPr>
              <a:t>Συστάδα</a:t>
            </a:r>
            <a:r>
              <a:rPr lang="el-GR" sz="1000" b="1" baseline="0" dirty="0">
                <a:solidFill>
                  <a:srgbClr val="567A84"/>
                </a:solidFill>
              </a:rPr>
              <a:t>: Β2.8 - Καλές Τέχνες</a:t>
            </a:r>
            <a:endParaRPr lang="el-GR" sz="1000" b="1" dirty="0">
              <a:solidFill>
                <a:srgbClr val="567A84"/>
              </a:solidFill>
            </a:endParaRPr>
          </a:p>
        </p:txBody>
      </p:sp>
    </p:spTree>
  </p:cSld>
  <p:clrMap bg1="lt1" tx1="dk1" bg2="lt2" tx2="dk2" accent1="accent1" accent2="accent2" accent3="accent3" accent4="accent4" accent5="accent5" accent6="accent6" hlink="hlink" folHlink="folHlink"/>
  <p:sldLayoutIdLst>
    <p:sldLayoutId id="2147484409" r:id="rId1"/>
    <p:sldLayoutId id="2147484410" r:id="rId2"/>
    <p:sldLayoutId id="2147484408" r:id="rId3"/>
  </p:sldLayoutIdLst>
  <p:hf sldNum="0" hdr="0" ftr="0" dt="0"/>
  <p:txStyles>
    <p:titleStyle>
      <a:lvl1pPr algn="l" rtl="0" eaLnBrk="1" fontAlgn="base" hangingPunct="1">
        <a:spcBef>
          <a:spcPct val="0"/>
        </a:spcBef>
        <a:spcAft>
          <a:spcPct val="0"/>
        </a:spcAft>
        <a:defRPr sz="4000" b="1" kern="1200">
          <a:solidFill>
            <a:srgbClr val="3E5E66"/>
          </a:solidFill>
          <a:latin typeface="+mj-lt"/>
          <a:ea typeface="+mj-ea"/>
          <a:cs typeface="+mj-cs"/>
        </a:defRPr>
      </a:lvl1pPr>
      <a:lvl2pPr algn="l" rtl="0" eaLnBrk="1" fontAlgn="base" hangingPunct="1">
        <a:spcBef>
          <a:spcPct val="0"/>
        </a:spcBef>
        <a:spcAft>
          <a:spcPct val="0"/>
        </a:spcAft>
        <a:defRPr sz="4000" b="1">
          <a:solidFill>
            <a:srgbClr val="3E5E66"/>
          </a:solidFill>
          <a:latin typeface="Calibri" pitchFamily="34" charset="0"/>
        </a:defRPr>
      </a:lvl2pPr>
      <a:lvl3pPr algn="l" rtl="0" eaLnBrk="1" fontAlgn="base" hangingPunct="1">
        <a:spcBef>
          <a:spcPct val="0"/>
        </a:spcBef>
        <a:spcAft>
          <a:spcPct val="0"/>
        </a:spcAft>
        <a:defRPr sz="4000" b="1">
          <a:solidFill>
            <a:srgbClr val="3E5E66"/>
          </a:solidFill>
          <a:latin typeface="Calibri" pitchFamily="34" charset="0"/>
        </a:defRPr>
      </a:lvl3pPr>
      <a:lvl4pPr algn="l" rtl="0" eaLnBrk="1" fontAlgn="base" hangingPunct="1">
        <a:spcBef>
          <a:spcPct val="0"/>
        </a:spcBef>
        <a:spcAft>
          <a:spcPct val="0"/>
        </a:spcAft>
        <a:defRPr sz="4000" b="1">
          <a:solidFill>
            <a:srgbClr val="3E5E66"/>
          </a:solidFill>
          <a:latin typeface="Calibri" pitchFamily="34" charset="0"/>
        </a:defRPr>
      </a:lvl4pPr>
      <a:lvl5pPr algn="l" rtl="0" eaLnBrk="1" fontAlgn="base" hangingPunct="1">
        <a:spcBef>
          <a:spcPct val="0"/>
        </a:spcBef>
        <a:spcAft>
          <a:spcPct val="0"/>
        </a:spcAft>
        <a:defRPr sz="4000" b="1">
          <a:solidFill>
            <a:srgbClr val="3E5E66"/>
          </a:solidFill>
          <a:latin typeface="Calibri" pitchFamily="34" charset="0"/>
        </a:defRPr>
      </a:lvl5pPr>
      <a:lvl6pPr marL="457200" algn="ctr" rtl="0" eaLnBrk="1" fontAlgn="base" hangingPunct="1">
        <a:spcBef>
          <a:spcPct val="0"/>
        </a:spcBef>
        <a:spcAft>
          <a:spcPct val="0"/>
        </a:spcAft>
        <a:defRPr sz="4000" b="1">
          <a:solidFill>
            <a:srgbClr val="0D0D0D"/>
          </a:solidFill>
          <a:latin typeface="Calibri" pitchFamily="34" charset="0"/>
        </a:defRPr>
      </a:lvl6pPr>
      <a:lvl7pPr marL="914400" algn="ctr" rtl="0" eaLnBrk="1" fontAlgn="base" hangingPunct="1">
        <a:spcBef>
          <a:spcPct val="0"/>
        </a:spcBef>
        <a:spcAft>
          <a:spcPct val="0"/>
        </a:spcAft>
        <a:defRPr sz="4000" b="1">
          <a:solidFill>
            <a:srgbClr val="0D0D0D"/>
          </a:solidFill>
          <a:latin typeface="Calibri" pitchFamily="34" charset="0"/>
        </a:defRPr>
      </a:lvl7pPr>
      <a:lvl8pPr marL="1371600" algn="ctr" rtl="0" eaLnBrk="1" fontAlgn="base" hangingPunct="1">
        <a:spcBef>
          <a:spcPct val="0"/>
        </a:spcBef>
        <a:spcAft>
          <a:spcPct val="0"/>
        </a:spcAft>
        <a:defRPr sz="4000" b="1">
          <a:solidFill>
            <a:srgbClr val="0D0D0D"/>
          </a:solidFill>
          <a:latin typeface="Calibri" pitchFamily="34" charset="0"/>
        </a:defRPr>
      </a:lvl8pPr>
      <a:lvl9pPr marL="1828800" algn="ctr" rtl="0" eaLnBrk="1" fontAlgn="base" hangingPunct="1">
        <a:spcBef>
          <a:spcPct val="0"/>
        </a:spcBef>
        <a:spcAft>
          <a:spcPct val="0"/>
        </a:spcAft>
        <a:defRPr sz="4000" b="1">
          <a:solidFill>
            <a:srgbClr val="0D0D0D"/>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Verdana" pitchFamily="34" charset="0"/>
          <a:ea typeface="Verdana" pitchFamily="34" charset="0"/>
          <a:cs typeface="Verdana" pitchFamily="34" charset="0"/>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Verdana" pitchFamily="34" charset="0"/>
          <a:ea typeface="Verdana" pitchFamily="34" charset="0"/>
          <a:cs typeface="Verdana" pitchFamily="34" charset="0"/>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Verdana" pitchFamily="34" charset="0"/>
          <a:ea typeface="Verdana" pitchFamily="34" charset="0"/>
          <a:cs typeface="Verdana" pitchFamily="34" charset="0"/>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Verdana" pitchFamily="34" charset="0"/>
          <a:ea typeface="Verdana" pitchFamily="34" charset="0"/>
          <a:cs typeface="Verdana" pitchFamily="34" charset="0"/>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imslp.or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kithara.to/" TargetMode="External"/><Relationship Id="rId5" Type="http://schemas.openxmlformats.org/officeDocument/2006/relationships/hyperlink" Target="https://musescore.com" TargetMode="External"/><Relationship Id="rId4" Type="http://schemas.openxmlformats.org/officeDocument/2006/relationships/hyperlink" Target="https://imslp.org/"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archive.org/" TargetMode="External"/><Relationship Id="rId2" Type="http://schemas.openxmlformats.org/officeDocument/2006/relationships/hyperlink" Target="http://www.artstor.org" TargetMode="External"/><Relationship Id="rId1" Type="http://schemas.openxmlformats.org/officeDocument/2006/relationships/slideLayout" Target="../slideLayouts/slideLayout2.xml"/><Relationship Id="rId6" Type="http://schemas.openxmlformats.org/officeDocument/2006/relationships/hyperlink" Target="https://archive.org/details/audio" TargetMode="External"/><Relationship Id="rId5" Type="http://schemas.openxmlformats.org/officeDocument/2006/relationships/hyperlink" Target="https://archive.org/details/texts" TargetMode="External"/><Relationship Id="rId4" Type="http://schemas.openxmlformats.org/officeDocument/2006/relationships/hyperlink" Target="https://archive.org/details/image"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searchculture.gr/" TargetMode="External"/><Relationship Id="rId2" Type="http://schemas.openxmlformats.org/officeDocument/2006/relationships/hyperlink" Target="https://www.europeana.eu/portal/en" TargetMode="External"/><Relationship Id="rId1" Type="http://schemas.openxmlformats.org/officeDocument/2006/relationships/slideLayout" Target="../slideLayouts/slideLayout2.xml"/><Relationship Id="rId5" Type="http://schemas.openxmlformats.org/officeDocument/2006/relationships/hyperlink" Target="https://www.searchculture.gr/aggregator/portal/search?ektType=http://semantics.gr/authorities/ekt-item-types/glypto&amp;rightsCategory=&amp;ektHistoricalPeriod=http://semantics.gr/authorities/historical-periods/klasikh-periodos&amp;yearSpan=&amp;temporalSearchMode=EKT_HISTORICAL_PERIOD&amp;strictPeriods=true&amp;_strictPeriods=on" TargetMode="External"/><Relationship Id="rId4" Type="http://schemas.openxmlformats.org/officeDocument/2006/relationships/hyperlink" Target="https://www.searchculture.gr/aggregator/portal/search?ektType=http://semantics.gr/authorities/ekt-item-types/nomisma&amp;ektHistoricalPeriod=http://semantics.gr/authorities/historical-periods/mesoi-byzantinoi-xronoi&amp;yearSpan=&amp;temporalSearchMode=EKT_HISTORICAL_PERIOD&amp;strictPeriods=true&amp;_strictPeriods=on"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channel/UCakLXbE4515aXG06Pr1k8zQ" TargetMode="External"/><Relationship Id="rId2" Type="http://schemas.openxmlformats.org/officeDocument/2006/relationships/hyperlink" Target="https://www.youtube.com/user/teachers" TargetMode="External"/><Relationship Id="rId1" Type="http://schemas.openxmlformats.org/officeDocument/2006/relationships/slideLayout" Target="../slideLayouts/slideLayout2.xml"/><Relationship Id="rId6" Type="http://schemas.openxmlformats.org/officeDocument/2006/relationships/hyperlink" Target="https://www.youtube.com/channel/UC_aEa8K-EOJ3D6gOs7HcyNg" TargetMode="External"/><Relationship Id="rId5" Type="http://schemas.openxmlformats.org/officeDocument/2006/relationships/hyperlink" Target="https://www.youtube.com/user/arieljramos/featured" TargetMode="External"/><Relationship Id="rId4" Type="http://schemas.openxmlformats.org/officeDocument/2006/relationships/hyperlink" Target="https://www.youtube.com/channel/UC1WhRcwSQyIEUZ2eBy5KFuA/featured"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google.com/culturalinstitute/beta/" TargetMode="External"/><Relationship Id="rId2" Type="http://schemas.openxmlformats.org/officeDocument/2006/relationships/hyperlink" Target="https://www.google.com/cuturalinstitute"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artsandculture.google.com/project/curiocite" TargetMode="External"/><Relationship Id="rId2" Type="http://schemas.openxmlformats.org/officeDocument/2006/relationships/hyperlink" Target="https://www.google.com/cuturalinstitute" TargetMode="External"/><Relationship Id="rId1" Type="http://schemas.openxmlformats.org/officeDocument/2006/relationships/slideLayout" Target="../slideLayouts/slideLayout2.xml"/><Relationship Id="rId6" Type="http://schemas.openxmlformats.org/officeDocument/2006/relationships/hyperlink" Target="https://performingarts.withgoogle.com/en_us/" TargetMode="External"/><Relationship Id="rId5" Type="http://schemas.openxmlformats.org/officeDocument/2006/relationships/hyperlink" Target="https://artsandculture.google.com/theme/pQLC-i7Y-5JnKQ" TargetMode="External"/><Relationship Id="rId4" Type="http://schemas.openxmlformats.org/officeDocument/2006/relationships/hyperlink" Target="https://artsandculture.google.com/theme/CgJyM6TaZ5rRJ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google.com/culturalinstitute/beta/project/gigapixels" TargetMode="External"/><Relationship Id="rId2" Type="http://schemas.openxmlformats.org/officeDocument/2006/relationships/hyperlink" Target="https://www.google.com/cuturalinstitute" TargetMode="External"/><Relationship Id="rId1" Type="http://schemas.openxmlformats.org/officeDocument/2006/relationships/slideLayout" Target="../slideLayouts/slideLayout2.xml"/><Relationship Id="rId6" Type="http://schemas.openxmlformats.org/officeDocument/2006/relationships/hyperlink" Target="https://artsandculture.google.com/partner/patmos-monastery" TargetMode="External"/><Relationship Id="rId5" Type="http://schemas.openxmlformats.org/officeDocument/2006/relationships/hyperlink" Target="https://artsandculture.google.com/category/artist" TargetMode="External"/><Relationship Id="rId4" Type="http://schemas.openxmlformats.org/officeDocument/2006/relationships/hyperlink" Target="https://www.google.com/culturalinstitute/beta/entity/m0dnr7?categoryId=medium&amp;col=RGB_78A936" TargetMode="External"/></Relationships>
</file>

<file path=ppt/slides/_rels/slide21.xml.rels><?xml version="1.0" encoding="UTF-8" standalone="yes"?>
<Relationships xmlns="http://schemas.openxmlformats.org/package/2006/relationships"><Relationship Id="rId2" Type="http://schemas.openxmlformats.org/officeDocument/2006/relationships/hyperlink" Target="https://smarthistory.or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isupportstreetart.com/"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www.mediaartnet.org/themes/overview_of_media_art/immersion/" TargetMode="External"/><Relationship Id="rId3" Type="http://schemas.openxmlformats.org/officeDocument/2006/relationships/hyperlink" Target="http://www.mediaartnet.org/themes/overview_of_media_art/audio/" TargetMode="External"/><Relationship Id="rId7" Type="http://schemas.openxmlformats.org/officeDocument/2006/relationships/hyperlink" Target="http://www.mediaartnet.org/themes/overview_of_media_art/narration/" TargetMode="External"/><Relationship Id="rId2" Type="http://schemas.openxmlformats.org/officeDocument/2006/relationships/hyperlink" Target="http://www.mediaartnet.org/concept/" TargetMode="External"/><Relationship Id="rId1" Type="http://schemas.openxmlformats.org/officeDocument/2006/relationships/slideLayout" Target="../slideLayouts/slideLayout2.xml"/><Relationship Id="rId6" Type="http://schemas.openxmlformats.org/officeDocument/2006/relationships/hyperlink" Target="http://www.mediaartnet.org/themes/overview_of_media_art/massmedia/" TargetMode="External"/><Relationship Id="rId5" Type="http://schemas.openxmlformats.org/officeDocument/2006/relationships/hyperlink" Target="http://www.mediaartnet.org/themes/overview_of_media_art/perception/" TargetMode="External"/><Relationship Id="rId10" Type="http://schemas.openxmlformats.org/officeDocument/2006/relationships/hyperlink" Target="http://www.ubu.com/" TargetMode="External"/><Relationship Id="rId4" Type="http://schemas.openxmlformats.org/officeDocument/2006/relationships/hyperlink" Target="http://www.mediaartnet.org/themes/overview_of_media_art/performance/" TargetMode="External"/><Relationship Id="rId9" Type="http://schemas.openxmlformats.org/officeDocument/2006/relationships/hyperlink" Target="http://www.mediaartnet.org/themes/overview_of_media_art/museum/" TargetMode="External"/></Relationships>
</file>

<file path=ppt/slides/_rels/slide24.xml.rels><?xml version="1.0" encoding="UTF-8" standalone="yes"?>
<Relationships xmlns="http://schemas.openxmlformats.org/package/2006/relationships"><Relationship Id="rId2" Type="http://schemas.openxmlformats.org/officeDocument/2006/relationships/hyperlink" Target="http://radio.garden/"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aporee.org"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webexhibits.org/" TargetMode="External"/><Relationship Id="rId2" Type="http://schemas.openxmlformats.org/officeDocument/2006/relationships/hyperlink" Target="http://www.geocodedart.com/" TargetMode="External"/><Relationship Id="rId1" Type="http://schemas.openxmlformats.org/officeDocument/2006/relationships/slideLayout" Target="../slideLayouts/slideLayout2.xml"/><Relationship Id="rId4" Type="http://schemas.openxmlformats.org/officeDocument/2006/relationships/hyperlink" Target="http://www.ilpi.com/artsource/welcome.html%23toc"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tineye.com"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s://www.facebook.com/odeioopera.kathigitesmousikis/" TargetMode="External"/><Relationship Id="rId3" Type="http://schemas.openxmlformats.org/officeDocument/2006/relationships/hyperlink" Target="https://www.facebook.com/arteducators/" TargetMode="External"/><Relationship Id="rId7" Type="http://schemas.openxmlformats.org/officeDocument/2006/relationships/hyperlink" Target="https://www.facebook.com/groups/183953158995063/abou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facebook.com/Art-Teacher-Life-404151036453828/" TargetMode="External"/><Relationship Id="rId5" Type="http://schemas.openxmlformats.org/officeDocument/2006/relationships/hyperlink" Target="https://www.facebook.com/musicteachershelper/" TargetMode="External"/><Relationship Id="rId10" Type="http://schemas.openxmlformats.org/officeDocument/2006/relationships/hyperlink" Target="https://www.facebook.com/THEATROMANIA/" TargetMode="External"/><Relationship Id="rId4" Type="http://schemas.openxmlformats.org/officeDocument/2006/relationships/hyperlink" Target="https://www.facebook.com/artandeducation.net/" TargetMode="External"/><Relationship Id="rId9" Type="http://schemas.openxmlformats.org/officeDocument/2006/relationships/hyperlink" Target="https://www.facebook.com/gettymuseum/"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twitter.com/hashtag/musicalmessages?src=hash" TargetMode="External"/><Relationship Id="rId7" Type="http://schemas.openxmlformats.org/officeDocument/2006/relationships/hyperlink" Target="https://twitter.com/artsatmit?lang=e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twitter.com/artised?lang=el" TargetMode="External"/><Relationship Id="rId5" Type="http://schemas.openxmlformats.org/officeDocument/2006/relationships/hyperlink" Target="https://mobile.twitter.com/DesignMuseum?p=s" TargetMode="External"/><Relationship Id="rId4" Type="http://schemas.openxmlformats.org/officeDocument/2006/relationships/hyperlink" Target="https://twitter.com/MusicEvolutionN"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s://www.slideshare.net/sandvik/media-challenging-museum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www.slideshare.net/DesignMantic/art-and-design-what-sets-them-apart/11-Art_needs_no_prior_trainingDesign" TargetMode="External"/><Relationship Id="rId4" Type="http://schemas.openxmlformats.org/officeDocument/2006/relationships/hyperlink" Target="https://www.slideshare.net/AnantNautiyal/wood-used-in-architecture"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www.instagram.com/thetigerlillies/" TargetMode="External"/><Relationship Id="rId7" Type="http://schemas.openxmlformats.org/officeDocument/2006/relationships/hyperlink" Target="https://www.instagram.com/unesco/"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www.instagram.com/m17_open_studio/?hl=en" TargetMode="External"/><Relationship Id="rId5" Type="http://schemas.openxmlformats.org/officeDocument/2006/relationships/hyperlink" Target="https://www.instagram.com/explore/tags/pinabausch/" TargetMode="External"/><Relationship Id="rId4" Type="http://schemas.openxmlformats.org/officeDocument/2006/relationships/hyperlink" Target="https://www.instagram.com/explore/locations/34711040/"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www.flickr.co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youtube.com/watch?v=O8i7OKbWmRM&amp;t=134s&amp;index=5&amp;list=PLxo77lPtAZehLWLw-q2LDqCIkJPfjJvx1"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www.youtube.com/user/avroklassiek" TargetMode="External"/><Relationship Id="rId5" Type="http://schemas.openxmlformats.org/officeDocument/2006/relationships/hyperlink" Target="https://www.youtube.com/channel/UC4zmD6dbNN6h1_iyyWHUVjQ" TargetMode="External"/><Relationship Id="rId4" Type="http://schemas.openxmlformats.org/officeDocument/2006/relationships/hyperlink" Target="https://www.youtube.com/user/circlelinemedia" TargetMode="Externa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tigheshilloc2013.edublogs.org/2018/03/22/readers-theatre-10/"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radio.westwoodwithiford.org/"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cityofplenty.wordpress.com/about/"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picsearch"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artcyclopedia.com/" TargetMode="External"/></Relationships>
</file>

<file path=ppt/slides/_rels/slide40.xml.rels><?xml version="1.0" encoding="UTF-8" standalone="yes"?>
<Relationships xmlns="http://schemas.openxmlformats.org/package/2006/relationships"><Relationship Id="rId3" Type="http://schemas.openxmlformats.org/officeDocument/2006/relationships/hyperlink" Target="https://www.wikiart.org/"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commons.wikimedia.org/wiki/Main_Pag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s://learninglab.si.edu/"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s://ed.ted.com/about"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www.commonsense.org/education/app/artsonia-kids-art-museum"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wikiart.org/"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s://artsandculture.google.com"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s://www.youtube.com/watch?v=oPfwrFl1FHM" TargetMode="External"/><Relationship Id="rId2" Type="http://schemas.openxmlformats.org/officeDocument/2006/relationships/hyperlink" Target="http://www.etoy.com/projects/daycare/"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s://aporee.org/"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s://saferinternet4kids.gr/nea/social-and-teachers/"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s://www.wikihow.com/Create-a-Flickr-Group" TargetMode="External"/><Relationship Id="rId2" Type="http://schemas.openxmlformats.org/officeDocument/2006/relationships/hyperlink" Target="https://www.cnet.com/how-to/how-to-use-instagram-stories/"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s://www.youtube.com/watch?v=P7IvkVfSkSM" TargetMode="External"/><Relationship Id="rId2" Type="http://schemas.openxmlformats.org/officeDocument/2006/relationships/hyperlink" Target="https://cityofplenty.wordpress.com/about/"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8.xml.rels><?xml version="1.0" encoding="UTF-8" standalone="yes"?>
<Relationships xmlns="http://schemas.openxmlformats.org/package/2006/relationships"><Relationship Id="rId2" Type="http://schemas.openxmlformats.org/officeDocument/2006/relationships/hyperlink" Target="https://teachercenter.withgoogle.com/first-day-trainings/welcome-to-classroom"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images.nga.gov/"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www.free-scores.com/" TargetMode="External"/><Relationship Id="rId3" Type="http://schemas.openxmlformats.org/officeDocument/2006/relationships/hyperlink" Target="http://www.findsound.com/" TargetMode="External"/><Relationship Id="rId7" Type="http://schemas.openxmlformats.org/officeDocument/2006/relationships/hyperlink" Target="https://imslp.org/" TargetMode="External"/><Relationship Id="rId2" Type="http://schemas.openxmlformats.org/officeDocument/2006/relationships/hyperlink" Target="http://www.freesound.org/" TargetMode="External"/><Relationship Id="rId1" Type="http://schemas.openxmlformats.org/officeDocument/2006/relationships/slideLayout" Target="../slideLayouts/slideLayout2.xml"/><Relationship Id="rId6" Type="http://schemas.openxmlformats.org/officeDocument/2006/relationships/hyperlink" Target="http://www.midiworld.com/" TargetMode="External"/><Relationship Id="rId5" Type="http://schemas.openxmlformats.org/officeDocument/2006/relationships/hyperlink" Target="https://soundcloud.com/" TargetMode="External"/><Relationship Id="rId10" Type="http://schemas.openxmlformats.org/officeDocument/2006/relationships/hyperlink" Target="http://www.kithara.to/" TargetMode="External"/><Relationship Id="rId4" Type="http://schemas.openxmlformats.org/officeDocument/2006/relationships/hyperlink" Target="http://soundbible.com/" TargetMode="External"/><Relationship Id="rId9" Type="http://schemas.openxmlformats.org/officeDocument/2006/relationships/hyperlink" Target="https://musescore.com/"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freesound.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p:cNvSpPr>
            <a:spLocks noGrp="1"/>
          </p:cNvSpPr>
          <p:nvPr>
            <p:ph type="ctrTitle"/>
          </p:nvPr>
        </p:nvSpPr>
        <p:spPr>
          <a:xfrm>
            <a:off x="683568" y="1628800"/>
            <a:ext cx="7772400" cy="1470025"/>
          </a:xfrm>
        </p:spPr>
        <p:txBody>
          <a:bodyPr/>
          <a:lstStyle/>
          <a:p>
            <a:pPr algn="ctr"/>
            <a:r>
              <a:rPr lang="en-US" sz="2800" dirty="0" err="1"/>
              <a:t>Συνεδρί</a:t>
            </a:r>
            <a:r>
              <a:rPr lang="en-US" sz="2800" dirty="0"/>
              <a:t>α </a:t>
            </a:r>
            <a:r>
              <a:rPr lang="el-GR" sz="2800" dirty="0"/>
              <a:t>3</a:t>
            </a:r>
            <a:br>
              <a:rPr lang="en-US" sz="2800" dirty="0"/>
            </a:br>
            <a:r>
              <a:rPr lang="en-US" sz="2800" dirty="0" err="1"/>
              <a:t>Αν</a:t>
            </a:r>
            <a:r>
              <a:rPr lang="en-US" sz="2800" dirty="0"/>
              <a:t>α</a:t>
            </a:r>
            <a:r>
              <a:rPr lang="en-US" sz="2800" dirty="0" err="1"/>
              <a:t>ζήτηση</a:t>
            </a:r>
            <a:r>
              <a:rPr lang="en-US" sz="2800" dirty="0"/>
              <a:t>, </a:t>
            </a:r>
            <a:r>
              <a:rPr lang="en-US" sz="2800" dirty="0" err="1"/>
              <a:t>συλλογή</a:t>
            </a:r>
            <a:r>
              <a:rPr lang="en-US" sz="2800" dirty="0"/>
              <a:t>, </a:t>
            </a:r>
            <a:r>
              <a:rPr lang="en-US" sz="2800" dirty="0" err="1"/>
              <a:t>ε</a:t>
            </a:r>
            <a:r>
              <a:rPr lang="en-US" sz="2800" dirty="0"/>
              <a:t>π</a:t>
            </a:r>
            <a:r>
              <a:rPr lang="en-US" sz="2800" dirty="0" err="1"/>
              <a:t>εξεργ</a:t>
            </a:r>
            <a:r>
              <a:rPr lang="en-US" sz="2800" dirty="0"/>
              <a:t>α</a:t>
            </a:r>
            <a:r>
              <a:rPr lang="en-US" sz="2800" dirty="0" err="1"/>
              <a:t>σί</a:t>
            </a:r>
            <a:r>
              <a:rPr lang="en-US" sz="2800" dirty="0"/>
              <a:t>α </a:t>
            </a:r>
            <a:r>
              <a:rPr lang="en-US" sz="2800" dirty="0" err="1"/>
              <a:t>κ</a:t>
            </a:r>
            <a:r>
              <a:rPr lang="en-US" sz="2800" dirty="0"/>
              <a:t>α</a:t>
            </a:r>
            <a:r>
              <a:rPr lang="en-US" sz="2800" dirty="0" err="1"/>
              <a:t>ι</a:t>
            </a:r>
            <a:r>
              <a:rPr lang="en-US" sz="2800" dirty="0"/>
              <a:t> </a:t>
            </a:r>
            <a:r>
              <a:rPr lang="en-US" sz="2800" dirty="0" err="1"/>
              <a:t>έντ</a:t>
            </a:r>
            <a:r>
              <a:rPr lang="en-US" sz="2800" dirty="0"/>
              <a:t>α</a:t>
            </a:r>
            <a:r>
              <a:rPr lang="en-US" sz="2800" dirty="0" err="1"/>
              <a:t>ξη</a:t>
            </a:r>
            <a:r>
              <a:rPr lang="en-US" sz="2800" dirty="0"/>
              <a:t> </a:t>
            </a:r>
            <a:r>
              <a:rPr lang="en-US" sz="2800" dirty="0" err="1"/>
              <a:t>ψηφι</a:t>
            </a:r>
            <a:r>
              <a:rPr lang="en-US" sz="2800" dirty="0"/>
              <a:t>α</a:t>
            </a:r>
            <a:r>
              <a:rPr lang="en-US" sz="2800" dirty="0" err="1"/>
              <a:t>κού</a:t>
            </a:r>
            <a:r>
              <a:rPr lang="en-US" sz="2800" dirty="0"/>
              <a:t> </a:t>
            </a:r>
            <a:r>
              <a:rPr lang="en-US" sz="2800" dirty="0" err="1"/>
              <a:t>υλικού</a:t>
            </a:r>
            <a:r>
              <a:rPr lang="en-US" sz="2800" dirty="0"/>
              <a:t> </a:t>
            </a:r>
            <a:r>
              <a:rPr lang="en-US" sz="2800" dirty="0" err="1"/>
              <a:t>στ</a:t>
            </a:r>
            <a:r>
              <a:rPr lang="en-US" sz="2800" dirty="0"/>
              <a:t>α μα</a:t>
            </a:r>
            <a:r>
              <a:rPr lang="en-US" sz="2800" dirty="0" err="1"/>
              <a:t>θήμ</a:t>
            </a:r>
            <a:r>
              <a:rPr lang="en-US" sz="2800" dirty="0"/>
              <a:t>α</a:t>
            </a:r>
            <a:r>
              <a:rPr lang="en-US" sz="2800" dirty="0" err="1"/>
              <a:t>τ</a:t>
            </a:r>
            <a:r>
              <a:rPr lang="en-US" sz="2800" dirty="0"/>
              <a:t>α </a:t>
            </a:r>
            <a:r>
              <a:rPr lang="en-US" sz="2800" dirty="0" err="1"/>
              <a:t>των</a:t>
            </a:r>
            <a:r>
              <a:rPr lang="en-US" sz="2800" dirty="0"/>
              <a:t> </a:t>
            </a:r>
            <a:r>
              <a:rPr lang="en-US" sz="2800" dirty="0" err="1"/>
              <a:t>Κ</a:t>
            </a:r>
            <a:r>
              <a:rPr lang="en-US" sz="2800" dirty="0"/>
              <a:t>α</a:t>
            </a:r>
            <a:r>
              <a:rPr lang="en-US" sz="2800" dirty="0" err="1"/>
              <a:t>λλιτεχνικών</a:t>
            </a:r>
            <a:r>
              <a:rPr lang="en-US" sz="2800" dirty="0"/>
              <a:t>   </a:t>
            </a:r>
          </a:p>
        </p:txBody>
      </p:sp>
      <p:sp>
        <p:nvSpPr>
          <p:cNvPr id="4099" name="Subtitle 4"/>
          <p:cNvSpPr>
            <a:spLocks noGrp="1"/>
          </p:cNvSpPr>
          <p:nvPr>
            <p:ph type="subTitle" idx="1"/>
          </p:nvPr>
        </p:nvSpPr>
        <p:spPr>
          <a:xfrm>
            <a:off x="683568" y="3068960"/>
            <a:ext cx="7848872" cy="1584176"/>
          </a:xfrm>
        </p:spPr>
        <p:txBody>
          <a:bodyPr>
            <a:normAutofit/>
          </a:bodyPr>
          <a:lstStyle/>
          <a:p>
            <a:endParaRPr lang="en-US" sz="2000" b="1" noProof="0" dirty="0"/>
          </a:p>
          <a:p>
            <a:r>
              <a:rPr lang="en-US" sz="2000" b="1" dirty="0" err="1"/>
              <a:t>Ψηφι</a:t>
            </a:r>
            <a:r>
              <a:rPr lang="en-US" sz="2000" b="1" dirty="0"/>
              <a:t>α</a:t>
            </a:r>
            <a:r>
              <a:rPr lang="en-US" sz="2000" b="1" dirty="0" err="1"/>
              <a:t>κές</a:t>
            </a:r>
            <a:r>
              <a:rPr lang="en-US" sz="2000" b="1" dirty="0"/>
              <a:t> π</a:t>
            </a:r>
            <a:r>
              <a:rPr lang="en-US" sz="2000" b="1" dirty="0" err="1"/>
              <a:t>ηγές</a:t>
            </a:r>
            <a:r>
              <a:rPr lang="en-US" sz="2000" b="1" dirty="0"/>
              <a:t> α</a:t>
            </a:r>
            <a:r>
              <a:rPr lang="en-US" sz="2000" b="1" dirty="0" err="1"/>
              <a:t>νεύρεσης</a:t>
            </a:r>
            <a:r>
              <a:rPr lang="en-US" sz="2000" b="1" dirty="0"/>
              <a:t> </a:t>
            </a:r>
            <a:r>
              <a:rPr lang="en-US" sz="2000" b="1" dirty="0" err="1"/>
              <a:t>διδ</a:t>
            </a:r>
            <a:r>
              <a:rPr lang="en-US" sz="2000" b="1" dirty="0"/>
              <a:t>α</a:t>
            </a:r>
            <a:r>
              <a:rPr lang="en-US" sz="2000" b="1" dirty="0" err="1"/>
              <a:t>κτικού</a:t>
            </a:r>
            <a:r>
              <a:rPr lang="en-US" sz="2000" b="1" dirty="0"/>
              <a:t> </a:t>
            </a:r>
            <a:r>
              <a:rPr lang="en-US" sz="2000" b="1" dirty="0" err="1"/>
              <a:t>υλικού</a:t>
            </a:r>
            <a:endParaRPr lang="en-US" sz="2000" dirty="0"/>
          </a:p>
          <a:p>
            <a:r>
              <a:rPr lang="en-US" sz="2000" b="1" dirty="0" err="1"/>
              <a:t>Συνεργ</a:t>
            </a:r>
            <a:r>
              <a:rPr lang="en-US" sz="2000" b="1" dirty="0"/>
              <a:t>α</a:t>
            </a:r>
            <a:r>
              <a:rPr lang="en-US" sz="2000" b="1" dirty="0" err="1"/>
              <a:t>τικά</a:t>
            </a:r>
            <a:r>
              <a:rPr lang="en-US" sz="2000" b="1" dirty="0"/>
              <a:t> </a:t>
            </a:r>
            <a:r>
              <a:rPr lang="en-US" sz="2000" b="1" dirty="0" err="1"/>
              <a:t>εργ</a:t>
            </a:r>
            <a:r>
              <a:rPr lang="en-US" sz="2000" b="1" dirty="0"/>
              <a:t>α</a:t>
            </a:r>
            <a:r>
              <a:rPr lang="en-US" sz="2000" b="1" dirty="0" err="1"/>
              <a:t>λεί</a:t>
            </a:r>
            <a:r>
              <a:rPr lang="en-US" sz="2000" b="1" dirty="0"/>
              <a:t>α, </a:t>
            </a:r>
            <a:r>
              <a:rPr lang="en-US" sz="2000" b="1" dirty="0" err="1"/>
              <a:t>εργ</a:t>
            </a:r>
            <a:r>
              <a:rPr lang="en-US" sz="2000" b="1" dirty="0"/>
              <a:t>α</a:t>
            </a:r>
            <a:r>
              <a:rPr lang="en-US" sz="2000" b="1" dirty="0" err="1"/>
              <a:t>λεί</a:t>
            </a:r>
            <a:r>
              <a:rPr lang="en-US" sz="2000" b="1" dirty="0"/>
              <a:t>α </a:t>
            </a:r>
            <a:r>
              <a:rPr lang="en-US" sz="2000" b="1" dirty="0" err="1"/>
              <a:t>κοινωνικής</a:t>
            </a:r>
            <a:r>
              <a:rPr lang="en-US" sz="2000" b="1" dirty="0"/>
              <a:t> </a:t>
            </a:r>
            <a:r>
              <a:rPr lang="en-US" sz="2000" b="1" dirty="0" err="1"/>
              <a:t>δικτύωσης</a:t>
            </a:r>
            <a:r>
              <a:rPr lang="en-US" sz="2000" b="1" dirty="0"/>
              <a:t>, </a:t>
            </a:r>
            <a:r>
              <a:rPr lang="en-US" sz="2000" b="1" dirty="0" err="1"/>
              <a:t>υ</a:t>
            </a:r>
            <a:r>
              <a:rPr lang="en-US" sz="2000" b="1" dirty="0"/>
              <a:t>π</a:t>
            </a:r>
            <a:r>
              <a:rPr lang="en-US" sz="2000" b="1" dirty="0" err="1"/>
              <a:t>ηρεσίες</a:t>
            </a:r>
            <a:r>
              <a:rPr lang="en-US" sz="2000" b="1"/>
              <a:t> web 2.0. </a:t>
            </a:r>
            <a:endParaRPr lang="el-GR" sz="2000" b="1" noProof="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1143000"/>
          </a:xfrm>
        </p:spPr>
        <p:txBody>
          <a:bodyPr/>
          <a:lstStyle/>
          <a:p>
            <a:br>
              <a:rPr lang="el-GR" sz="2800" noProof="0" dirty="0"/>
            </a:br>
            <a:r>
              <a:rPr lang="el-GR" sz="2800" noProof="0" dirty="0"/>
              <a:t>Αναζήτηση μουσικού υλικού-  Έντυπο υλικό – Παρτιτούρες</a:t>
            </a:r>
            <a:br>
              <a:rPr lang="el-GR" noProof="0" dirty="0"/>
            </a:br>
            <a:endParaRPr lang="el-GR" noProof="0" dirty="0"/>
          </a:p>
        </p:txBody>
      </p:sp>
      <p:sp>
        <p:nvSpPr>
          <p:cNvPr id="3" name="Content Placeholder 2"/>
          <p:cNvSpPr>
            <a:spLocks noGrp="1"/>
          </p:cNvSpPr>
          <p:nvPr>
            <p:ph idx="1"/>
          </p:nvPr>
        </p:nvSpPr>
        <p:spPr>
          <a:xfrm>
            <a:off x="467544" y="1268760"/>
            <a:ext cx="8229600" cy="5040560"/>
          </a:xfrm>
        </p:spPr>
        <p:txBody>
          <a:bodyPr/>
          <a:lstStyle/>
          <a:p>
            <a:pPr marL="0" indent="0">
              <a:buNone/>
            </a:pPr>
            <a:r>
              <a:rPr lang="el-GR" sz="2000" b="1" noProof="0" dirty="0">
                <a:hlinkClick r:id="rId3"/>
              </a:rPr>
              <a:t>IMSLP</a:t>
            </a:r>
            <a:r>
              <a:rPr lang="el-GR" sz="2000" b="1" noProof="0" dirty="0"/>
              <a:t> </a:t>
            </a:r>
            <a:r>
              <a:rPr lang="en-US" sz="1800" noProof="0" dirty="0"/>
              <a:t>International Music Score Library Project </a:t>
            </a:r>
          </a:p>
          <a:p>
            <a:pPr marL="0" indent="0">
              <a:buNone/>
            </a:pPr>
            <a:r>
              <a:rPr lang="el-GR" sz="1600" u="sng" noProof="0" dirty="0">
                <a:hlinkClick r:id="rId4"/>
              </a:rPr>
              <a:t>https://imslp.org/</a:t>
            </a:r>
            <a:endParaRPr lang="el-GR" sz="1800" noProof="0" dirty="0"/>
          </a:p>
          <a:p>
            <a:pPr marL="0" indent="0">
              <a:buNone/>
            </a:pPr>
            <a:r>
              <a:rPr lang="el-GR" sz="1800" noProof="0" dirty="0"/>
              <a:t>Αναζήτηση με όνομα συνθέτη, είδος ή τίτλο έργου, ή ηχογράφησης </a:t>
            </a:r>
          </a:p>
          <a:p>
            <a:pPr marL="0" indent="0">
              <a:buNone/>
            </a:pPr>
            <a:endParaRPr lang="el-GR" sz="1800" noProof="0" dirty="0"/>
          </a:p>
          <a:p>
            <a:pPr marL="0" indent="0">
              <a:buNone/>
            </a:pPr>
            <a:r>
              <a:rPr lang="en-US" sz="1800" b="1" noProof="0" dirty="0"/>
              <a:t>Muse score</a:t>
            </a:r>
          </a:p>
          <a:p>
            <a:pPr marL="0" indent="0">
              <a:buNone/>
            </a:pPr>
            <a:r>
              <a:rPr lang="el-GR" sz="1600" u="sng" noProof="0" dirty="0">
                <a:hlinkClick r:id="rId5"/>
              </a:rPr>
              <a:t>https://musescore.com</a:t>
            </a:r>
            <a:endParaRPr lang="el-GR" sz="1800" b="1" noProof="0" dirty="0"/>
          </a:p>
          <a:p>
            <a:r>
              <a:rPr lang="el-GR" sz="1800" noProof="0" dirty="0"/>
              <a:t>Δωρεάν πρόγραμμα συγγραφής μουσικής παρτιτούρας </a:t>
            </a:r>
          </a:p>
          <a:p>
            <a:r>
              <a:rPr lang="el-GR" sz="1800" noProof="0" dirty="0"/>
              <a:t>Βιβλιοθήκη από παρτιτούρες, δημιουργημένη από την κοινότητα των χρηστών του προγράμματος </a:t>
            </a:r>
          </a:p>
          <a:p>
            <a:r>
              <a:rPr lang="el-GR" sz="1800" noProof="0" dirty="0"/>
              <a:t>Αναζήτηση με τίτλο μουσικού κομματιού , συνθέτη, είδος συνόλου, οργάνου, είδος μουσικής </a:t>
            </a:r>
          </a:p>
          <a:p>
            <a:pPr marL="0" indent="0">
              <a:buNone/>
            </a:pPr>
            <a:endParaRPr lang="el-GR" sz="1800" noProof="0" dirty="0"/>
          </a:p>
          <a:p>
            <a:pPr marL="0" indent="0">
              <a:buNone/>
            </a:pPr>
            <a:r>
              <a:rPr lang="el-GR" sz="1800" b="1" u="sng" noProof="0" dirty="0"/>
              <a:t>Kithara.to</a:t>
            </a:r>
            <a:r>
              <a:rPr lang="el-GR" sz="1800" b="1" noProof="0" dirty="0"/>
              <a:t> </a:t>
            </a:r>
          </a:p>
          <a:p>
            <a:pPr marL="0" indent="0">
              <a:buNone/>
            </a:pPr>
            <a:r>
              <a:rPr lang="el-GR" sz="1600" u="sng" noProof="0" dirty="0">
                <a:hlinkClick r:id="rId6"/>
              </a:rPr>
              <a:t>https://kithara.to/</a:t>
            </a:r>
            <a:endParaRPr lang="el-GR" sz="1800" b="1" noProof="0" dirty="0"/>
          </a:p>
          <a:p>
            <a:pPr marL="0" indent="0">
              <a:buNone/>
            </a:pPr>
            <a:r>
              <a:rPr lang="el-GR" sz="1800" noProof="0" dirty="0"/>
              <a:t>Συλλογή ελληνικών τραγουδιών </a:t>
            </a:r>
          </a:p>
        </p:txBody>
      </p:sp>
    </p:spTree>
    <p:extLst>
      <p:ext uri="{BB962C8B-B14F-4D97-AF65-F5344CB8AC3E}">
        <p14:creationId xmlns:p14="http://schemas.microsoft.com/office/powerpoint/2010/main" val="939290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2800" noProof="0" dirty="0"/>
              <a:t>Πύλες αναζήτησης</a:t>
            </a:r>
            <a:br>
              <a:rPr lang="el-GR" noProof="0" dirty="0"/>
            </a:br>
            <a:endParaRPr lang="el-GR" noProof="0" dirty="0"/>
          </a:p>
        </p:txBody>
      </p:sp>
      <p:sp>
        <p:nvSpPr>
          <p:cNvPr id="3" name="Content Placeholder 2"/>
          <p:cNvSpPr>
            <a:spLocks noGrp="1"/>
          </p:cNvSpPr>
          <p:nvPr>
            <p:ph idx="1"/>
          </p:nvPr>
        </p:nvSpPr>
        <p:spPr>
          <a:xfrm>
            <a:off x="467544" y="980728"/>
            <a:ext cx="8229600" cy="5112568"/>
          </a:xfrm>
        </p:spPr>
        <p:txBody>
          <a:bodyPr/>
          <a:lstStyle/>
          <a:p>
            <a:pPr marL="0" indent="0">
              <a:buNone/>
            </a:pPr>
            <a:r>
              <a:rPr lang="en-US" sz="2000" b="1" noProof="0" dirty="0" err="1"/>
              <a:t>Artstor</a:t>
            </a:r>
            <a:endParaRPr lang="en-US" sz="2000" b="1" noProof="0" dirty="0"/>
          </a:p>
          <a:p>
            <a:pPr marL="0" indent="0">
              <a:buNone/>
            </a:pPr>
            <a:r>
              <a:rPr lang="el-GR" sz="1600" u="sng" noProof="0" dirty="0">
                <a:hlinkClick r:id="rId2"/>
              </a:rPr>
              <a:t>http://www.artstor.org</a:t>
            </a:r>
            <a:endParaRPr lang="el-GR" sz="1600" noProof="0" dirty="0"/>
          </a:p>
          <a:p>
            <a:r>
              <a:rPr lang="el-GR" sz="1800" noProof="0" dirty="0"/>
              <a:t>280 σημαντικές συλλογές οπτικών μέσων </a:t>
            </a:r>
          </a:p>
          <a:p>
            <a:r>
              <a:rPr lang="el-GR" sz="1800" noProof="0" dirty="0"/>
              <a:t>2.5 εκ. εικόνες της παγκόσμιας πολιτιστικής κληρονομιάς</a:t>
            </a:r>
          </a:p>
          <a:p>
            <a:r>
              <a:rPr lang="el-GR" sz="2000" noProof="0" dirty="0"/>
              <a:t>εξειδικευμένη μηχανή αναζήτησης έρχονται με αξιόπιστα </a:t>
            </a:r>
            <a:r>
              <a:rPr lang="el-GR" sz="2000" noProof="0" dirty="0" err="1"/>
              <a:t>μεταδεδομένα</a:t>
            </a:r>
            <a:r>
              <a:rPr lang="el-GR" sz="2000" noProof="0" dirty="0"/>
              <a:t> </a:t>
            </a:r>
          </a:p>
          <a:p>
            <a:pPr marL="0" indent="0">
              <a:buNone/>
            </a:pPr>
            <a:endParaRPr lang="el-GR" sz="2000" noProof="0" dirty="0"/>
          </a:p>
          <a:p>
            <a:pPr marL="0" indent="0">
              <a:buNone/>
            </a:pPr>
            <a:r>
              <a:rPr lang="en-US" sz="2000" b="1" noProof="0" dirty="0"/>
              <a:t>Internet Archive</a:t>
            </a:r>
          </a:p>
          <a:p>
            <a:pPr marL="0" indent="0">
              <a:buNone/>
            </a:pPr>
            <a:r>
              <a:rPr lang="el-GR" sz="1600" u="sng" noProof="0" dirty="0">
                <a:hlinkClick r:id="rId3"/>
              </a:rPr>
              <a:t>https://archive.org/</a:t>
            </a:r>
            <a:endParaRPr lang="el-GR" sz="1600" noProof="0" dirty="0"/>
          </a:p>
          <a:p>
            <a:r>
              <a:rPr lang="el-GR" sz="1600" noProof="0" dirty="0"/>
              <a:t> 1 εκατομμύριο </a:t>
            </a:r>
            <a:r>
              <a:rPr lang="el-GR" sz="1600" u="sng" noProof="0" dirty="0">
                <a:hlinkClick r:id="rId4"/>
              </a:rPr>
              <a:t>εικόνες</a:t>
            </a:r>
            <a:r>
              <a:rPr lang="el-GR" sz="1600" u="sng" noProof="0" dirty="0"/>
              <a:t>, </a:t>
            </a:r>
            <a:r>
              <a:rPr lang="el-GR" sz="1600" noProof="0" dirty="0"/>
              <a:t>3 εκατομμύρια βίντεο </a:t>
            </a:r>
            <a:r>
              <a:rPr lang="el-GR" sz="1600" u="sng" noProof="0" dirty="0"/>
              <a:t> </a:t>
            </a:r>
            <a:r>
              <a:rPr lang="el-GR" sz="1600" noProof="0" dirty="0"/>
              <a:t>11 εκατομμύρια  </a:t>
            </a:r>
            <a:r>
              <a:rPr lang="el-GR" sz="1600" u="sng" noProof="0" dirty="0">
                <a:hlinkClick r:id="rId5"/>
              </a:rPr>
              <a:t>βιβλία και κείμενα</a:t>
            </a:r>
            <a:r>
              <a:rPr lang="el-GR" sz="1600" noProof="0" dirty="0">
                <a:hlinkClick r:id="rId5"/>
              </a:rPr>
              <a:t>,  4 εκατομμύρια</a:t>
            </a:r>
            <a:r>
              <a:rPr lang="el-GR" sz="1600" u="sng" noProof="0" dirty="0">
                <a:hlinkClick r:id="rId5"/>
              </a:rPr>
              <a:t> </a:t>
            </a:r>
            <a:r>
              <a:rPr lang="el-GR" sz="1600" u="sng" noProof="0" dirty="0">
                <a:hlinkClick r:id="rId6"/>
              </a:rPr>
              <a:t>ηχογραφήσεις</a:t>
            </a:r>
            <a:r>
              <a:rPr lang="el-GR" sz="1600" noProof="0" dirty="0"/>
              <a:t> (συμπεριλαμβανομένων 160,000 </a:t>
            </a:r>
            <a:r>
              <a:rPr lang="en-US" sz="1600" noProof="0" dirty="0"/>
              <a:t>live</a:t>
            </a:r>
            <a:r>
              <a:rPr lang="el-GR" sz="1600" noProof="0" dirty="0"/>
              <a:t>), λογισμικά , ιστοσελίδες κ.α.</a:t>
            </a:r>
          </a:p>
          <a:p>
            <a:r>
              <a:rPr lang="el-GR" sz="1600" noProof="0" dirty="0"/>
              <a:t>εξειδικευμένη μηχανή Αναζήτησης </a:t>
            </a:r>
          </a:p>
          <a:p>
            <a:pPr marL="0" indent="0">
              <a:buNone/>
            </a:pPr>
            <a:r>
              <a:rPr lang="el-GR" sz="1600" noProof="0" dirty="0"/>
              <a:t>     ανά Τίτλο, Δημιουργό, Περιγραφή, Συλλογή, Είδος μέσου, </a:t>
            </a:r>
          </a:p>
        </p:txBody>
      </p:sp>
    </p:spTree>
    <p:extLst>
      <p:ext uri="{BB962C8B-B14F-4D97-AF65-F5344CB8AC3E}">
        <p14:creationId xmlns:p14="http://schemas.microsoft.com/office/powerpoint/2010/main" val="3079460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38988" cy="778098"/>
          </a:xfrm>
        </p:spPr>
        <p:txBody>
          <a:bodyPr/>
          <a:lstStyle/>
          <a:p>
            <a:r>
              <a:rPr lang="el-GR" noProof="0" dirty="0"/>
              <a:t>Πύλες αναζήτησης</a:t>
            </a:r>
          </a:p>
        </p:txBody>
      </p:sp>
      <p:sp>
        <p:nvSpPr>
          <p:cNvPr id="3" name="Content Placeholder 2"/>
          <p:cNvSpPr>
            <a:spLocks noGrp="1"/>
          </p:cNvSpPr>
          <p:nvPr>
            <p:ph idx="1"/>
          </p:nvPr>
        </p:nvSpPr>
        <p:spPr>
          <a:xfrm>
            <a:off x="467544" y="980728"/>
            <a:ext cx="8229600" cy="5040560"/>
          </a:xfrm>
        </p:spPr>
        <p:txBody>
          <a:bodyPr/>
          <a:lstStyle/>
          <a:p>
            <a:pPr marL="0" indent="0">
              <a:buNone/>
            </a:pPr>
            <a:r>
              <a:rPr lang="en-US" sz="2000" b="1" u="sng" noProof="0" dirty="0" err="1"/>
              <a:t>Europeana</a:t>
            </a:r>
            <a:r>
              <a:rPr lang="el-GR" sz="2000" b="1" noProof="0" dirty="0"/>
              <a:t> </a:t>
            </a:r>
          </a:p>
          <a:p>
            <a:pPr marL="0" indent="0">
              <a:buNone/>
            </a:pPr>
            <a:r>
              <a:rPr lang="el-GR" sz="1400" noProof="0" dirty="0">
                <a:hlinkClick r:id="rId2"/>
              </a:rPr>
              <a:t>https://www.europeana.eu/portal/en</a:t>
            </a:r>
            <a:endParaRPr lang="el-GR" sz="1400" noProof="0" dirty="0"/>
          </a:p>
          <a:p>
            <a:r>
              <a:rPr lang="el-GR" sz="2000" noProof="0" dirty="0"/>
              <a:t>πάνω από 50 εκατομμύρια ψηφιοποιημένα στοιχεία. </a:t>
            </a:r>
          </a:p>
          <a:p>
            <a:pPr marL="0" indent="0">
              <a:buNone/>
            </a:pPr>
            <a:r>
              <a:rPr lang="el-GR" sz="1800" noProof="0" dirty="0"/>
              <a:t>Η μηχανή αναζήτησης του </a:t>
            </a:r>
            <a:r>
              <a:rPr lang="en-US" sz="1800" noProof="0" dirty="0"/>
              <a:t>portal</a:t>
            </a:r>
            <a:r>
              <a:rPr lang="el-GR" sz="1800" noProof="0" dirty="0"/>
              <a:t> διαθέτει επιλογές ανά εικόνα, ηχογράφηση, κείμενο, βίντεο, αντικείμενο 3D, ή όλα αυτά μαζί </a:t>
            </a:r>
          </a:p>
          <a:p>
            <a:endParaRPr lang="el-GR" sz="2000" b="1" noProof="0" dirty="0"/>
          </a:p>
          <a:p>
            <a:pPr marL="0" indent="0">
              <a:buNone/>
            </a:pPr>
            <a:r>
              <a:rPr lang="el-GR" sz="2000" b="1" noProof="0" dirty="0"/>
              <a:t>SearchCulture.gr</a:t>
            </a:r>
            <a:endParaRPr lang="el-GR" sz="2000" noProof="0" dirty="0"/>
          </a:p>
          <a:p>
            <a:pPr marL="0" indent="0">
              <a:buNone/>
            </a:pPr>
            <a:r>
              <a:rPr lang="el-GR" sz="1400" noProof="0" dirty="0">
                <a:hlinkClick r:id="rId3"/>
              </a:rPr>
              <a:t>https://www.searchculture.gr/</a:t>
            </a:r>
            <a:endParaRPr lang="el-GR" sz="1400" noProof="0" dirty="0"/>
          </a:p>
          <a:p>
            <a:r>
              <a:rPr lang="el-GR" sz="1800" noProof="0" dirty="0"/>
              <a:t>συγκέντρωση και ενοποίηση του συνόλου του Ελληνικού Ψηφιακού Πολιτιστικού Αποθέματος</a:t>
            </a:r>
          </a:p>
          <a:p>
            <a:pPr marL="0" indent="0">
              <a:buNone/>
            </a:pPr>
            <a:endParaRPr lang="el-GR" sz="1800" noProof="0" dirty="0"/>
          </a:p>
          <a:p>
            <a:r>
              <a:rPr lang="el-GR" sz="1800" noProof="0" dirty="0"/>
              <a:t> Η </a:t>
            </a:r>
            <a:r>
              <a:rPr lang="el-GR" sz="1800" i="1" noProof="0" dirty="0"/>
              <a:t>μηχανή Αναζήτησης</a:t>
            </a:r>
            <a:r>
              <a:rPr lang="el-GR" sz="1800" noProof="0" dirty="0"/>
              <a:t> λειτουργεί με σύνθετα ερωτήματα όπως “</a:t>
            </a:r>
            <a:r>
              <a:rPr lang="el-GR" sz="1800" u="sng" noProof="0" dirty="0">
                <a:hlinkClick r:id="rId4"/>
              </a:rPr>
              <a:t>νομίσματα της μέσης βυζαντινής περιόδου</a:t>
            </a:r>
            <a:r>
              <a:rPr lang="el-GR" sz="1800" noProof="0" dirty="0"/>
              <a:t>”, “</a:t>
            </a:r>
            <a:r>
              <a:rPr lang="el-GR" sz="1800" u="sng" noProof="0" dirty="0">
                <a:hlinkClick r:id="rId5"/>
              </a:rPr>
              <a:t>γλυπτά από την κλασσική εποχή</a:t>
            </a:r>
            <a:r>
              <a:rPr lang="el-GR" sz="1800" noProof="0" dirty="0"/>
              <a:t> </a:t>
            </a:r>
          </a:p>
        </p:txBody>
      </p:sp>
    </p:spTree>
    <p:extLst>
      <p:ext uri="{BB962C8B-B14F-4D97-AF65-F5344CB8AC3E}">
        <p14:creationId xmlns:p14="http://schemas.microsoft.com/office/powerpoint/2010/main" val="769230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71"/>
            <a:ext cx="7138988" cy="1143000"/>
          </a:xfrm>
        </p:spPr>
        <p:txBody>
          <a:bodyPr/>
          <a:lstStyle/>
          <a:p>
            <a:pPr lvl="3"/>
            <a:r>
              <a:rPr lang="el-GR" sz="2800" noProof="0" dirty="0"/>
              <a:t>Συλλογή και διαχείριση ψηφιακού υλικού</a:t>
            </a:r>
            <a:br>
              <a:rPr lang="el-GR" sz="2800" noProof="0" dirty="0"/>
            </a:br>
            <a:r>
              <a:rPr lang="el-GR" sz="2000" noProof="0" dirty="0"/>
              <a:t>Δημιουργία πίνακα στο </a:t>
            </a:r>
            <a:r>
              <a:rPr lang="en-US" sz="2000" noProof="0" dirty="0"/>
              <a:t>Pinterest</a:t>
            </a:r>
            <a:endParaRPr lang="el-GR" noProof="0" dirty="0"/>
          </a:p>
        </p:txBody>
      </p:sp>
      <p:sp>
        <p:nvSpPr>
          <p:cNvPr id="3" name="Content Placeholder 2"/>
          <p:cNvSpPr>
            <a:spLocks noGrp="1"/>
          </p:cNvSpPr>
          <p:nvPr>
            <p:ph idx="1"/>
          </p:nvPr>
        </p:nvSpPr>
        <p:spPr>
          <a:xfrm>
            <a:off x="457200" y="1412776"/>
            <a:ext cx="8229600" cy="4525963"/>
          </a:xfrm>
        </p:spPr>
        <p:txBody>
          <a:bodyPr/>
          <a:lstStyle/>
          <a:p>
            <a:pPr marL="0" indent="0">
              <a:buNone/>
            </a:pPr>
            <a:r>
              <a:rPr lang="el-GR" sz="1600" noProof="0" dirty="0"/>
              <a:t>δημιουργία και διαχείριση </a:t>
            </a:r>
            <a:r>
              <a:rPr lang="en-US" sz="1600" noProof="0" dirty="0"/>
              <a:t>online</a:t>
            </a:r>
            <a:r>
              <a:rPr lang="el-GR" sz="1600" noProof="0" dirty="0"/>
              <a:t> συλλογών, ανά κατηγορία ή θέμα με τη μορφή εικόνων </a:t>
            </a:r>
          </a:p>
          <a:p>
            <a:r>
              <a:rPr lang="el-GR" sz="1600" noProof="0" dirty="0"/>
              <a:t>Για να δημιουργήσουμε έναν πίνακα:</a:t>
            </a:r>
          </a:p>
          <a:p>
            <a:pPr marL="0" indent="0">
              <a:buNone/>
            </a:pPr>
            <a:r>
              <a:rPr lang="el-GR" sz="1600" noProof="0" dirty="0"/>
              <a:t>Α) από το προφίλ μας</a:t>
            </a:r>
          </a:p>
          <a:p>
            <a:pPr lvl="0"/>
            <a:r>
              <a:rPr lang="el-GR" sz="1600" noProof="0" dirty="0"/>
              <a:t>κάνουμε κλικ στο κουμπί του προφίλ πάνω δεξιά.</a:t>
            </a:r>
          </a:p>
          <a:p>
            <a:pPr lvl="0"/>
            <a:r>
              <a:rPr lang="el-GR" sz="1600" noProof="0" dirty="0"/>
              <a:t>κάνουμε κλικ στο κενό κουτί “Δημιουργία πίνακα” </a:t>
            </a:r>
            <a:r>
              <a:rPr lang="en-US" sz="1600" noProof="0" dirty="0"/>
              <a:t>(Create a Board) </a:t>
            </a:r>
            <a:r>
              <a:rPr lang="el-GR" sz="1600" noProof="0" dirty="0"/>
              <a:t>στην αρχή της λίστας με τις συλλογές.</a:t>
            </a:r>
          </a:p>
          <a:p>
            <a:pPr lvl="0"/>
            <a:r>
              <a:rPr lang="el-GR" sz="1600" noProof="0" dirty="0"/>
              <a:t>επιλέγουμε όνομα για τον πίνακα μας.</a:t>
            </a:r>
          </a:p>
          <a:p>
            <a:pPr lvl="0"/>
            <a:r>
              <a:rPr lang="el-GR" sz="1600" noProof="0" dirty="0"/>
              <a:t>κάνουμε κλικ στο “Δημιουργία πίνακα” </a:t>
            </a:r>
            <a:r>
              <a:rPr lang="en-US" sz="1600" noProof="0" dirty="0"/>
              <a:t>(Create a Board</a:t>
            </a:r>
            <a:r>
              <a:rPr lang="el-GR" sz="1600" noProof="0" dirty="0"/>
              <a:t>).</a:t>
            </a:r>
          </a:p>
          <a:p>
            <a:pPr marL="0" indent="0">
              <a:buNone/>
            </a:pPr>
            <a:endParaRPr lang="el-GR" sz="1600" noProof="0" dirty="0"/>
          </a:p>
          <a:p>
            <a:pPr marL="0" indent="0">
              <a:buNone/>
            </a:pPr>
            <a:r>
              <a:rPr lang="el-GR" sz="1600" noProof="0" dirty="0"/>
              <a:t>Β) ενώ αποθηκεύουμε ένα </a:t>
            </a:r>
            <a:r>
              <a:rPr lang="en-US" sz="1600" noProof="0" dirty="0"/>
              <a:t>pin</a:t>
            </a:r>
            <a:r>
              <a:rPr lang="el-GR" sz="1600" noProof="0" dirty="0"/>
              <a:t>:</a:t>
            </a:r>
          </a:p>
          <a:p>
            <a:pPr lvl="0"/>
            <a:r>
              <a:rPr lang="el-GR" sz="1600" noProof="0" dirty="0"/>
              <a:t>κάνουμε κλικ στο κουμπί “Αποθήκευση” (</a:t>
            </a:r>
            <a:r>
              <a:rPr lang="en-US" sz="1600" noProof="0" dirty="0"/>
              <a:t>Save</a:t>
            </a:r>
            <a:r>
              <a:rPr lang="el-GR" sz="1600" noProof="0" dirty="0"/>
              <a:t>) πάνω στο </a:t>
            </a:r>
            <a:r>
              <a:rPr lang="en-US" sz="1600" noProof="0" dirty="0"/>
              <a:t>pin</a:t>
            </a:r>
            <a:r>
              <a:rPr lang="el-GR" sz="1600" noProof="0" dirty="0"/>
              <a:t> που θέλουμε να σώσουμε</a:t>
            </a:r>
          </a:p>
          <a:p>
            <a:pPr lvl="0"/>
            <a:r>
              <a:rPr lang="el-GR" sz="1600" noProof="0" dirty="0"/>
              <a:t>επιλέγουμε ανάμεσα στους πίνακες που ήδη έχουμε και στο «Δημιουργία πίνακα» </a:t>
            </a:r>
          </a:p>
          <a:p>
            <a:pPr lvl="0"/>
            <a:r>
              <a:rPr lang="el-GR" sz="1600" noProof="0" dirty="0"/>
              <a:t> ονομάζουμε τον πίνακα και κάνουμε κλικ στο “Δημιουργία πίνακα” </a:t>
            </a:r>
          </a:p>
          <a:p>
            <a:pPr marL="0" indent="0">
              <a:buNone/>
            </a:pPr>
            <a:endParaRPr lang="el-GR" sz="1600" noProof="0" dirty="0"/>
          </a:p>
        </p:txBody>
      </p:sp>
    </p:spTree>
    <p:extLst>
      <p:ext uri="{BB962C8B-B14F-4D97-AF65-F5344CB8AC3E}">
        <p14:creationId xmlns:p14="http://schemas.microsoft.com/office/powerpoint/2010/main" val="1664336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424936" cy="1143000"/>
          </a:xfrm>
        </p:spPr>
        <p:txBody>
          <a:bodyPr/>
          <a:lstStyle/>
          <a:p>
            <a:pPr lvl="3">
              <a:lnSpc>
                <a:spcPct val="60000"/>
              </a:lnSpc>
            </a:pPr>
            <a:br>
              <a:rPr lang="el-GR" sz="2800" noProof="0" dirty="0"/>
            </a:br>
            <a:br>
              <a:rPr lang="el-GR" sz="2800" noProof="0" dirty="0"/>
            </a:br>
            <a:r>
              <a:rPr lang="el-GR" sz="2800" noProof="0" dirty="0"/>
              <a:t>Συλλογή και διαχείριση ψηφιακού υλικού</a:t>
            </a:r>
            <a:br>
              <a:rPr lang="el-GR" sz="2800" noProof="0" dirty="0"/>
            </a:br>
            <a:r>
              <a:rPr lang="el-GR" sz="2800" noProof="0" dirty="0"/>
              <a:t> </a:t>
            </a:r>
            <a:br>
              <a:rPr lang="el-GR" sz="2800" noProof="0" dirty="0"/>
            </a:br>
            <a:r>
              <a:rPr lang="el-GR" sz="2000" noProof="0" dirty="0"/>
              <a:t>Επεξεργασία πίνακα και πρόσκληση σε άλλους για συμμετοχή στο </a:t>
            </a:r>
            <a:r>
              <a:rPr lang="en-US" sz="2000" noProof="0" dirty="0"/>
              <a:t>Pinterest</a:t>
            </a:r>
            <a:br>
              <a:rPr lang="el-GR" noProof="0" dirty="0"/>
            </a:br>
            <a:endParaRPr lang="el-GR" noProof="0" dirty="0"/>
          </a:p>
        </p:txBody>
      </p:sp>
      <p:sp>
        <p:nvSpPr>
          <p:cNvPr id="3" name="Content Placeholder 2"/>
          <p:cNvSpPr>
            <a:spLocks noGrp="1"/>
          </p:cNvSpPr>
          <p:nvPr>
            <p:ph idx="1"/>
          </p:nvPr>
        </p:nvSpPr>
        <p:spPr>
          <a:xfrm>
            <a:off x="539552" y="1988840"/>
            <a:ext cx="3312368" cy="1728192"/>
          </a:xfrm>
        </p:spPr>
        <p:txBody>
          <a:bodyPr/>
          <a:lstStyle/>
          <a:p>
            <a:pPr marL="0" indent="0">
              <a:buNone/>
            </a:pPr>
            <a:r>
              <a:rPr lang="el-GR" sz="2000" noProof="0" dirty="0"/>
              <a:t>κλικ στο κουμπί</a:t>
            </a:r>
            <a:r>
              <a:rPr lang="el-GR" sz="2000" b="1" noProof="0" dirty="0"/>
              <a:t> </a:t>
            </a:r>
            <a:r>
              <a:rPr lang="en-US" sz="2000" b="1" i="1" noProof="0" dirty="0"/>
              <a:t>Edit</a:t>
            </a:r>
            <a:r>
              <a:rPr lang="el-GR" sz="2000" b="1" i="1" noProof="0" dirty="0"/>
              <a:t>:</a:t>
            </a:r>
          </a:p>
          <a:p>
            <a:r>
              <a:rPr lang="el-GR" sz="1600" noProof="0" dirty="0"/>
              <a:t>Περιγραφή, </a:t>
            </a:r>
          </a:p>
          <a:p>
            <a:r>
              <a:rPr lang="el-GR" sz="1600" noProof="0" dirty="0"/>
              <a:t>Αλλαγή ονόματος</a:t>
            </a:r>
          </a:p>
          <a:p>
            <a:r>
              <a:rPr lang="el-GR" sz="1600" noProof="0" dirty="0"/>
              <a:t>Νέα εικόνα</a:t>
            </a:r>
          </a:p>
          <a:p>
            <a:r>
              <a:rPr lang="el-GR" sz="1600" noProof="0" dirty="0"/>
              <a:t>Μετατροπή σε μυστικό</a:t>
            </a:r>
          </a:p>
          <a:p>
            <a:endParaRPr lang="el-GR" sz="2400" b="1" noProof="0" dirty="0">
              <a:latin typeface="+mj-lt"/>
            </a:endParaRPr>
          </a:p>
          <a:p>
            <a:pPr marL="0" indent="0">
              <a:buNone/>
            </a:pPr>
            <a:r>
              <a:rPr lang="el-GR" sz="2400" b="1" noProof="0" dirty="0">
                <a:latin typeface="+mj-lt"/>
              </a:rPr>
              <a:t>Πρόσκληση</a:t>
            </a:r>
            <a:endParaRPr lang="el-GR" sz="2400" b="1" i="1" noProof="0" dirty="0">
              <a:latin typeface="+mj-lt"/>
            </a:endParaRPr>
          </a:p>
        </p:txBody>
      </p:sp>
      <p:sp>
        <p:nvSpPr>
          <p:cNvPr id="4" name="TextBox 3"/>
          <p:cNvSpPr txBox="1"/>
          <p:nvPr/>
        </p:nvSpPr>
        <p:spPr>
          <a:xfrm>
            <a:off x="611560" y="1556792"/>
            <a:ext cx="1839566" cy="461665"/>
          </a:xfrm>
          <a:prstGeom prst="rect">
            <a:avLst/>
          </a:prstGeom>
          <a:noFill/>
        </p:spPr>
        <p:txBody>
          <a:bodyPr wrap="none" rtlCol="0">
            <a:spAutoFit/>
          </a:bodyPr>
          <a:lstStyle/>
          <a:p>
            <a:r>
              <a:rPr lang="el-GR" sz="2400" b="1" dirty="0">
                <a:latin typeface="+mj-lt"/>
              </a:rPr>
              <a:t>Επεξεργασία</a:t>
            </a:r>
            <a:endParaRPr lang="en-US" sz="2400" b="1" dirty="0">
              <a:latin typeface="+mj-lt"/>
            </a:endParaRPr>
          </a:p>
        </p:txBody>
      </p:sp>
      <p:sp>
        <p:nvSpPr>
          <p:cNvPr id="5" name="TextBox 4"/>
          <p:cNvSpPr txBox="1"/>
          <p:nvPr/>
        </p:nvSpPr>
        <p:spPr>
          <a:xfrm>
            <a:off x="683568" y="4509120"/>
            <a:ext cx="7416824" cy="646331"/>
          </a:xfrm>
          <a:prstGeom prst="rect">
            <a:avLst/>
          </a:prstGeom>
          <a:noFill/>
        </p:spPr>
        <p:txBody>
          <a:bodyPr wrap="square" rtlCol="0">
            <a:spAutoFit/>
          </a:bodyPr>
          <a:lstStyle/>
          <a:p>
            <a:pPr marL="285750" indent="-285750">
              <a:buFont typeface="Arial"/>
              <a:buChar char="•"/>
            </a:pPr>
            <a:r>
              <a:rPr lang="el-GR" dirty="0"/>
              <a:t>Από το </a:t>
            </a:r>
            <a:r>
              <a:rPr lang="en-US" b="1" i="1" dirty="0"/>
              <a:t>Edit </a:t>
            </a:r>
            <a:endParaRPr lang="el-GR" b="1" i="1" dirty="0"/>
          </a:p>
          <a:p>
            <a:pPr marL="285750" indent="-285750">
              <a:buFont typeface="Arial"/>
              <a:buChar char="•"/>
            </a:pPr>
            <a:r>
              <a:rPr lang="el-GR" dirty="0"/>
              <a:t>Με κλικ στο σύμβολο + που βρίσκεται δίπλα στο όνομα του χρήστη </a:t>
            </a:r>
            <a:endParaRPr lang="en-US" dirty="0"/>
          </a:p>
        </p:txBody>
      </p:sp>
    </p:spTree>
    <p:extLst>
      <p:ext uri="{BB962C8B-B14F-4D97-AF65-F5344CB8AC3E}">
        <p14:creationId xmlns:p14="http://schemas.microsoft.com/office/powerpoint/2010/main" val="181401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38988" cy="850106"/>
          </a:xfrm>
        </p:spPr>
        <p:txBody>
          <a:bodyPr/>
          <a:lstStyle/>
          <a:p>
            <a:r>
              <a:rPr lang="el-GR" sz="2800" noProof="0" dirty="0"/>
              <a:t>Δημιουργία καναλιού στο </a:t>
            </a:r>
            <a:r>
              <a:rPr lang="en-US" sz="2800" noProof="0" dirty="0"/>
              <a:t>YouTube</a:t>
            </a:r>
            <a:br>
              <a:rPr lang="el-GR" noProof="0" dirty="0"/>
            </a:br>
            <a:r>
              <a:rPr lang="el-GR" noProof="0" dirty="0"/>
              <a:t> </a:t>
            </a:r>
          </a:p>
        </p:txBody>
      </p:sp>
      <p:sp>
        <p:nvSpPr>
          <p:cNvPr id="3" name="Content Placeholder 2"/>
          <p:cNvSpPr>
            <a:spLocks noGrp="1"/>
          </p:cNvSpPr>
          <p:nvPr>
            <p:ph idx="1"/>
          </p:nvPr>
        </p:nvSpPr>
        <p:spPr>
          <a:xfrm>
            <a:off x="467544" y="1484784"/>
            <a:ext cx="8229600" cy="4525963"/>
          </a:xfrm>
        </p:spPr>
        <p:txBody>
          <a:bodyPr/>
          <a:lstStyle/>
          <a:p>
            <a:pPr marL="0" indent="0">
              <a:buNone/>
            </a:pPr>
            <a:r>
              <a:rPr lang="el-GR" sz="2000" noProof="0" dirty="0"/>
              <a:t>Πώς γίνεται:</a:t>
            </a:r>
          </a:p>
          <a:p>
            <a:r>
              <a:rPr lang="el-GR" sz="2000" noProof="0" dirty="0"/>
              <a:t>Δημιουργία λογαριασμού στο </a:t>
            </a:r>
            <a:r>
              <a:rPr lang="en-US" sz="2000" noProof="0" dirty="0"/>
              <a:t>Google</a:t>
            </a:r>
            <a:r>
              <a:rPr lang="el-GR" sz="2000" noProof="0" dirty="0"/>
              <a:t> </a:t>
            </a:r>
          </a:p>
          <a:p>
            <a:r>
              <a:rPr lang="el-GR" sz="2000" noProof="0" dirty="0"/>
              <a:t>Από το προφίλ χρήστη επιλέγεται η εντολή </a:t>
            </a:r>
            <a:r>
              <a:rPr lang="en-US" sz="2000" noProof="0" dirty="0"/>
              <a:t>Creator Studio </a:t>
            </a:r>
          </a:p>
          <a:p>
            <a:r>
              <a:rPr lang="el-GR" sz="2000" noProof="0" dirty="0"/>
              <a:t>Εμφανίζεται ένα παράθυρο με όλες τις λεπτομέρειες του λογαριασμού </a:t>
            </a:r>
            <a:r>
              <a:rPr lang="en-US" sz="2000" noProof="0" dirty="0"/>
              <a:t>Google</a:t>
            </a:r>
            <a:r>
              <a:rPr lang="el-GR" sz="2000" noProof="0" dirty="0"/>
              <a:t> </a:t>
            </a:r>
          </a:p>
          <a:p>
            <a:endParaRPr lang="el-GR" sz="2000" noProof="0" dirty="0"/>
          </a:p>
          <a:p>
            <a:endParaRPr lang="el-GR" sz="2000" noProof="0" dirty="0"/>
          </a:p>
          <a:p>
            <a:pPr marL="0" indent="0">
              <a:buNone/>
            </a:pPr>
            <a:r>
              <a:rPr lang="el-GR" sz="2000" noProof="0" dirty="0"/>
              <a:t>   Από τα ‘</a:t>
            </a:r>
            <a:r>
              <a:rPr lang="en-US" sz="2000" noProof="0" dirty="0"/>
              <a:t>brand accounts</a:t>
            </a:r>
            <a:r>
              <a:rPr lang="el-GR" sz="2000" noProof="0" dirty="0"/>
              <a:t>’ μπορεί κανείς:</a:t>
            </a:r>
          </a:p>
          <a:p>
            <a:r>
              <a:rPr lang="el-GR" sz="2000" noProof="0" dirty="0"/>
              <a:t>να έχει κανάλι με διαφορετικό όνομα </a:t>
            </a:r>
          </a:p>
          <a:p>
            <a:r>
              <a:rPr lang="el-GR" sz="2000" noProof="0" dirty="0"/>
              <a:t>να το χειρίζονται περισσότεροι από ένας χρήστες </a:t>
            </a:r>
          </a:p>
        </p:txBody>
      </p:sp>
    </p:spTree>
    <p:extLst>
      <p:ext uri="{BB962C8B-B14F-4D97-AF65-F5344CB8AC3E}">
        <p14:creationId xmlns:p14="http://schemas.microsoft.com/office/powerpoint/2010/main" val="15196371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1143000"/>
          </a:xfrm>
        </p:spPr>
        <p:txBody>
          <a:bodyPr/>
          <a:lstStyle/>
          <a:p>
            <a:br>
              <a:rPr lang="el-GR" sz="2800" noProof="0" dirty="0"/>
            </a:br>
            <a:r>
              <a:rPr lang="el-GR" sz="2800" noProof="0" dirty="0"/>
              <a:t>Κανάλια στο </a:t>
            </a:r>
            <a:r>
              <a:rPr lang="en-US" sz="2800" noProof="0" dirty="0"/>
              <a:t>YouTube</a:t>
            </a:r>
            <a:r>
              <a:rPr lang="el-GR" sz="2800" noProof="0" dirty="0"/>
              <a:t>  που διαθέτουν μουσικό ή ευρύτερα εκπαιδευτικό ενδιαφέρον</a:t>
            </a:r>
            <a:r>
              <a:rPr lang="el-GR" noProof="0" dirty="0"/>
              <a:t>.</a:t>
            </a:r>
            <a:br>
              <a:rPr lang="el-GR" noProof="0" dirty="0"/>
            </a:br>
            <a:endParaRPr lang="el-GR" noProof="0" dirty="0"/>
          </a:p>
        </p:txBody>
      </p:sp>
      <p:sp>
        <p:nvSpPr>
          <p:cNvPr id="3" name="Content Placeholder 2"/>
          <p:cNvSpPr>
            <a:spLocks noGrp="1"/>
          </p:cNvSpPr>
          <p:nvPr>
            <p:ph idx="1"/>
          </p:nvPr>
        </p:nvSpPr>
        <p:spPr>
          <a:xfrm>
            <a:off x="467544" y="1484784"/>
            <a:ext cx="8229600" cy="4525963"/>
          </a:xfrm>
        </p:spPr>
        <p:txBody>
          <a:bodyPr/>
          <a:lstStyle/>
          <a:p>
            <a:r>
              <a:rPr lang="en-US" sz="1600" b="1" u="sng" noProof="0" dirty="0">
                <a:hlinkClick r:id="rId2"/>
              </a:rPr>
              <a:t>YouTube teachers</a:t>
            </a:r>
            <a:endParaRPr lang="en-US" sz="1600" noProof="0" dirty="0"/>
          </a:p>
          <a:p>
            <a:r>
              <a:rPr lang="en-US" sz="1600" b="1" u="sng" noProof="0" dirty="0">
                <a:hlinkClick r:id="rId3"/>
              </a:rPr>
              <a:t>Smithsonian Music</a:t>
            </a:r>
            <a:endParaRPr lang="en-US" sz="1600" b="1" u="sng" noProof="0" dirty="0"/>
          </a:p>
          <a:p>
            <a:r>
              <a:rPr lang="en-US" sz="1600" b="1" u="sng" noProof="0" dirty="0">
                <a:hlinkClick r:id="rId4"/>
              </a:rPr>
              <a:t>Score – A film music documentary</a:t>
            </a:r>
            <a:endParaRPr lang="en-US" sz="1600" b="1" noProof="0" dirty="0"/>
          </a:p>
          <a:p>
            <a:r>
              <a:rPr lang="en-US" sz="1600" b="1" u="sng" noProof="0" dirty="0">
                <a:hlinkClick r:id="rId5"/>
              </a:rPr>
              <a:t>MDecks Music</a:t>
            </a:r>
            <a:endParaRPr lang="en-US" sz="1600" b="1" u="sng" noProof="0" dirty="0"/>
          </a:p>
          <a:p>
            <a:r>
              <a:rPr lang="en-US" sz="1600" b="1" u="sng" noProof="0" dirty="0">
                <a:hlinkClick r:id="rId6"/>
              </a:rPr>
              <a:t>NoCopyrightSounds</a:t>
            </a:r>
            <a:endParaRPr lang="en-US" sz="1600" b="1" noProof="0" dirty="0"/>
          </a:p>
          <a:p>
            <a:endParaRPr lang="el-GR" noProof="0" dirty="0"/>
          </a:p>
        </p:txBody>
      </p:sp>
    </p:spTree>
    <p:extLst>
      <p:ext uri="{BB962C8B-B14F-4D97-AF65-F5344CB8AC3E}">
        <p14:creationId xmlns:p14="http://schemas.microsoft.com/office/powerpoint/2010/main" val="3275620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1143000"/>
          </a:xfrm>
        </p:spPr>
        <p:txBody>
          <a:bodyPr/>
          <a:lstStyle/>
          <a:p>
            <a:r>
              <a:rPr lang="el-GR" sz="2800" noProof="0" dirty="0"/>
              <a:t>Περιηγήσεις σε θεματικά ψηφιακά περιβάλλοντα </a:t>
            </a:r>
          </a:p>
        </p:txBody>
      </p:sp>
      <p:sp>
        <p:nvSpPr>
          <p:cNvPr id="3" name="Content Placeholder 2"/>
          <p:cNvSpPr>
            <a:spLocks noGrp="1"/>
          </p:cNvSpPr>
          <p:nvPr>
            <p:ph idx="1"/>
          </p:nvPr>
        </p:nvSpPr>
        <p:spPr>
          <a:xfrm>
            <a:off x="1115616" y="2708920"/>
            <a:ext cx="7200800" cy="720080"/>
          </a:xfrm>
        </p:spPr>
        <p:txBody>
          <a:bodyPr/>
          <a:lstStyle/>
          <a:p>
            <a:pPr marL="0" indent="0">
              <a:buNone/>
            </a:pPr>
            <a:r>
              <a:rPr lang="el-GR" sz="2000" noProof="0" dirty="0"/>
              <a:t>Η </a:t>
            </a:r>
            <a:r>
              <a:rPr lang="el-GR" sz="2000" noProof="0" dirty="0" err="1"/>
              <a:t>μετα</a:t>
            </a:r>
            <a:r>
              <a:rPr lang="el-GR" sz="2000" noProof="0" dirty="0"/>
              <a:t>-πληροφοριακή εποχή θα μετακινήσει τους γεωγραφικούς περιορισμούς </a:t>
            </a:r>
          </a:p>
        </p:txBody>
      </p:sp>
      <p:sp>
        <p:nvSpPr>
          <p:cNvPr id="4" name="Rectangle 3"/>
          <p:cNvSpPr/>
          <p:nvPr/>
        </p:nvSpPr>
        <p:spPr>
          <a:xfrm>
            <a:off x="3275856" y="3861048"/>
            <a:ext cx="4572000" cy="523220"/>
          </a:xfrm>
          <a:prstGeom prst="rect">
            <a:avLst/>
          </a:prstGeom>
        </p:spPr>
        <p:txBody>
          <a:bodyPr>
            <a:spAutoFit/>
          </a:bodyPr>
          <a:lstStyle/>
          <a:p>
            <a:pPr algn="r"/>
            <a:r>
              <a:rPr lang="el-GR" sz="1400" dirty="0" err="1"/>
              <a:t>Νικόλας</a:t>
            </a:r>
            <a:r>
              <a:rPr lang="el-GR" sz="1400" dirty="0"/>
              <a:t> </a:t>
            </a:r>
            <a:r>
              <a:rPr lang="el-GR" sz="1400" dirty="0" err="1"/>
              <a:t>Νεγρεπόντης</a:t>
            </a:r>
            <a:endParaRPr lang="en-US" sz="1400" dirty="0"/>
          </a:p>
          <a:p>
            <a:pPr algn="r"/>
            <a:r>
              <a:rPr lang="el-GR" sz="1400" dirty="0"/>
              <a:t>«ΠΕΡΙΟΧΗ ΕΞΩ ΑΠ’ ΤΟ ΧΩΡΟ»</a:t>
            </a:r>
            <a:endParaRPr lang="en-US" sz="1400" dirty="0"/>
          </a:p>
        </p:txBody>
      </p:sp>
    </p:spTree>
    <p:extLst>
      <p:ext uri="{BB962C8B-B14F-4D97-AF65-F5344CB8AC3E}">
        <p14:creationId xmlns:p14="http://schemas.microsoft.com/office/powerpoint/2010/main" val="37065701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1143000"/>
          </a:xfrm>
        </p:spPr>
        <p:txBody>
          <a:bodyPr/>
          <a:lstStyle/>
          <a:p>
            <a:r>
              <a:rPr lang="el-GR" sz="2800" noProof="0" dirty="0"/>
              <a:t>Περιηγήσεις σε θεματικά ψηφιακά περιβάλλοντα </a:t>
            </a:r>
          </a:p>
        </p:txBody>
      </p:sp>
      <p:sp>
        <p:nvSpPr>
          <p:cNvPr id="3" name="Content Placeholder 2"/>
          <p:cNvSpPr>
            <a:spLocks noGrp="1"/>
          </p:cNvSpPr>
          <p:nvPr>
            <p:ph idx="1"/>
          </p:nvPr>
        </p:nvSpPr>
        <p:spPr>
          <a:xfrm>
            <a:off x="467544" y="1340768"/>
            <a:ext cx="8229600" cy="4525963"/>
          </a:xfrm>
        </p:spPr>
        <p:txBody>
          <a:bodyPr/>
          <a:lstStyle/>
          <a:p>
            <a:pPr marL="0" indent="0">
              <a:buNone/>
            </a:pPr>
            <a:r>
              <a:rPr lang="en-US" sz="2000" b="1" noProof="0" dirty="0">
                <a:hlinkClick r:id="rId2"/>
              </a:rPr>
              <a:t>Google Arts &amp; Culture </a:t>
            </a:r>
            <a:endParaRPr lang="en-US" sz="2000" b="1" noProof="0" dirty="0"/>
          </a:p>
          <a:p>
            <a:pPr marL="0" indent="0">
              <a:buNone/>
            </a:pPr>
            <a:r>
              <a:rPr lang="en-US" sz="1600" u="sng" noProof="0" dirty="0">
                <a:hlinkClick r:id="rId3"/>
              </a:rPr>
              <a:t>https://www.google.com/culturalinstitute/beta/</a:t>
            </a:r>
            <a:endParaRPr lang="en-US" sz="1600" noProof="0" dirty="0"/>
          </a:p>
          <a:p>
            <a:pPr marL="0" indent="0">
              <a:buNone/>
            </a:pPr>
            <a:endParaRPr lang="el-GR" sz="2000" b="1" noProof="0" dirty="0"/>
          </a:p>
          <a:p>
            <a:r>
              <a:rPr lang="el-GR" sz="2000" noProof="0" dirty="0"/>
              <a:t>Εκατομμύρια έργα τέχνης, μνημεία παγκόσμιας κληρονομιάς, τόποι και ιστορίες, πολιτισμικά συμβάντα </a:t>
            </a:r>
          </a:p>
          <a:p>
            <a:r>
              <a:rPr lang="el-GR" sz="2000" noProof="0" dirty="0"/>
              <a:t>Συμπράξεις με πάνω από 1000 Μουσεία και πολιτισμικούς φορείς </a:t>
            </a:r>
          </a:p>
          <a:p>
            <a:r>
              <a:rPr lang="el-GR" sz="2000" noProof="0" dirty="0"/>
              <a:t>Τεχνολογικά εργαλεία ανοιχτού τύπου </a:t>
            </a:r>
          </a:p>
          <a:p>
            <a:r>
              <a:rPr lang="el-GR" sz="2000" noProof="0" dirty="0"/>
              <a:t>Σύνδεση με  </a:t>
            </a:r>
            <a:r>
              <a:rPr lang="en-US" sz="2000" noProof="0" dirty="0"/>
              <a:t>Google</a:t>
            </a:r>
            <a:r>
              <a:rPr lang="en-US" sz="2000" baseline="30000" noProof="0" dirty="0"/>
              <a:t>+</a:t>
            </a:r>
            <a:r>
              <a:rPr lang="en-US" sz="2000" noProof="0" dirty="0"/>
              <a:t>, Google Classroom, Twitter, Facebook</a:t>
            </a:r>
          </a:p>
        </p:txBody>
      </p:sp>
    </p:spTree>
    <p:extLst>
      <p:ext uri="{BB962C8B-B14F-4D97-AF65-F5344CB8AC3E}">
        <p14:creationId xmlns:p14="http://schemas.microsoft.com/office/powerpoint/2010/main" val="1881813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0"/>
            <a:ext cx="8723312" cy="908720"/>
          </a:xfrm>
        </p:spPr>
        <p:txBody>
          <a:bodyPr/>
          <a:lstStyle/>
          <a:p>
            <a:r>
              <a:rPr lang="el-GR" sz="2800" noProof="0" dirty="0"/>
              <a:t>Περιηγήσεις σε θεματικά ψηφιακά περιβάλλοντα </a:t>
            </a:r>
          </a:p>
        </p:txBody>
      </p:sp>
      <p:sp>
        <p:nvSpPr>
          <p:cNvPr id="3" name="Content Placeholder 2"/>
          <p:cNvSpPr>
            <a:spLocks noGrp="1"/>
          </p:cNvSpPr>
          <p:nvPr>
            <p:ph idx="1"/>
          </p:nvPr>
        </p:nvSpPr>
        <p:spPr>
          <a:xfrm>
            <a:off x="467544" y="980728"/>
            <a:ext cx="8229600" cy="5112568"/>
          </a:xfrm>
        </p:spPr>
        <p:txBody>
          <a:bodyPr/>
          <a:lstStyle/>
          <a:p>
            <a:pPr marL="0" indent="0">
              <a:buNone/>
            </a:pPr>
            <a:r>
              <a:rPr lang="en-US" sz="2000" b="1" noProof="0" dirty="0">
                <a:hlinkClick r:id="rId2"/>
              </a:rPr>
              <a:t>Google Arts &amp; Culture </a:t>
            </a:r>
            <a:endParaRPr lang="en-US" sz="2000" b="1" noProof="0" dirty="0"/>
          </a:p>
          <a:p>
            <a:endParaRPr lang="el-GR" sz="2000" b="1" noProof="0" dirty="0"/>
          </a:p>
          <a:p>
            <a:pPr marL="0" indent="0">
              <a:buNone/>
            </a:pPr>
            <a:r>
              <a:rPr lang="el-GR" sz="2000" b="1" noProof="0" dirty="0"/>
              <a:t>Εξέχοντα θέματα </a:t>
            </a:r>
          </a:p>
          <a:p>
            <a:r>
              <a:rPr lang="el-GR" sz="2000" noProof="0" dirty="0"/>
              <a:t>το</a:t>
            </a:r>
            <a:r>
              <a:rPr lang="el-GR" sz="2000" b="1" i="1" noProof="0" dirty="0"/>
              <a:t> </a:t>
            </a:r>
            <a:r>
              <a:rPr lang="en-US" sz="2000" b="1" i="1" noProof="0" dirty="0">
                <a:hlinkClick r:id="rId3"/>
              </a:rPr>
              <a:t>Curio-cite</a:t>
            </a:r>
            <a:r>
              <a:rPr lang="el-GR" sz="2000" noProof="0" dirty="0"/>
              <a:t> το Παρίσι από μια άλλη οπτική </a:t>
            </a:r>
            <a:endParaRPr lang="el-GR" sz="1600" noProof="0" dirty="0"/>
          </a:p>
          <a:p>
            <a:r>
              <a:rPr lang="el-GR" sz="2000" noProof="0" dirty="0"/>
              <a:t>η </a:t>
            </a:r>
            <a:r>
              <a:rPr lang="el-GR" sz="2000" noProof="0" dirty="0">
                <a:hlinkClick r:id="rId4"/>
              </a:rPr>
              <a:t>ιστορία των δράκων </a:t>
            </a:r>
            <a:r>
              <a:rPr lang="el-GR" sz="2000" noProof="0" dirty="0"/>
              <a:t>μέσα από την εικονογραφία τους</a:t>
            </a:r>
            <a:endParaRPr lang="el-GR" sz="1600" b="1" noProof="0" dirty="0"/>
          </a:p>
          <a:p>
            <a:r>
              <a:rPr lang="el-GR" sz="2000" noProof="0" dirty="0"/>
              <a:t>θρύλος του </a:t>
            </a:r>
            <a:r>
              <a:rPr lang="en-US" sz="2000" noProof="0" dirty="0"/>
              <a:t>Bauhaus, </a:t>
            </a:r>
            <a:r>
              <a:rPr lang="en-US" sz="2000" noProof="0" dirty="0">
                <a:hlinkClick r:id="rId5"/>
              </a:rPr>
              <a:t>Oscar Schlemmer </a:t>
            </a:r>
            <a:endParaRPr lang="el-GR" sz="1600" b="1" noProof="0" dirty="0"/>
          </a:p>
          <a:p>
            <a:r>
              <a:rPr lang="el-GR" sz="2000" noProof="0" dirty="0"/>
              <a:t>διάσημοι </a:t>
            </a:r>
            <a:r>
              <a:rPr lang="en-US" sz="2000" noProof="0" dirty="0">
                <a:hlinkClick r:id="rId6"/>
              </a:rPr>
              <a:t>Performers</a:t>
            </a:r>
            <a:r>
              <a:rPr lang="el-GR" sz="2000" noProof="0" dirty="0">
                <a:hlinkClick r:id="rId6"/>
              </a:rPr>
              <a:t> σε </a:t>
            </a:r>
            <a:r>
              <a:rPr lang="en-US" sz="2000" noProof="0" dirty="0">
                <a:hlinkClick r:id="rId6"/>
              </a:rPr>
              <a:t>show</a:t>
            </a:r>
            <a:r>
              <a:rPr lang="el-GR" sz="2000" noProof="0" dirty="0">
                <a:hlinkClick r:id="rId6"/>
              </a:rPr>
              <a:t> 360 μοιρών </a:t>
            </a:r>
            <a:endParaRPr lang="el-GR" sz="2000" noProof="0" dirty="0"/>
          </a:p>
          <a:p>
            <a:pPr marL="0" indent="0">
              <a:buNone/>
            </a:pPr>
            <a:endParaRPr lang="el-GR" sz="2000" b="1" noProof="0" dirty="0"/>
          </a:p>
        </p:txBody>
      </p:sp>
    </p:spTree>
    <p:extLst>
      <p:ext uri="{BB962C8B-B14F-4D97-AF65-F5344CB8AC3E}">
        <p14:creationId xmlns:p14="http://schemas.microsoft.com/office/powerpoint/2010/main" val="384732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35496" y="274638"/>
            <a:ext cx="9108504" cy="1143000"/>
          </a:xfrm>
        </p:spPr>
        <p:txBody>
          <a:bodyPr/>
          <a:lstStyle/>
          <a:p>
            <a:pPr lvl="3">
              <a:lnSpc>
                <a:spcPct val="115000"/>
              </a:lnSpc>
              <a:spcBef>
                <a:spcPts val="600"/>
              </a:spcBef>
              <a:spcAft>
                <a:spcPts val="600"/>
              </a:spcAft>
            </a:pPr>
            <a:r>
              <a:rPr lang="el-GR" sz="2800" noProof="0" dirty="0">
                <a:solidFill>
                  <a:srgbClr val="567A84"/>
                </a:solidFill>
                <a:ea typeface="Times New Roman"/>
              </a:rPr>
              <a:t>            Μηχανές Αναζήτησης</a:t>
            </a:r>
          </a:p>
        </p:txBody>
      </p:sp>
      <p:sp>
        <p:nvSpPr>
          <p:cNvPr id="5123" name="Content Placeholder 2"/>
          <p:cNvSpPr>
            <a:spLocks noGrp="1"/>
          </p:cNvSpPr>
          <p:nvPr>
            <p:ph idx="1"/>
          </p:nvPr>
        </p:nvSpPr>
        <p:spPr>
          <a:xfrm>
            <a:off x="971600" y="1600201"/>
            <a:ext cx="7715200" cy="1468759"/>
          </a:xfrm>
        </p:spPr>
        <p:txBody>
          <a:bodyPr/>
          <a:lstStyle/>
          <a:p>
            <a:pPr marL="0" indent="0">
              <a:buNone/>
            </a:pPr>
            <a:r>
              <a:rPr lang="el-GR" sz="2000" noProof="0" dirty="0">
                <a:latin typeface="Verdana"/>
                <a:cs typeface="Verdana"/>
              </a:rPr>
              <a:t>“Από κλικ σε κλικ, από σύνδεσμο σε σύνδεσμο, η Αναζήτηση χτίζει πιθανότατα το πιο διαρκές, βαθύ και σημαίνον πολιτισμικό τεχνούργημα στην ιστορία της ανθρωπότητας: </a:t>
            </a:r>
          </a:p>
          <a:p>
            <a:pPr marL="0" indent="0" algn="just">
              <a:buNone/>
            </a:pPr>
            <a:r>
              <a:rPr lang="el-GR" sz="2000" noProof="0" dirty="0">
                <a:latin typeface="Verdana"/>
                <a:cs typeface="Verdana"/>
              </a:rPr>
              <a:t>              τη Βάση Δεδομένων των Προθέσεων...”</a:t>
            </a:r>
          </a:p>
        </p:txBody>
      </p:sp>
      <p:sp>
        <p:nvSpPr>
          <p:cNvPr id="3" name="Rectangle 2"/>
          <p:cNvSpPr/>
          <p:nvPr/>
        </p:nvSpPr>
        <p:spPr>
          <a:xfrm>
            <a:off x="6588224" y="3356992"/>
            <a:ext cx="1696323" cy="369332"/>
          </a:xfrm>
          <a:prstGeom prst="rect">
            <a:avLst/>
          </a:prstGeom>
        </p:spPr>
        <p:txBody>
          <a:bodyPr wrap="none">
            <a:spAutoFit/>
          </a:bodyPr>
          <a:lstStyle/>
          <a:p>
            <a:r>
              <a:rPr lang="en-US" i="1" dirty="0" err="1">
                <a:latin typeface="Verdana"/>
                <a:cs typeface="Verdana"/>
              </a:rPr>
              <a:t>Jonn</a:t>
            </a:r>
            <a:r>
              <a:rPr lang="en-US" i="1" dirty="0">
                <a:latin typeface="Verdana"/>
                <a:cs typeface="Verdana"/>
              </a:rPr>
              <a:t> Battelle</a:t>
            </a:r>
            <a:endParaRPr lang="en-US" dirty="0">
              <a:latin typeface="Verdana"/>
              <a:cs typeface="Verdana"/>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71400"/>
            <a:ext cx="8507288" cy="1143000"/>
          </a:xfrm>
        </p:spPr>
        <p:txBody>
          <a:bodyPr/>
          <a:lstStyle/>
          <a:p>
            <a:r>
              <a:rPr lang="el-GR" sz="2800" noProof="0" dirty="0"/>
              <a:t>Περιηγήσεις σε θεματικά ψηφιακά περιβάλλοντα </a:t>
            </a:r>
          </a:p>
        </p:txBody>
      </p:sp>
      <p:sp>
        <p:nvSpPr>
          <p:cNvPr id="3" name="Content Placeholder 2"/>
          <p:cNvSpPr>
            <a:spLocks noGrp="1"/>
          </p:cNvSpPr>
          <p:nvPr>
            <p:ph idx="1"/>
          </p:nvPr>
        </p:nvSpPr>
        <p:spPr>
          <a:xfrm>
            <a:off x="467544" y="692696"/>
            <a:ext cx="8229600" cy="5400600"/>
          </a:xfrm>
        </p:spPr>
        <p:txBody>
          <a:bodyPr/>
          <a:lstStyle/>
          <a:p>
            <a:pPr marL="0" indent="0">
              <a:buNone/>
            </a:pPr>
            <a:r>
              <a:rPr lang="en-US" sz="2000" b="1" noProof="0" dirty="0">
                <a:hlinkClick r:id="rId2"/>
              </a:rPr>
              <a:t>Google Arts &amp; Culture </a:t>
            </a:r>
            <a:endParaRPr lang="en-US" sz="2000" b="1" noProof="0" dirty="0"/>
          </a:p>
          <a:p>
            <a:r>
              <a:rPr lang="en-US" sz="2000" b="1" i="1" noProof="0" dirty="0">
                <a:hlinkClick r:id="rId3"/>
              </a:rPr>
              <a:t>zoom</a:t>
            </a:r>
            <a:r>
              <a:rPr lang="el-GR" sz="2000" b="1" i="1" noProof="0" dirty="0">
                <a:hlinkClick r:id="rId3"/>
              </a:rPr>
              <a:t> in</a:t>
            </a:r>
            <a:r>
              <a:rPr lang="el-GR" sz="2000" noProof="0" dirty="0">
                <a:hlinkClick r:id="rId3"/>
              </a:rPr>
              <a:t> </a:t>
            </a:r>
            <a:r>
              <a:rPr lang="el-GR" sz="2000" noProof="0" dirty="0"/>
              <a:t>σε επιλεγμένους πίνακες </a:t>
            </a:r>
            <a:endParaRPr lang="el-GR" sz="1600" noProof="0" dirty="0"/>
          </a:p>
          <a:p>
            <a:r>
              <a:rPr lang="el-GR" sz="2000" noProof="0" dirty="0">
                <a:hlinkClick r:id="rId4"/>
              </a:rPr>
              <a:t>εξερεύνηση με βάση τον χρόνο και το χρώμα</a:t>
            </a:r>
            <a:endParaRPr lang="el-GR" sz="1600" noProof="0" dirty="0"/>
          </a:p>
          <a:p>
            <a:r>
              <a:rPr lang="el-GR" sz="2000" noProof="0" dirty="0">
                <a:hlinkClick r:id="rId5"/>
              </a:rPr>
              <a:t>καλλιτέχνες κατά αλφαβητική ή χρονολογική σειρά</a:t>
            </a:r>
            <a:endParaRPr lang="el-GR" sz="2000" noProof="0" dirty="0"/>
          </a:p>
          <a:p>
            <a:r>
              <a:rPr lang="el-GR" sz="2000" noProof="0" dirty="0">
                <a:hlinkClick r:id="rId6"/>
              </a:rPr>
              <a:t>τόποι </a:t>
            </a:r>
            <a:endParaRPr lang="el-GR" sz="1600" noProof="0" dirty="0"/>
          </a:p>
          <a:p>
            <a:r>
              <a:rPr lang="el-GR" sz="2000" noProof="0" dirty="0"/>
              <a:t>επιλογή </a:t>
            </a:r>
            <a:r>
              <a:rPr lang="en-US" sz="2000" b="1" noProof="0" dirty="0"/>
              <a:t>Nearby</a:t>
            </a:r>
          </a:p>
          <a:p>
            <a:pPr marL="457200" lvl="1" indent="0">
              <a:buNone/>
            </a:pPr>
            <a:r>
              <a:rPr lang="el-GR" sz="1400" noProof="0" dirty="0"/>
              <a:t>Η Google εντοπίζει τη γεωγραφική θέση του χρήστη, και εμφανίζει στο</a:t>
            </a:r>
            <a:r>
              <a:rPr lang="el-GR" sz="1400" dirty="0"/>
              <a:t>ν</a:t>
            </a:r>
            <a:r>
              <a:rPr lang="el-GR" sz="1400" noProof="0" dirty="0"/>
              <a:t> χάρτη όλους τους καταχωρημένους συνεργάτες (μουσεία, πολιτιστικούς οργανισμούς κ.λπ.) που βρίσκονται στην περιοχή του </a:t>
            </a:r>
          </a:p>
        </p:txBody>
      </p:sp>
    </p:spTree>
    <p:extLst>
      <p:ext uri="{BB962C8B-B14F-4D97-AF65-F5344CB8AC3E}">
        <p14:creationId xmlns:p14="http://schemas.microsoft.com/office/powerpoint/2010/main" val="30028830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79296" cy="778098"/>
          </a:xfrm>
        </p:spPr>
        <p:txBody>
          <a:bodyPr/>
          <a:lstStyle/>
          <a:p>
            <a:r>
              <a:rPr lang="el-GR" sz="2800" noProof="0" dirty="0"/>
              <a:t>Περιηγήσεις σε θεματικά ψηφιακά περιβάλλοντα </a:t>
            </a:r>
          </a:p>
        </p:txBody>
      </p:sp>
      <p:sp>
        <p:nvSpPr>
          <p:cNvPr id="3" name="Content Placeholder 2"/>
          <p:cNvSpPr>
            <a:spLocks noGrp="1"/>
          </p:cNvSpPr>
          <p:nvPr>
            <p:ph idx="1"/>
          </p:nvPr>
        </p:nvSpPr>
        <p:spPr>
          <a:xfrm>
            <a:off x="467544" y="1196752"/>
            <a:ext cx="8229600" cy="4896544"/>
          </a:xfrm>
        </p:spPr>
        <p:txBody>
          <a:bodyPr/>
          <a:lstStyle/>
          <a:p>
            <a:pPr marL="0" indent="0">
              <a:buNone/>
            </a:pPr>
            <a:r>
              <a:rPr lang="en-US" sz="2400" b="1" noProof="0" dirty="0" err="1"/>
              <a:t>Smarthistory</a:t>
            </a:r>
            <a:endParaRPr lang="en-US" sz="2400" b="1" noProof="0" dirty="0"/>
          </a:p>
          <a:p>
            <a:pPr marL="0" indent="0">
              <a:buNone/>
            </a:pPr>
            <a:r>
              <a:rPr lang="el-GR" sz="1600" u="sng" noProof="0" dirty="0">
                <a:hlinkClick r:id="rId2"/>
              </a:rPr>
              <a:t>https://smarthistory.org</a:t>
            </a:r>
            <a:endParaRPr lang="el-GR" sz="1600" u="sng" noProof="0" dirty="0"/>
          </a:p>
          <a:p>
            <a:pPr marL="0" indent="0">
              <a:buNone/>
            </a:pPr>
            <a:r>
              <a:rPr lang="el-GR" sz="1800" noProof="0" dirty="0"/>
              <a:t>Θεματικός ιστότοπος με πλούσιο υλικό σε εικόνες, βίντεο και κείμενα γύρω από την ιστορία της Τέχνης. </a:t>
            </a:r>
          </a:p>
          <a:p>
            <a:pPr marL="0" indent="0">
              <a:buNone/>
            </a:pPr>
            <a:endParaRPr lang="el-GR" sz="1800" noProof="0" dirty="0"/>
          </a:p>
          <a:p>
            <a:pPr marL="0" indent="0">
              <a:buNone/>
            </a:pPr>
            <a:r>
              <a:rPr lang="el-GR" sz="1800" noProof="0" dirty="0"/>
              <a:t>Περιλαμβάνει:</a:t>
            </a:r>
          </a:p>
          <a:p>
            <a:r>
              <a:rPr lang="el-GR" sz="1800" noProof="0" dirty="0"/>
              <a:t>εργαλεία για την κατανόηση της τέχνης </a:t>
            </a:r>
          </a:p>
          <a:p>
            <a:r>
              <a:rPr lang="el-GR" sz="1800" noProof="0" dirty="0"/>
              <a:t>εισαγωγή στη καλλιτεχνική ιστορική ανάλυση </a:t>
            </a:r>
          </a:p>
          <a:p>
            <a:r>
              <a:rPr lang="el-GR" sz="1800" noProof="0" dirty="0"/>
              <a:t>εργαλεία για την κατανόηση των μουσείων </a:t>
            </a:r>
          </a:p>
          <a:p>
            <a:r>
              <a:rPr lang="el-GR" sz="1800" noProof="0" dirty="0"/>
              <a:t>παρουσιάσεις έργων σύγχρονων καλλιτεχνών </a:t>
            </a:r>
          </a:p>
          <a:p>
            <a:r>
              <a:rPr lang="el-GR" sz="1800" noProof="0" dirty="0"/>
              <a:t>μαθήματα ιστορίας της τέχνης</a:t>
            </a:r>
          </a:p>
          <a:p>
            <a:r>
              <a:rPr lang="el-GR" sz="1800" noProof="0" dirty="0"/>
              <a:t>πλήρη οδηγό για παραγωγή και επεξεργασία βίντεο </a:t>
            </a:r>
          </a:p>
        </p:txBody>
      </p:sp>
    </p:spTree>
    <p:extLst>
      <p:ext uri="{BB962C8B-B14F-4D97-AF65-F5344CB8AC3E}">
        <p14:creationId xmlns:p14="http://schemas.microsoft.com/office/powerpoint/2010/main" val="2606950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572"/>
            <a:ext cx="8363272" cy="1143000"/>
          </a:xfrm>
        </p:spPr>
        <p:txBody>
          <a:bodyPr/>
          <a:lstStyle/>
          <a:p>
            <a:r>
              <a:rPr lang="el-GR" sz="2800" noProof="0" dirty="0"/>
              <a:t>Περιηγήσεις σε θεματικά ψηφιακά περιβάλλοντα </a:t>
            </a:r>
          </a:p>
        </p:txBody>
      </p:sp>
      <p:sp>
        <p:nvSpPr>
          <p:cNvPr id="3" name="Content Placeholder 2"/>
          <p:cNvSpPr>
            <a:spLocks noGrp="1"/>
          </p:cNvSpPr>
          <p:nvPr>
            <p:ph idx="1"/>
          </p:nvPr>
        </p:nvSpPr>
        <p:spPr>
          <a:xfrm>
            <a:off x="467544" y="1124744"/>
            <a:ext cx="8229600" cy="4525963"/>
          </a:xfrm>
        </p:spPr>
        <p:txBody>
          <a:bodyPr/>
          <a:lstStyle/>
          <a:p>
            <a:pPr marL="0" indent="0">
              <a:buNone/>
            </a:pPr>
            <a:r>
              <a:rPr lang="en-US" sz="2000" b="1" u="sng" noProof="0" dirty="0"/>
              <a:t>I support street art</a:t>
            </a:r>
          </a:p>
          <a:p>
            <a:pPr marL="0" indent="0">
              <a:buNone/>
            </a:pPr>
            <a:r>
              <a:rPr lang="el-GR" sz="1600" u="sng" noProof="0" dirty="0">
                <a:hlinkClick r:id="rId2"/>
              </a:rPr>
              <a:t>http://www.isupportstreetart.com/</a:t>
            </a:r>
            <a:endParaRPr lang="el-GR" sz="1600" noProof="0" dirty="0"/>
          </a:p>
          <a:p>
            <a:pPr marL="0" indent="0">
              <a:buNone/>
            </a:pPr>
            <a:endParaRPr lang="el-GR" sz="2000" noProof="0" dirty="0"/>
          </a:p>
          <a:p>
            <a:pPr marL="0" indent="0">
              <a:buNone/>
            </a:pPr>
            <a:r>
              <a:rPr lang="el-GR" sz="2000" noProof="0" dirty="0"/>
              <a:t>Παγκόσμιος θεματικός ιστότοπος για το </a:t>
            </a:r>
            <a:r>
              <a:rPr lang="en-US" sz="2000" noProof="0" dirty="0"/>
              <a:t>street Art </a:t>
            </a:r>
          </a:p>
          <a:p>
            <a:pPr marL="0" indent="0">
              <a:buNone/>
            </a:pPr>
            <a:r>
              <a:rPr lang="el-GR" sz="2000" noProof="0" dirty="0"/>
              <a:t> </a:t>
            </a:r>
            <a:r>
              <a:rPr lang="el-GR" sz="2000" i="1" noProof="0" dirty="0"/>
              <a:t>“γενέθλιος τόπος της Τέχνης του δρόμου</a:t>
            </a:r>
            <a:r>
              <a:rPr lang="el-GR" sz="2000" noProof="0" dirty="0"/>
              <a:t>” </a:t>
            </a:r>
          </a:p>
          <a:p>
            <a:pPr marL="0" indent="0">
              <a:buNone/>
            </a:pPr>
            <a:endParaRPr lang="el-GR" sz="2000" noProof="0" dirty="0"/>
          </a:p>
          <a:p>
            <a:pPr marL="0" indent="0">
              <a:buNone/>
            </a:pPr>
            <a:r>
              <a:rPr lang="el-GR" sz="2000" noProof="0" dirty="0"/>
              <a:t>Περιλαμβάνει:</a:t>
            </a:r>
          </a:p>
          <a:p>
            <a:r>
              <a:rPr lang="el-GR" sz="1800" noProof="0" dirty="0"/>
              <a:t>καλλιτέχνες με αλφαβητική σειρά</a:t>
            </a:r>
          </a:p>
          <a:p>
            <a:r>
              <a:rPr lang="el-GR" sz="1800" noProof="0" dirty="0"/>
              <a:t>γκαλερί</a:t>
            </a:r>
          </a:p>
          <a:p>
            <a:r>
              <a:rPr lang="el-GR" sz="1800" noProof="0" dirty="0"/>
              <a:t>συνεντεύξεις</a:t>
            </a:r>
          </a:p>
          <a:p>
            <a:r>
              <a:rPr lang="el-GR" sz="1800" noProof="0" dirty="0"/>
              <a:t>άρθρα </a:t>
            </a:r>
          </a:p>
          <a:p>
            <a:r>
              <a:rPr lang="el-GR" sz="1800" noProof="0" dirty="0"/>
              <a:t>προσεχή φεστιβάλ</a:t>
            </a:r>
          </a:p>
          <a:p>
            <a:r>
              <a:rPr lang="el-GR" sz="1800" noProof="0" dirty="0"/>
              <a:t>εκθέσεις </a:t>
            </a:r>
          </a:p>
        </p:txBody>
      </p:sp>
    </p:spTree>
    <p:extLst>
      <p:ext uri="{BB962C8B-B14F-4D97-AF65-F5344CB8AC3E}">
        <p14:creationId xmlns:p14="http://schemas.microsoft.com/office/powerpoint/2010/main" val="28733921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3716"/>
            <a:ext cx="8363272" cy="1143000"/>
          </a:xfrm>
        </p:spPr>
        <p:txBody>
          <a:bodyPr/>
          <a:lstStyle/>
          <a:p>
            <a:r>
              <a:rPr lang="el-GR" sz="2800" noProof="0" dirty="0"/>
              <a:t>Περιηγήσεις σε θεματικά ψηφιακά περιβάλλοντα </a:t>
            </a:r>
          </a:p>
        </p:txBody>
      </p:sp>
      <p:sp>
        <p:nvSpPr>
          <p:cNvPr id="3" name="Content Placeholder 2"/>
          <p:cNvSpPr>
            <a:spLocks noGrp="1"/>
          </p:cNvSpPr>
          <p:nvPr>
            <p:ph idx="1"/>
          </p:nvPr>
        </p:nvSpPr>
        <p:spPr>
          <a:xfrm>
            <a:off x="467544" y="1052736"/>
            <a:ext cx="8229600" cy="4525963"/>
          </a:xfrm>
        </p:spPr>
        <p:txBody>
          <a:bodyPr/>
          <a:lstStyle/>
          <a:p>
            <a:pPr marL="0" indent="0">
              <a:buNone/>
            </a:pPr>
            <a:r>
              <a:rPr lang="en-US" sz="2000" b="1" u="sng" noProof="0" dirty="0"/>
              <a:t>Media Art Net</a:t>
            </a:r>
            <a:r>
              <a:rPr lang="en-US" sz="2000" b="1" noProof="0" dirty="0"/>
              <a:t> </a:t>
            </a:r>
          </a:p>
          <a:p>
            <a:pPr marL="0" indent="0">
              <a:buNone/>
            </a:pPr>
            <a:r>
              <a:rPr lang="el-GR" sz="1600" u="sng" noProof="0" dirty="0">
                <a:hlinkClick r:id="rId2"/>
              </a:rPr>
              <a:t>http://www.mediaartnet.org/concept/</a:t>
            </a:r>
            <a:r>
              <a:rPr lang="el-GR" sz="1600" noProof="0" dirty="0"/>
              <a:t> </a:t>
            </a:r>
          </a:p>
          <a:p>
            <a:pPr marL="0" indent="0">
              <a:buNone/>
            </a:pPr>
            <a:r>
              <a:rPr lang="el-GR" sz="1600" noProof="0" dirty="0"/>
              <a:t>Πλατφόρμα διεπιστημονικού ερευνητικού χαρακτήρα για την </a:t>
            </a:r>
            <a:r>
              <a:rPr lang="el-GR" sz="1600" noProof="0" dirty="0" err="1"/>
              <a:t>μιντιακή</a:t>
            </a:r>
            <a:r>
              <a:rPr lang="el-GR" sz="1600" noProof="0" dirty="0"/>
              <a:t> τέχνη </a:t>
            </a:r>
          </a:p>
          <a:p>
            <a:pPr marL="0" indent="0">
              <a:buNone/>
            </a:pPr>
            <a:r>
              <a:rPr lang="el-GR" sz="1600" noProof="0" dirty="0"/>
              <a:t>με θεματικές</a:t>
            </a:r>
            <a:r>
              <a:rPr lang="en-US" sz="1600" noProof="0" dirty="0"/>
              <a:t>: </a:t>
            </a:r>
            <a:r>
              <a:rPr lang="en-US" sz="1600" u="sng" noProof="0" dirty="0">
                <a:hlinkClick r:id="rId3"/>
              </a:rPr>
              <a:t>Audio</a:t>
            </a:r>
            <a:r>
              <a:rPr lang="en-US" sz="1600" noProof="0" dirty="0"/>
              <a:t>, </a:t>
            </a:r>
            <a:r>
              <a:rPr lang="en-US" sz="1600" u="sng" noProof="0" dirty="0">
                <a:hlinkClick r:id="rId4"/>
              </a:rPr>
              <a:t>Performance</a:t>
            </a:r>
            <a:r>
              <a:rPr lang="en-US" sz="1600" noProof="0" dirty="0"/>
              <a:t>, </a:t>
            </a:r>
            <a:r>
              <a:rPr lang="en-US" sz="1600" u="sng" noProof="0" dirty="0">
                <a:hlinkClick r:id="rId5"/>
              </a:rPr>
              <a:t>Perception</a:t>
            </a:r>
            <a:r>
              <a:rPr lang="en-US" sz="1600" noProof="0" dirty="0"/>
              <a:t>, </a:t>
            </a:r>
            <a:r>
              <a:rPr lang="en-US" sz="1600" u="sng" noProof="0" dirty="0" err="1">
                <a:hlinkClick r:id="rId6"/>
              </a:rPr>
              <a:t>MassMedia</a:t>
            </a:r>
            <a:r>
              <a:rPr lang="en-US" sz="1600" noProof="0" dirty="0"/>
              <a:t>, </a:t>
            </a:r>
            <a:r>
              <a:rPr lang="en-US" sz="1600" u="sng" noProof="0" dirty="0">
                <a:hlinkClick r:id="rId7"/>
              </a:rPr>
              <a:t>Narration</a:t>
            </a:r>
            <a:r>
              <a:rPr lang="en-US" sz="1600" noProof="0" dirty="0"/>
              <a:t>, </a:t>
            </a:r>
            <a:r>
              <a:rPr lang="en-US" sz="1600" u="sng" noProof="0" dirty="0">
                <a:hlinkClick r:id="rId8"/>
              </a:rPr>
              <a:t>Immersion</a:t>
            </a:r>
            <a:r>
              <a:rPr lang="en-US" sz="1600" noProof="0" dirty="0"/>
              <a:t>, </a:t>
            </a:r>
            <a:r>
              <a:rPr lang="en-US" sz="1600" u="sng" noProof="0" dirty="0">
                <a:hlinkClick r:id="rId9"/>
              </a:rPr>
              <a:t>Museum</a:t>
            </a:r>
            <a:r>
              <a:rPr lang="el-GR" sz="1600" noProof="0" dirty="0"/>
              <a:t>, κ.α. )</a:t>
            </a:r>
          </a:p>
          <a:p>
            <a:pPr marL="0" indent="0">
              <a:buNone/>
            </a:pPr>
            <a:endParaRPr lang="el-GR" sz="1600" noProof="0" dirty="0"/>
          </a:p>
          <a:p>
            <a:pPr marL="0" indent="0">
              <a:buNone/>
            </a:pPr>
            <a:endParaRPr lang="el-GR" sz="1600" noProof="0" dirty="0"/>
          </a:p>
          <a:p>
            <a:pPr marL="0" indent="0">
              <a:buNone/>
            </a:pPr>
            <a:endParaRPr lang="el-GR" sz="1600" noProof="0" dirty="0"/>
          </a:p>
          <a:p>
            <a:pPr marL="0" indent="0">
              <a:buNone/>
            </a:pPr>
            <a:r>
              <a:rPr lang="en-US" sz="2000" b="1" u="sng" noProof="0" dirty="0" err="1"/>
              <a:t>UbuWeb</a:t>
            </a:r>
            <a:endParaRPr lang="en-US" sz="2000" b="1" noProof="0" dirty="0"/>
          </a:p>
          <a:p>
            <a:pPr marL="0" indent="0">
              <a:buNone/>
            </a:pPr>
            <a:r>
              <a:rPr lang="el-GR" sz="1600" u="sng" noProof="0" dirty="0">
                <a:hlinkClick r:id="rId10"/>
              </a:rPr>
              <a:t>http://www.ubu.com/</a:t>
            </a:r>
            <a:endParaRPr lang="el-GR" sz="1600" noProof="0" dirty="0"/>
          </a:p>
          <a:p>
            <a:pPr marL="0" indent="0">
              <a:buNone/>
            </a:pPr>
            <a:r>
              <a:rPr lang="el-GR" sz="1600" i="1" noProof="0" dirty="0"/>
              <a:t>Μία «σκοτεινή» βιβλιοθήκη η οποία αλλάζει τον τρόπο που αντιλαμβανόμαστε την ιστορία της τέχνης.</a:t>
            </a:r>
            <a:endParaRPr lang="el-GR" sz="1600" noProof="0" dirty="0"/>
          </a:p>
          <a:p>
            <a:pPr marL="0" indent="0">
              <a:buNone/>
            </a:pPr>
            <a:r>
              <a:rPr lang="el-GR" sz="1600" noProof="0" dirty="0"/>
              <a:t>Μια συλλογή ταινιών και βίντεο τέχνης, κριτικών κειμένων και δοκιμίων, ηχητικής ποίησης και ηχογραφήσεων τέχνης. </a:t>
            </a:r>
          </a:p>
        </p:txBody>
      </p:sp>
    </p:spTree>
    <p:extLst>
      <p:ext uri="{BB962C8B-B14F-4D97-AF65-F5344CB8AC3E}">
        <p14:creationId xmlns:p14="http://schemas.microsoft.com/office/powerpoint/2010/main" val="22250208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9036496" cy="980728"/>
          </a:xfrm>
        </p:spPr>
        <p:txBody>
          <a:bodyPr/>
          <a:lstStyle/>
          <a:p>
            <a:r>
              <a:rPr lang="el-GR" sz="2800" noProof="0" dirty="0"/>
              <a:t>Περιηγήσεις σε θεματικά ψηφιακά περιβάλλοντα </a:t>
            </a:r>
          </a:p>
        </p:txBody>
      </p:sp>
      <p:sp>
        <p:nvSpPr>
          <p:cNvPr id="3" name="Content Placeholder 2"/>
          <p:cNvSpPr>
            <a:spLocks noGrp="1"/>
          </p:cNvSpPr>
          <p:nvPr>
            <p:ph idx="1"/>
          </p:nvPr>
        </p:nvSpPr>
        <p:spPr>
          <a:xfrm>
            <a:off x="251520" y="980728"/>
            <a:ext cx="8229600" cy="4525963"/>
          </a:xfrm>
        </p:spPr>
        <p:txBody>
          <a:bodyPr/>
          <a:lstStyle/>
          <a:p>
            <a:pPr marL="0" indent="0">
              <a:buNone/>
            </a:pPr>
            <a:r>
              <a:rPr lang="en-US" sz="2000" b="1" noProof="0" dirty="0"/>
              <a:t>Radio Garden </a:t>
            </a:r>
          </a:p>
          <a:p>
            <a:pPr marL="0" indent="0">
              <a:buNone/>
            </a:pPr>
            <a:r>
              <a:rPr lang="el-GR" sz="1600" u="sng" noProof="0" dirty="0">
                <a:hlinkClick r:id="rId2"/>
              </a:rPr>
              <a:t>http://radio.garden/</a:t>
            </a:r>
            <a:endParaRPr lang="el-GR" sz="1600" u="sng" noProof="0" dirty="0"/>
          </a:p>
          <a:p>
            <a:pPr marL="0" indent="0">
              <a:buNone/>
            </a:pPr>
            <a:r>
              <a:rPr lang="el-GR" sz="2000" noProof="0" dirty="0"/>
              <a:t>Ένα </a:t>
            </a:r>
            <a:r>
              <a:rPr lang="en-US" sz="2000" noProof="0" dirty="0"/>
              <a:t>Google Earth </a:t>
            </a:r>
            <a:r>
              <a:rPr lang="el-GR" sz="2000" noProof="0" dirty="0"/>
              <a:t>για το ραδιόφωνο</a:t>
            </a:r>
          </a:p>
          <a:p>
            <a:pPr marL="0" indent="0">
              <a:buNone/>
            </a:pPr>
            <a:r>
              <a:rPr lang="el-GR" sz="2000" noProof="0" dirty="0"/>
              <a:t> </a:t>
            </a:r>
          </a:p>
          <a:p>
            <a:r>
              <a:rPr lang="el-GR" sz="2000" noProof="0" dirty="0"/>
              <a:t>10.000 ραδιοφωνικοί σταθμοί συνδεδεμένοι </a:t>
            </a:r>
          </a:p>
          <a:p>
            <a:r>
              <a:rPr lang="el-GR" sz="2000" noProof="0" dirty="0"/>
              <a:t>ακρόαση σταθμού με επιλογή από τον χάρτη και δημιουργία καταλόγου από αγαπημένους σταθμούς </a:t>
            </a:r>
          </a:p>
          <a:p>
            <a:r>
              <a:rPr lang="el-GR" sz="2000" noProof="0" dirty="0"/>
              <a:t>ηχογραφημένες ιστορικές στιγμές του ραδιοφώνου, από διάφορα μέρη του κόσμου </a:t>
            </a:r>
          </a:p>
          <a:p>
            <a:r>
              <a:rPr lang="el-GR" sz="2000" noProof="0" dirty="0"/>
              <a:t>χαρακτηριστικά μουσικά σήματα από διάφορους σταθμούς </a:t>
            </a:r>
          </a:p>
          <a:p>
            <a:endParaRPr lang="el-GR" sz="2000" noProof="0" dirty="0"/>
          </a:p>
          <a:p>
            <a:endParaRPr lang="el-GR" sz="2000" noProof="0" dirty="0"/>
          </a:p>
        </p:txBody>
      </p:sp>
    </p:spTree>
    <p:extLst>
      <p:ext uri="{BB962C8B-B14F-4D97-AF65-F5344CB8AC3E}">
        <p14:creationId xmlns:p14="http://schemas.microsoft.com/office/powerpoint/2010/main" val="20107883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19256" cy="1143000"/>
          </a:xfrm>
        </p:spPr>
        <p:txBody>
          <a:bodyPr/>
          <a:lstStyle/>
          <a:p>
            <a:r>
              <a:rPr lang="el-GR" sz="2800" noProof="0" dirty="0"/>
              <a:t>Περιηγήσεις σε θεματικά ψηφιακά περιβάλλοντα </a:t>
            </a:r>
          </a:p>
        </p:txBody>
      </p:sp>
      <p:sp>
        <p:nvSpPr>
          <p:cNvPr id="3" name="Content Placeholder 2"/>
          <p:cNvSpPr>
            <a:spLocks noGrp="1"/>
          </p:cNvSpPr>
          <p:nvPr>
            <p:ph idx="1"/>
          </p:nvPr>
        </p:nvSpPr>
        <p:spPr>
          <a:xfrm>
            <a:off x="467544" y="1340768"/>
            <a:ext cx="8229600" cy="4525963"/>
          </a:xfrm>
        </p:spPr>
        <p:txBody>
          <a:bodyPr/>
          <a:lstStyle/>
          <a:p>
            <a:pPr marL="0" indent="0">
              <a:buNone/>
            </a:pPr>
            <a:r>
              <a:rPr lang="en-US" sz="2000" b="1" u="sng" noProof="0" dirty="0"/>
              <a:t>Radio </a:t>
            </a:r>
            <a:r>
              <a:rPr lang="en-US" sz="2000" b="1" u="sng" noProof="0" dirty="0" err="1"/>
              <a:t>aporee</a:t>
            </a:r>
            <a:endParaRPr lang="en-US" sz="2000" b="1" noProof="0" dirty="0"/>
          </a:p>
          <a:p>
            <a:pPr marL="0" indent="0">
              <a:buNone/>
            </a:pPr>
            <a:r>
              <a:rPr lang="el-GR" sz="1600" u="sng" noProof="0" dirty="0">
                <a:hlinkClick r:id="rId2"/>
              </a:rPr>
              <a:t>https://aporee.org</a:t>
            </a:r>
            <a:endParaRPr lang="el-GR" sz="1600" u="sng" noProof="0" dirty="0"/>
          </a:p>
          <a:p>
            <a:pPr marL="0" indent="0">
              <a:buNone/>
            </a:pPr>
            <a:endParaRPr lang="el-GR" sz="1600" noProof="0" dirty="0"/>
          </a:p>
          <a:p>
            <a:pPr marL="0" indent="0">
              <a:buNone/>
            </a:pPr>
            <a:r>
              <a:rPr lang="el-GR" sz="2000" noProof="0" dirty="0"/>
              <a:t>Συλλογή ηχογραφήσεων από τόπους και χώρους οι οποίοι συνδέονται με σημεία του χάρτη.</a:t>
            </a:r>
          </a:p>
          <a:p>
            <a:pPr marL="0" indent="0">
              <a:buNone/>
            </a:pPr>
            <a:endParaRPr lang="el-GR" sz="2000" noProof="0" dirty="0"/>
          </a:p>
          <a:p>
            <a:r>
              <a:rPr lang="el-GR" sz="2000" noProof="0" dirty="0"/>
              <a:t>επιτόπιες ηχογραφήσεις, σε ήχους από πραγματικούς χώρους </a:t>
            </a:r>
          </a:p>
          <a:p>
            <a:r>
              <a:rPr lang="el-GR" sz="2000" noProof="0" dirty="0"/>
              <a:t>λεπτομέρειες για την ηχογράφηση – πληροφορίες, τεχνικές λεπτομέρειες, τύπος άδειας κλπ. </a:t>
            </a:r>
          </a:p>
          <a:p>
            <a:r>
              <a:rPr lang="el-GR" sz="2000" noProof="0" dirty="0"/>
              <a:t>μεταφόρτωση ηχητικού υλικού </a:t>
            </a:r>
          </a:p>
          <a:p>
            <a:pPr marL="0" indent="0">
              <a:buNone/>
            </a:pPr>
            <a:endParaRPr lang="el-GR" sz="2000" noProof="0" dirty="0"/>
          </a:p>
        </p:txBody>
      </p:sp>
    </p:spTree>
    <p:extLst>
      <p:ext uri="{BB962C8B-B14F-4D97-AF65-F5344CB8AC3E}">
        <p14:creationId xmlns:p14="http://schemas.microsoft.com/office/powerpoint/2010/main" val="714600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4624"/>
            <a:ext cx="8363272" cy="1143000"/>
          </a:xfrm>
        </p:spPr>
        <p:txBody>
          <a:bodyPr/>
          <a:lstStyle/>
          <a:p>
            <a:r>
              <a:rPr lang="el-GR" sz="2800" noProof="0" dirty="0"/>
              <a:t>Περιηγήσεις σε θεματικά ψηφιακά περιβάλλοντα </a:t>
            </a:r>
          </a:p>
        </p:txBody>
      </p:sp>
      <p:sp>
        <p:nvSpPr>
          <p:cNvPr id="3" name="Content Placeholder 2"/>
          <p:cNvSpPr>
            <a:spLocks noGrp="1"/>
          </p:cNvSpPr>
          <p:nvPr>
            <p:ph idx="1"/>
          </p:nvPr>
        </p:nvSpPr>
        <p:spPr>
          <a:xfrm>
            <a:off x="467544" y="1124744"/>
            <a:ext cx="8229600" cy="4968552"/>
          </a:xfrm>
        </p:spPr>
        <p:txBody>
          <a:bodyPr/>
          <a:lstStyle/>
          <a:p>
            <a:pPr marL="0" indent="0">
              <a:buNone/>
            </a:pPr>
            <a:r>
              <a:rPr lang="en-US" sz="2000" b="1" u="sng" noProof="0" dirty="0"/>
              <a:t>Geocoded Art</a:t>
            </a:r>
            <a:endParaRPr lang="en-US" sz="2000" u="sng" noProof="0" dirty="0"/>
          </a:p>
          <a:p>
            <a:pPr marL="0" indent="0">
              <a:buNone/>
            </a:pPr>
            <a:r>
              <a:rPr lang="el-GR" sz="1600" u="sng" noProof="0" dirty="0">
                <a:hlinkClick r:id="rId2"/>
              </a:rPr>
              <a:t>http://www.geocodedart.com/</a:t>
            </a:r>
            <a:endParaRPr lang="el-GR" sz="1600" noProof="0" dirty="0"/>
          </a:p>
          <a:p>
            <a:pPr marL="0" indent="0">
              <a:buNone/>
            </a:pPr>
            <a:r>
              <a:rPr lang="el-GR" sz="2000" noProof="0" dirty="0"/>
              <a:t>Θεματικό </a:t>
            </a:r>
            <a:r>
              <a:rPr lang="en-US" sz="2000" noProof="0" dirty="0"/>
              <a:t>site</a:t>
            </a:r>
            <a:r>
              <a:rPr lang="el-GR" sz="2000" noProof="0" dirty="0"/>
              <a:t> που παρουσιάζει έργα τέχνης που απεικονίζουν αναγνωρίσιμα τοπία και τα τοποθετεί στη κατάλληλη θέση στον χάρτη. </a:t>
            </a:r>
          </a:p>
          <a:p>
            <a:pPr marL="0" indent="0">
              <a:buNone/>
            </a:pPr>
            <a:endParaRPr lang="el-GR" sz="2000" noProof="0" dirty="0"/>
          </a:p>
          <a:p>
            <a:pPr marL="0" indent="0">
              <a:buNone/>
            </a:pPr>
            <a:r>
              <a:rPr lang="en-US" sz="2000" b="1" u="sng" noProof="0" dirty="0"/>
              <a:t>Web Exhibits</a:t>
            </a:r>
            <a:endParaRPr lang="en-US" sz="2000" b="1" noProof="0" dirty="0"/>
          </a:p>
          <a:p>
            <a:pPr marL="0" indent="0">
              <a:buNone/>
            </a:pPr>
            <a:r>
              <a:rPr lang="el-GR" sz="1600" u="sng" noProof="0" dirty="0">
                <a:hlinkClick r:id="rId3"/>
              </a:rPr>
              <a:t>http://www.webexhibits.org/</a:t>
            </a:r>
            <a:endParaRPr lang="el-GR" sz="1600" noProof="0" dirty="0"/>
          </a:p>
          <a:p>
            <a:pPr marL="0" indent="0">
              <a:buNone/>
            </a:pPr>
            <a:r>
              <a:rPr lang="el-GR" sz="2000" noProof="0" dirty="0"/>
              <a:t>Δικτυακό διαδραστικό μουσείο για τις επιστήμες και την τέχνη </a:t>
            </a:r>
          </a:p>
          <a:p>
            <a:pPr marL="0" indent="0">
              <a:buNone/>
            </a:pPr>
            <a:endParaRPr lang="el-GR" sz="2000" noProof="0" dirty="0"/>
          </a:p>
          <a:p>
            <a:pPr marL="0" indent="0">
              <a:buNone/>
            </a:pPr>
            <a:r>
              <a:rPr lang="en-US" sz="2000" b="1" u="sng" noProof="0" dirty="0"/>
              <a:t>Art Source</a:t>
            </a:r>
            <a:endParaRPr lang="en-US" sz="2000" b="1" noProof="0" dirty="0"/>
          </a:p>
          <a:p>
            <a:pPr marL="0" indent="0">
              <a:buNone/>
            </a:pPr>
            <a:r>
              <a:rPr lang="el-GR" sz="1600" u="sng" noProof="0" dirty="0">
                <a:hlinkClick r:id="rId4"/>
              </a:rPr>
              <a:t>http://www.ilpi.com/artsource/welcome.html#toc</a:t>
            </a:r>
            <a:endParaRPr lang="el-GR" sz="1600" noProof="0" dirty="0"/>
          </a:p>
          <a:p>
            <a:pPr marL="0" indent="0">
              <a:buNone/>
            </a:pPr>
            <a:r>
              <a:rPr lang="el-GR" sz="2000" noProof="0" dirty="0"/>
              <a:t>Συλλογή από ομαδοποιημένες πηγές σχετικές με την Τέχνη και την Αρχιτεκτονική. </a:t>
            </a:r>
          </a:p>
        </p:txBody>
      </p:sp>
    </p:spTree>
    <p:extLst>
      <p:ext uri="{BB962C8B-B14F-4D97-AF65-F5344CB8AC3E}">
        <p14:creationId xmlns:p14="http://schemas.microsoft.com/office/powerpoint/2010/main" val="4110421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76672"/>
            <a:ext cx="9144000" cy="971128"/>
          </a:xfrm>
        </p:spPr>
        <p:txBody>
          <a:bodyPr/>
          <a:lstStyle/>
          <a:p>
            <a:pPr marL="0" indent="0" algn="ctr"/>
            <a:r>
              <a:rPr lang="el-GR" sz="2800" noProof="0" dirty="0"/>
              <a:t>Εργαλεία κοινωνικής δικτύωσης, υπηρεσίες </a:t>
            </a:r>
            <a:r>
              <a:rPr lang="en-US" sz="2800" noProof="0" dirty="0"/>
              <a:t>web</a:t>
            </a:r>
            <a:r>
              <a:rPr lang="el-GR" sz="2800" noProof="0" dirty="0"/>
              <a:t> 2.0. </a:t>
            </a:r>
          </a:p>
        </p:txBody>
      </p:sp>
      <p:sp>
        <p:nvSpPr>
          <p:cNvPr id="28675" name="Content Placeholder 2"/>
          <p:cNvSpPr>
            <a:spLocks noGrp="1"/>
          </p:cNvSpPr>
          <p:nvPr>
            <p:ph idx="1"/>
          </p:nvPr>
        </p:nvSpPr>
        <p:spPr>
          <a:xfrm>
            <a:off x="539552" y="1628800"/>
            <a:ext cx="8324850" cy="4176464"/>
          </a:xfrm>
        </p:spPr>
        <p:txBody>
          <a:bodyPr/>
          <a:lstStyle/>
          <a:p>
            <a:pPr marL="0" indent="0" algn="ctr">
              <a:buNone/>
            </a:pPr>
            <a:endParaRPr lang="el-GR" sz="1800" noProof="0" dirty="0"/>
          </a:p>
          <a:p>
            <a:pPr marL="0" indent="0" algn="ctr">
              <a:buNone/>
            </a:pPr>
            <a:endParaRPr lang="el-GR" sz="1800" noProof="0" dirty="0"/>
          </a:p>
          <a:p>
            <a:pPr marL="0" indent="0" algn="ctr">
              <a:buNone/>
            </a:pPr>
            <a:endParaRPr lang="el-GR" sz="1600" noProof="0" dirty="0"/>
          </a:p>
          <a:p>
            <a:pPr marL="0" indent="0" algn="ctr">
              <a:buNone/>
            </a:pPr>
            <a:r>
              <a:rPr lang="el-GR" sz="1600" noProof="0" dirty="0"/>
              <a:t>« Η δικτύωση μέσω υπολογιστών σημαίνει τη σύνδεση ατόμου με άτομο, σκέψης με σκέψη, ανάμνησης με ανάμνηση, ανεξάρτητα με τον διασκορπισμό τους στον χώρο και την εκτόπισή τους στον χρόνο».  </a:t>
            </a:r>
          </a:p>
          <a:p>
            <a:pPr marL="0" indent="0" algn="ctr">
              <a:buNone/>
            </a:pPr>
            <a:endParaRPr lang="el-GR" sz="1800" noProof="0" dirty="0"/>
          </a:p>
          <a:p>
            <a:pPr marL="0" indent="0" algn="r">
              <a:buNone/>
            </a:pPr>
            <a:r>
              <a:rPr lang="el-GR" sz="1800" noProof="0" dirty="0" err="1"/>
              <a:t>Roy</a:t>
            </a:r>
            <a:r>
              <a:rPr lang="el-GR" sz="1800" noProof="0" dirty="0"/>
              <a:t> </a:t>
            </a:r>
            <a:r>
              <a:rPr lang="el-GR" sz="1800" noProof="0" dirty="0" err="1"/>
              <a:t>Ascott</a:t>
            </a:r>
            <a:r>
              <a:rPr lang="el-GR" sz="1800" noProof="0" dirty="0"/>
              <a:t> </a:t>
            </a:r>
          </a:p>
        </p:txBody>
      </p:sp>
    </p:spTree>
    <p:extLst>
      <p:ext uri="{BB962C8B-B14F-4D97-AF65-F5344CB8AC3E}">
        <p14:creationId xmlns:p14="http://schemas.microsoft.com/office/powerpoint/2010/main" val="15819797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1143000"/>
          </a:xfrm>
        </p:spPr>
        <p:txBody>
          <a:bodyPr/>
          <a:lstStyle/>
          <a:p>
            <a:pPr algn="ctr"/>
            <a:r>
              <a:rPr lang="el-GR" sz="2800" noProof="0" dirty="0"/>
              <a:t>Εργαλεία κοινωνικής δικτύωσης,</a:t>
            </a:r>
            <a:r>
              <a:rPr lang="en-US" sz="2800" noProof="0" dirty="0"/>
              <a:t> </a:t>
            </a:r>
            <a:r>
              <a:rPr lang="el-GR" sz="2800" noProof="0" dirty="0"/>
              <a:t>υπηρεσίες Web 2.0. </a:t>
            </a:r>
          </a:p>
        </p:txBody>
      </p:sp>
      <p:sp>
        <p:nvSpPr>
          <p:cNvPr id="3" name="Content Placeholder 2"/>
          <p:cNvSpPr>
            <a:spLocks noGrp="1"/>
          </p:cNvSpPr>
          <p:nvPr>
            <p:ph idx="1"/>
          </p:nvPr>
        </p:nvSpPr>
        <p:spPr/>
        <p:txBody>
          <a:bodyPr/>
          <a:lstStyle/>
          <a:p>
            <a:pPr marL="0" indent="0" algn="just">
              <a:buNone/>
            </a:pPr>
            <a:r>
              <a:rPr lang="el-GR" sz="1800" noProof="0" dirty="0"/>
              <a:t>Είναι μορφές ηλεκτρονικής επικοινωνίας που επιτρέπουν στα άτομα να επικοινωνούν μέσα από εικονικές κοινότητες ή δίκτυα. Οι χρήστες είναι σε θέση να δημιουργούν, να μοιράζονται και να ανταλλάσσουν πληροφορίες, ιδέες, φωτογραφίες και βίντεο, προσωπικά μηνύματα, και άλλα περιεχόμενα. </a:t>
            </a:r>
          </a:p>
          <a:p>
            <a:pPr marL="0" indent="0" algn="just">
              <a:buNone/>
            </a:pPr>
            <a:r>
              <a:rPr lang="el-GR" sz="1800" noProof="0" dirty="0"/>
              <a:t>Οι </a:t>
            </a:r>
            <a:r>
              <a:rPr lang="el-GR" sz="2000" b="1" noProof="0" dirty="0"/>
              <a:t>υπηρεσίες Web 2.0</a:t>
            </a:r>
            <a:r>
              <a:rPr lang="el-GR" noProof="0" dirty="0"/>
              <a:t>. </a:t>
            </a:r>
            <a:r>
              <a:rPr lang="el-GR" sz="1800" noProof="0" dirty="0"/>
              <a:t>επιτρέπουν στα άτομα:</a:t>
            </a:r>
          </a:p>
          <a:p>
            <a:pPr algn="just">
              <a:buFont typeface="+mj-lt"/>
              <a:buAutoNum type="arabicPeriod"/>
            </a:pPr>
            <a:r>
              <a:rPr lang="el-GR" sz="1800" noProof="0" dirty="0"/>
              <a:t>να κατασκευάσουν ένα δημόσιο ή </a:t>
            </a:r>
            <a:r>
              <a:rPr lang="el-GR" sz="1800" noProof="0" dirty="0" err="1"/>
              <a:t>ημι</a:t>
            </a:r>
            <a:r>
              <a:rPr lang="el-GR" sz="1800" noProof="0" dirty="0"/>
              <a:t>-δημόσιο προφίλ </a:t>
            </a:r>
          </a:p>
          <a:p>
            <a:pPr algn="just">
              <a:buFont typeface="+mj-lt"/>
              <a:buAutoNum type="arabicPeriod"/>
            </a:pPr>
            <a:r>
              <a:rPr lang="el-GR" sz="1800" noProof="0" dirty="0"/>
              <a:t>να συστήσουν μία λίστα άλλων χρηστών με τους οποίους μοιράζονται μια σύνδεση </a:t>
            </a:r>
          </a:p>
          <a:p>
            <a:pPr marL="0" indent="0" algn="just">
              <a:buNone/>
            </a:pPr>
            <a:endParaRPr lang="el-GR" sz="1800" noProof="0" dirty="0"/>
          </a:p>
          <a:p>
            <a:pPr marL="0" indent="0" algn="just">
              <a:buNone/>
            </a:pPr>
            <a:r>
              <a:rPr lang="el-GR" sz="1800" noProof="0" dirty="0"/>
              <a:t> </a:t>
            </a:r>
          </a:p>
        </p:txBody>
      </p:sp>
    </p:spTree>
    <p:extLst>
      <p:ext uri="{BB962C8B-B14F-4D97-AF65-F5344CB8AC3E}">
        <p14:creationId xmlns:p14="http://schemas.microsoft.com/office/powerpoint/2010/main" val="6045479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l-GR" sz="2800" noProof="0" dirty="0"/>
              <a:t>Τρόποι χρήσης των εργαλείων κοινωνικής δικτύωσης στην καλλιτεχνική εκπαίδευση. </a:t>
            </a:r>
          </a:p>
        </p:txBody>
      </p:sp>
      <p:sp>
        <p:nvSpPr>
          <p:cNvPr id="3" name="Content Placeholder 2"/>
          <p:cNvSpPr>
            <a:spLocks noGrp="1"/>
          </p:cNvSpPr>
          <p:nvPr>
            <p:ph idx="1"/>
          </p:nvPr>
        </p:nvSpPr>
        <p:spPr>
          <a:xfrm>
            <a:off x="457200" y="1600201"/>
            <a:ext cx="8229600" cy="2692896"/>
          </a:xfrm>
        </p:spPr>
        <p:txBody>
          <a:bodyPr/>
          <a:lstStyle/>
          <a:p>
            <a:pPr marL="0" indent="0">
              <a:buNone/>
            </a:pPr>
            <a:r>
              <a:rPr lang="el-GR" sz="1800" noProof="0" dirty="0"/>
              <a:t>Οι καθηγητές των τεχνών μπορούν να τα χρησιμοποιήσουν για:</a:t>
            </a:r>
          </a:p>
          <a:p>
            <a:pPr marL="0" indent="0">
              <a:buNone/>
            </a:pPr>
            <a:endParaRPr lang="el-GR" sz="1800" noProof="0" dirty="0"/>
          </a:p>
          <a:p>
            <a:r>
              <a:rPr lang="el-GR" sz="1800" noProof="0" dirty="0"/>
              <a:t>ενημέρωση </a:t>
            </a:r>
          </a:p>
          <a:p>
            <a:r>
              <a:rPr lang="el-GR" sz="1800" noProof="0" dirty="0"/>
              <a:t>έμπνευση και σχέδια μαθημάτων </a:t>
            </a:r>
          </a:p>
          <a:p>
            <a:r>
              <a:rPr lang="el-GR" sz="1800" noProof="0" dirty="0"/>
              <a:t>ανάρτηση των έργων των μαθητών </a:t>
            </a:r>
          </a:p>
          <a:p>
            <a:r>
              <a:rPr lang="el-GR" sz="1800" noProof="0" dirty="0"/>
              <a:t>να ανταλλάξουν απόψεις με συναδέλφους καθηγητές </a:t>
            </a:r>
          </a:p>
          <a:p>
            <a:r>
              <a:rPr lang="el-GR" sz="1800" noProof="0" dirty="0"/>
              <a:t>να επικοινωνήσουν με ένα ευρύτερο κοινό την δουλειά τους μέσα στην τάξη </a:t>
            </a:r>
          </a:p>
          <a:p>
            <a:endParaRPr lang="el-GR" sz="1800" noProof="0" dirty="0"/>
          </a:p>
          <a:p>
            <a:endParaRPr lang="el-GR" sz="1800" noProof="0" dirty="0"/>
          </a:p>
          <a:p>
            <a:pPr marL="0" indent="0">
              <a:buNone/>
            </a:pPr>
            <a:endParaRPr lang="el-GR" sz="1800" noProof="0" dirty="0"/>
          </a:p>
          <a:p>
            <a:endParaRPr lang="el-GR" sz="1800" noProof="0" dirty="0"/>
          </a:p>
        </p:txBody>
      </p:sp>
    </p:spTree>
    <p:extLst>
      <p:ext uri="{BB962C8B-B14F-4D97-AF65-F5344CB8AC3E}">
        <p14:creationId xmlns:p14="http://schemas.microsoft.com/office/powerpoint/2010/main" val="892345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2800" i="1" noProof="0" dirty="0">
                <a:solidFill>
                  <a:srgbClr val="567A84"/>
                </a:solidFill>
                <a:ea typeface="Times New Roman"/>
              </a:rPr>
              <a:t>Μηχανές αναζήτησης εικόνων </a:t>
            </a:r>
            <a:endParaRPr lang="el-GR" sz="2800" noProof="0" dirty="0"/>
          </a:p>
        </p:txBody>
      </p:sp>
      <p:sp>
        <p:nvSpPr>
          <p:cNvPr id="3" name="Content Placeholder 2"/>
          <p:cNvSpPr>
            <a:spLocks noGrp="1"/>
          </p:cNvSpPr>
          <p:nvPr>
            <p:ph idx="1"/>
          </p:nvPr>
        </p:nvSpPr>
        <p:spPr>
          <a:xfrm>
            <a:off x="467544" y="1340768"/>
            <a:ext cx="8229600" cy="4525963"/>
          </a:xfrm>
        </p:spPr>
        <p:txBody>
          <a:bodyPr/>
          <a:lstStyle/>
          <a:p>
            <a:pPr marL="0" indent="0">
              <a:buNone/>
            </a:pPr>
            <a:r>
              <a:rPr lang="en-US" sz="2000" b="1" dirty="0">
                <a:hlinkClick r:id="rId2"/>
              </a:rPr>
              <a:t>Tin Eye</a:t>
            </a:r>
            <a:endParaRPr lang="en-US" sz="2000" b="1" dirty="0"/>
          </a:p>
          <a:p>
            <a:pPr marL="0" indent="0">
              <a:buNone/>
            </a:pPr>
            <a:r>
              <a:rPr lang="el-GR" sz="2000" noProof="0" dirty="0">
                <a:latin typeface="Verdana"/>
                <a:cs typeface="Verdana"/>
              </a:rPr>
              <a:t>Μηχανή αντίστροφης αναζήτησης, μέσα από την οποία μπορεί κανείς να ανακαλύψει την αρχική πηγή μιας εικόνας, τη χρήση της, αν υπάρχουν τροποποιημένες εκδοχές, ή υψηλότερες αναλύσεις της.</a:t>
            </a:r>
          </a:p>
          <a:p>
            <a:pPr marL="0" indent="0">
              <a:buNone/>
            </a:pPr>
            <a:endParaRPr lang="el-GR" sz="2000" noProof="0" dirty="0">
              <a:latin typeface="Verdana"/>
              <a:cs typeface="Verdana"/>
            </a:endParaRPr>
          </a:p>
          <a:p>
            <a:pPr marL="0" indent="0">
              <a:buNone/>
            </a:pPr>
            <a:r>
              <a:rPr lang="el-GR" sz="2000" noProof="0" dirty="0">
                <a:latin typeface="Verdana"/>
                <a:cs typeface="Verdana"/>
              </a:rPr>
              <a:t>    Πως λειτουργεί:</a:t>
            </a:r>
          </a:p>
          <a:p>
            <a:r>
              <a:rPr lang="el-GR" sz="1600" noProof="0" dirty="0"/>
              <a:t>μεταφόρτωση στο κουτί </a:t>
            </a:r>
            <a:r>
              <a:rPr lang="el-GR" sz="1600" i="1" noProof="0" dirty="0"/>
              <a:t>Αναζήτησης  (</a:t>
            </a:r>
            <a:r>
              <a:rPr lang="en-US" sz="1600" noProof="0" dirty="0"/>
              <a:t>upload</a:t>
            </a:r>
            <a:r>
              <a:rPr lang="el-GR" sz="1600" noProof="0" dirty="0"/>
              <a:t>/</a:t>
            </a:r>
            <a:r>
              <a:rPr lang="en-US" sz="1600" noProof="0" dirty="0"/>
              <a:t>copy-paste/ drag and drop</a:t>
            </a:r>
            <a:r>
              <a:rPr lang="el-GR" sz="1600" noProof="0" dirty="0"/>
              <a:t>)</a:t>
            </a:r>
          </a:p>
          <a:p>
            <a:r>
              <a:rPr lang="el-GR" sz="1600" noProof="0" dirty="0"/>
              <a:t>Αναζήτηση πανομοιότυπων εκδοχών τις ίδιας εικόνας </a:t>
            </a:r>
          </a:p>
          <a:p>
            <a:r>
              <a:rPr lang="el-GR" sz="1600" noProof="0" dirty="0"/>
              <a:t>κατηγοριοποίηση των αποτελεσμάτων </a:t>
            </a:r>
          </a:p>
          <a:p>
            <a:r>
              <a:rPr lang="el-GR" sz="1600" noProof="0" dirty="0"/>
              <a:t>σύγκριση ανάμεσα στην αρχική εικόνα και τις εικόνες που εμφανίζονται </a:t>
            </a:r>
          </a:p>
          <a:p>
            <a:pPr marL="0" indent="0">
              <a:buNone/>
            </a:pPr>
            <a:endParaRPr lang="el-GR" sz="1600" noProof="0" dirty="0"/>
          </a:p>
          <a:p>
            <a:endParaRPr lang="el-GR" sz="1600" noProof="0" dirty="0"/>
          </a:p>
        </p:txBody>
      </p:sp>
    </p:spTree>
    <p:extLst>
      <p:ext uri="{BB962C8B-B14F-4D97-AF65-F5344CB8AC3E}">
        <p14:creationId xmlns:p14="http://schemas.microsoft.com/office/powerpoint/2010/main" val="7421446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448"/>
            <a:ext cx="9144001" cy="1143000"/>
          </a:xfrm>
        </p:spPr>
        <p:txBody>
          <a:bodyPr/>
          <a:lstStyle/>
          <a:p>
            <a:pPr algn="ctr">
              <a:defRPr/>
            </a:pPr>
            <a:r>
              <a:rPr lang="el-GR" sz="2800" noProof="0" dirty="0"/>
              <a:t>Μέσα και εργαλεία κοινωνικής δικτύωσης </a:t>
            </a:r>
          </a:p>
        </p:txBody>
      </p:sp>
      <p:sp>
        <p:nvSpPr>
          <p:cNvPr id="30723" name="Content Placeholder 2"/>
          <p:cNvSpPr>
            <a:spLocks noGrp="1"/>
          </p:cNvSpPr>
          <p:nvPr>
            <p:ph idx="1"/>
          </p:nvPr>
        </p:nvSpPr>
        <p:spPr>
          <a:xfrm>
            <a:off x="611560" y="1052736"/>
            <a:ext cx="8064896" cy="4896544"/>
          </a:xfrm>
        </p:spPr>
        <p:txBody>
          <a:bodyPr/>
          <a:lstStyle/>
          <a:p>
            <a:pPr marL="0" indent="0">
              <a:buNone/>
            </a:pPr>
            <a:r>
              <a:rPr lang="el-GR" sz="1800" b="1" noProof="0" dirty="0"/>
              <a:t>Facebook</a:t>
            </a:r>
          </a:p>
          <a:p>
            <a:pPr marL="0" indent="0">
              <a:buNone/>
            </a:pPr>
            <a:r>
              <a:rPr lang="el-GR" sz="1800" noProof="0" dirty="0"/>
              <a:t>προσωπική ενημέρωση και επικοινωνία μεταξύ των εκπαιδευτικών </a:t>
            </a:r>
            <a:endParaRPr lang="el-GR" sz="1800" b="1" noProof="0" dirty="0"/>
          </a:p>
          <a:p>
            <a:pPr marL="0" indent="0">
              <a:buNone/>
            </a:pPr>
            <a:endParaRPr lang="el-GR" sz="1600" b="1" noProof="0" dirty="0"/>
          </a:p>
          <a:p>
            <a:r>
              <a:rPr lang="en-US" sz="1600" noProof="0" dirty="0">
                <a:hlinkClick r:id="rId3"/>
              </a:rPr>
              <a:t>National Art Education Association</a:t>
            </a:r>
            <a:endParaRPr lang="en-US" sz="1600" noProof="0" dirty="0"/>
          </a:p>
          <a:p>
            <a:r>
              <a:rPr lang="en-US" sz="1600" noProof="0" dirty="0">
                <a:hlinkClick r:id="rId4"/>
              </a:rPr>
              <a:t>Art &amp; Education </a:t>
            </a:r>
            <a:endParaRPr lang="en-US" sz="1600" noProof="0" dirty="0"/>
          </a:p>
          <a:p>
            <a:r>
              <a:rPr lang="en-US" sz="1600" noProof="0" dirty="0">
                <a:hlinkClick r:id="rId5"/>
              </a:rPr>
              <a:t>Music Teacher's Helper </a:t>
            </a:r>
            <a:endParaRPr lang="en-US" sz="1600" noProof="0" dirty="0"/>
          </a:p>
          <a:p>
            <a:r>
              <a:rPr lang="en-US" sz="1600" noProof="0" dirty="0">
                <a:hlinkClick r:id="rId6"/>
              </a:rPr>
              <a:t>Art Teacher Life</a:t>
            </a:r>
            <a:endParaRPr lang="en-US" sz="1600" noProof="0" dirty="0"/>
          </a:p>
          <a:p>
            <a:r>
              <a:rPr lang="en-US" sz="1600" noProof="0" dirty="0">
                <a:hlinkClick r:id="rId7"/>
              </a:rPr>
              <a:t>#</a:t>
            </a:r>
            <a:r>
              <a:rPr lang="en-US" sz="1600" noProof="0" dirty="0" err="1">
                <a:hlinkClick r:id="rId7"/>
              </a:rPr>
              <a:t>ArtTeacherProblems</a:t>
            </a:r>
            <a:endParaRPr lang="en-US" sz="1600" noProof="0" dirty="0"/>
          </a:p>
          <a:p>
            <a:r>
              <a:rPr lang="el-GR" sz="1600" noProof="0" dirty="0">
                <a:hlinkClick r:id="rId8"/>
              </a:rPr>
              <a:t>Καθηγητές μουσικής - Ωδείο Όπερα</a:t>
            </a:r>
            <a:endParaRPr lang="el-GR" sz="1600" noProof="0" dirty="0"/>
          </a:p>
          <a:p>
            <a:r>
              <a:rPr lang="en-US" sz="1600" noProof="0" dirty="0">
                <a:hlinkClick r:id="rId9"/>
              </a:rPr>
              <a:t>Getty Museum</a:t>
            </a:r>
            <a:endParaRPr lang="en-US" sz="1600" noProof="0" dirty="0"/>
          </a:p>
          <a:p>
            <a:r>
              <a:rPr lang="el-GR" sz="1600" noProof="0" dirty="0" err="1">
                <a:hlinkClick r:id="rId10"/>
              </a:rPr>
              <a:t>Θεατρομάνια</a:t>
            </a:r>
            <a:endParaRPr lang="el-GR" sz="1600" noProof="0" dirty="0"/>
          </a:p>
          <a:p>
            <a:pPr marL="0" indent="0">
              <a:buNone/>
            </a:pPr>
            <a:endParaRPr lang="el-GR" sz="1800" b="1" noProof="0" dirty="0"/>
          </a:p>
        </p:txBody>
      </p:sp>
    </p:spTree>
    <p:extLst>
      <p:ext uri="{BB962C8B-B14F-4D97-AF65-F5344CB8AC3E}">
        <p14:creationId xmlns:p14="http://schemas.microsoft.com/office/powerpoint/2010/main" val="17763434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6"/>
            <a:ext cx="9144000" cy="1143000"/>
          </a:xfrm>
        </p:spPr>
        <p:txBody>
          <a:bodyPr>
            <a:normAutofit/>
          </a:bodyPr>
          <a:lstStyle/>
          <a:p>
            <a:pPr algn="ctr">
              <a:defRPr/>
            </a:pPr>
            <a:r>
              <a:rPr lang="el-GR" sz="2800" noProof="0" dirty="0"/>
              <a:t>Μέσα και εργαλεία κοινωνικής δικτύωσης </a:t>
            </a:r>
          </a:p>
        </p:txBody>
      </p:sp>
      <p:sp>
        <p:nvSpPr>
          <p:cNvPr id="32771" name="Content Placeholder 2"/>
          <p:cNvSpPr>
            <a:spLocks noGrp="1"/>
          </p:cNvSpPr>
          <p:nvPr>
            <p:ph idx="1"/>
          </p:nvPr>
        </p:nvSpPr>
        <p:spPr>
          <a:xfrm>
            <a:off x="611560" y="1340768"/>
            <a:ext cx="8177213" cy="4464496"/>
          </a:xfrm>
        </p:spPr>
        <p:txBody>
          <a:bodyPr/>
          <a:lstStyle/>
          <a:p>
            <a:pPr marL="0" indent="0">
              <a:buNone/>
            </a:pPr>
            <a:r>
              <a:rPr lang="el-GR" sz="1800" b="1" noProof="0" dirty="0"/>
              <a:t>Twitter</a:t>
            </a:r>
          </a:p>
          <a:p>
            <a:pPr marL="0" indent="0">
              <a:buNone/>
            </a:pPr>
            <a:r>
              <a:rPr lang="el-GR" sz="1800" noProof="0" dirty="0"/>
              <a:t>πηγή σύνδεσης με άλλους εκπαιδευτικούς - επαγγελματική εξέλιξη</a:t>
            </a:r>
          </a:p>
          <a:p>
            <a:pPr marL="0" indent="0">
              <a:buNone/>
            </a:pPr>
            <a:endParaRPr lang="el-GR" sz="1800" noProof="0" dirty="0"/>
          </a:p>
          <a:p>
            <a:r>
              <a:rPr lang="en-US" sz="1600" noProof="0" dirty="0">
                <a:hlinkClick r:id="rId3"/>
              </a:rPr>
              <a:t>#musicalmessages </a:t>
            </a:r>
            <a:endParaRPr lang="en-US" sz="1600" noProof="0" dirty="0"/>
          </a:p>
          <a:p>
            <a:r>
              <a:rPr lang="en-US" sz="1600" noProof="0" dirty="0">
                <a:hlinkClick r:id="rId4"/>
              </a:rPr>
              <a:t>Music Evolution Net</a:t>
            </a:r>
            <a:endParaRPr lang="en-US" sz="1600" noProof="0" dirty="0"/>
          </a:p>
          <a:p>
            <a:r>
              <a:rPr lang="en-US" sz="1600" noProof="0" dirty="0">
                <a:hlinkClick r:id="rId5"/>
              </a:rPr>
              <a:t>Design Museum</a:t>
            </a:r>
            <a:endParaRPr lang="en-US" sz="1600" noProof="0" dirty="0"/>
          </a:p>
          <a:p>
            <a:r>
              <a:rPr lang="en-US" sz="1600" noProof="0" dirty="0">
                <a:hlinkClick r:id="rId6"/>
              </a:rPr>
              <a:t>Art IS Education!</a:t>
            </a:r>
            <a:endParaRPr lang="en-US" sz="1600" noProof="0" dirty="0"/>
          </a:p>
          <a:p>
            <a:r>
              <a:rPr lang="en-US" sz="1600" noProof="0" dirty="0">
                <a:hlinkClick r:id="rId7"/>
              </a:rPr>
              <a:t>Arts at MIT</a:t>
            </a:r>
            <a:endParaRPr lang="en-US" sz="1600" noProof="0" dirty="0"/>
          </a:p>
        </p:txBody>
      </p:sp>
    </p:spTree>
    <p:extLst>
      <p:ext uri="{BB962C8B-B14F-4D97-AF65-F5344CB8AC3E}">
        <p14:creationId xmlns:p14="http://schemas.microsoft.com/office/powerpoint/2010/main" val="6760310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a:xfrm>
            <a:off x="467544" y="1412776"/>
            <a:ext cx="8352928" cy="4105275"/>
          </a:xfrm>
        </p:spPr>
        <p:txBody>
          <a:bodyPr>
            <a:normAutofit/>
          </a:bodyPr>
          <a:lstStyle/>
          <a:p>
            <a:pPr marL="1371600" lvl="3" indent="0">
              <a:buNone/>
            </a:pPr>
            <a:endParaRPr lang="el-GR" sz="1800" noProof="0" dirty="0"/>
          </a:p>
          <a:p>
            <a:pPr marL="0" indent="0">
              <a:buNone/>
            </a:pPr>
            <a:r>
              <a:rPr lang="el-GR" sz="1800" b="1" noProof="0" dirty="0"/>
              <a:t>LinkedIn</a:t>
            </a:r>
          </a:p>
          <a:p>
            <a:pPr marL="0" indent="0">
              <a:buNone/>
            </a:pPr>
            <a:r>
              <a:rPr lang="el-GR" sz="1800" noProof="0" dirty="0"/>
              <a:t>Σύνδεσμοι με συναδέλφους, </a:t>
            </a:r>
            <a:r>
              <a:rPr lang="el-GR" sz="1800" noProof="0" dirty="0" err="1"/>
              <a:t>πολυμεσικές</a:t>
            </a:r>
            <a:r>
              <a:rPr lang="el-GR" sz="1800" noProof="0" dirty="0"/>
              <a:t> παρουσιάσεις, διαδικτυακά μαθήματα με πληρωμή, ευκαιρίες για εργασία και προτάσεις για επαγγελματική εξέλιξη. </a:t>
            </a:r>
            <a:endParaRPr lang="el-GR" sz="1800" noProof="0" dirty="0">
              <a:hlinkClick r:id="rId3"/>
            </a:endParaRPr>
          </a:p>
          <a:p>
            <a:endParaRPr lang="el-GR" sz="1800" u="sng" noProof="0" dirty="0">
              <a:hlinkClick r:id="rId3"/>
            </a:endParaRPr>
          </a:p>
          <a:p>
            <a:r>
              <a:rPr lang="el-GR" sz="1600" u="sng" noProof="0" dirty="0">
                <a:hlinkClick r:id="rId3"/>
              </a:rPr>
              <a:t>https://www.slideshare.net/sandvik/media-challenging-museums</a:t>
            </a:r>
            <a:endParaRPr lang="el-GR" sz="1600" noProof="0" dirty="0"/>
          </a:p>
          <a:p>
            <a:r>
              <a:rPr lang="el-GR" sz="1600" u="sng" noProof="0" dirty="0">
                <a:hlinkClick r:id="rId4"/>
              </a:rPr>
              <a:t>https://www.slideshare.net/AnantNautiyal/wood-used-in-architecture</a:t>
            </a:r>
            <a:endParaRPr lang="el-GR" sz="1600" u="sng" noProof="0" dirty="0"/>
          </a:p>
          <a:p>
            <a:r>
              <a:rPr lang="el-GR" sz="1600" u="sng" noProof="0" dirty="0">
                <a:hlinkClick r:id="rId5"/>
              </a:rPr>
              <a:t>https://www.slideshare.net/DesignMantic/art-and-design-what-sets-them-apart/11-Art_needs_no_prior_trainingDesign</a:t>
            </a:r>
            <a:endParaRPr lang="el-GR" sz="1600" noProof="0" dirty="0"/>
          </a:p>
          <a:p>
            <a:endParaRPr lang="el-GR" sz="1800" noProof="0" dirty="0"/>
          </a:p>
          <a:p>
            <a:pPr marL="1371600" lvl="3" indent="0">
              <a:buNone/>
            </a:pPr>
            <a:endParaRPr lang="el-GR" sz="1800" noProof="0" dirty="0"/>
          </a:p>
        </p:txBody>
      </p:sp>
      <p:sp>
        <p:nvSpPr>
          <p:cNvPr id="8" name="Title 1">
            <a:extLst>
              <a:ext uri="{FF2B5EF4-FFF2-40B4-BE49-F238E27FC236}">
                <a16:creationId xmlns:a16="http://schemas.microsoft.com/office/drawing/2014/main" id="{7BCD8069-E095-4AD6-B43C-526C515D63A6}"/>
              </a:ext>
            </a:extLst>
          </p:cNvPr>
          <p:cNvSpPr>
            <a:spLocks noGrp="1"/>
          </p:cNvSpPr>
          <p:nvPr>
            <p:ph type="title"/>
          </p:nvPr>
        </p:nvSpPr>
        <p:spPr>
          <a:xfrm>
            <a:off x="0" y="274638"/>
            <a:ext cx="9144000" cy="1143000"/>
          </a:xfrm>
        </p:spPr>
        <p:txBody>
          <a:bodyPr>
            <a:normAutofit/>
          </a:bodyPr>
          <a:lstStyle/>
          <a:p>
            <a:pPr algn="ctr">
              <a:defRPr/>
            </a:pPr>
            <a:r>
              <a:rPr lang="el-GR" sz="2800" noProof="0" dirty="0"/>
              <a:t>Μέσα και εργαλεία κοινωνικής δικτύωσης </a:t>
            </a:r>
          </a:p>
        </p:txBody>
      </p:sp>
    </p:spTree>
    <p:extLst>
      <p:ext uri="{BB962C8B-B14F-4D97-AF65-F5344CB8AC3E}">
        <p14:creationId xmlns:p14="http://schemas.microsoft.com/office/powerpoint/2010/main" val="6938755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Content Placeholder 2"/>
          <p:cNvSpPr>
            <a:spLocks noGrp="1"/>
          </p:cNvSpPr>
          <p:nvPr>
            <p:ph idx="1"/>
          </p:nvPr>
        </p:nvSpPr>
        <p:spPr>
          <a:xfrm>
            <a:off x="899592" y="1268760"/>
            <a:ext cx="7734300" cy="4896544"/>
          </a:xfrm>
        </p:spPr>
        <p:txBody>
          <a:bodyPr/>
          <a:lstStyle/>
          <a:p>
            <a:pPr marL="0" indent="0">
              <a:buNone/>
            </a:pPr>
            <a:r>
              <a:rPr lang="en-US" sz="1800" b="1" noProof="0" dirty="0"/>
              <a:t>Instagram</a:t>
            </a:r>
            <a:r>
              <a:rPr lang="el-GR" sz="1800" b="1" noProof="0" dirty="0"/>
              <a:t> </a:t>
            </a:r>
          </a:p>
          <a:p>
            <a:pPr marL="0" indent="0">
              <a:buNone/>
            </a:pPr>
            <a:r>
              <a:rPr lang="el-GR" sz="1800" noProof="0" dirty="0"/>
              <a:t>δυνατότητες για επεξεργασία και κοινοποίηση φωτογραφιών και βίντεο στο διαδίκτυο </a:t>
            </a:r>
          </a:p>
          <a:p>
            <a:pPr marL="0" indent="0">
              <a:buNone/>
            </a:pPr>
            <a:endParaRPr lang="el-GR" sz="1800" noProof="0" dirty="0"/>
          </a:p>
          <a:p>
            <a:r>
              <a:rPr lang="en-US" sz="1800" noProof="0" dirty="0" err="1">
                <a:hlinkClick r:id="rId3"/>
              </a:rPr>
              <a:t>Thetigerlillies</a:t>
            </a:r>
            <a:endParaRPr lang="en-US" sz="1800" noProof="0" dirty="0"/>
          </a:p>
          <a:p>
            <a:r>
              <a:rPr lang="el-GR" sz="1800" noProof="0" dirty="0">
                <a:hlinkClick r:id="rId4"/>
              </a:rPr>
              <a:t>Πινακοθήκη Χατζηκυριάκου Γκίκα</a:t>
            </a:r>
            <a:endParaRPr lang="el-GR" sz="1800" noProof="0" dirty="0"/>
          </a:p>
          <a:p>
            <a:r>
              <a:rPr lang="en-US" sz="1800" noProof="0" dirty="0">
                <a:hlinkClick r:id="rId5"/>
              </a:rPr>
              <a:t>Pina Bausch</a:t>
            </a:r>
            <a:endParaRPr lang="en-US" sz="1800" noProof="0" dirty="0"/>
          </a:p>
          <a:p>
            <a:r>
              <a:rPr lang="el-GR" sz="1800" noProof="0" dirty="0">
                <a:hlinkClick r:id="rId6"/>
              </a:rPr>
              <a:t>m17_open_studio</a:t>
            </a:r>
            <a:endParaRPr lang="el-GR" sz="1800" noProof="0" dirty="0"/>
          </a:p>
          <a:p>
            <a:r>
              <a:rPr lang="el-GR" sz="1800" noProof="0" dirty="0">
                <a:hlinkClick r:id="rId7"/>
              </a:rPr>
              <a:t>UNESCO</a:t>
            </a:r>
            <a:endParaRPr lang="el-GR" sz="1800" noProof="0" dirty="0"/>
          </a:p>
          <a:p>
            <a:endParaRPr lang="el-GR" sz="1800" noProof="0" dirty="0"/>
          </a:p>
        </p:txBody>
      </p:sp>
      <p:sp>
        <p:nvSpPr>
          <p:cNvPr id="9" name="Title 1">
            <a:extLst>
              <a:ext uri="{FF2B5EF4-FFF2-40B4-BE49-F238E27FC236}">
                <a16:creationId xmlns:a16="http://schemas.microsoft.com/office/drawing/2014/main" id="{CC1B2BA1-5146-488E-BD4F-0AAF80E48C6C}"/>
              </a:ext>
            </a:extLst>
          </p:cNvPr>
          <p:cNvSpPr txBox="1">
            <a:spLocks/>
          </p:cNvSpPr>
          <p:nvPr/>
        </p:nvSpPr>
        <p:spPr bwMode="auto">
          <a:xfrm>
            <a:off x="0" y="116632"/>
            <a:ext cx="91440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1" fontAlgn="base" hangingPunct="1">
              <a:spcBef>
                <a:spcPct val="0"/>
              </a:spcBef>
              <a:spcAft>
                <a:spcPct val="0"/>
              </a:spcAft>
              <a:defRPr sz="4000" b="1" kern="1200">
                <a:solidFill>
                  <a:srgbClr val="3E5E66"/>
                </a:solidFill>
                <a:latin typeface="+mj-lt"/>
                <a:ea typeface="+mj-ea"/>
                <a:cs typeface="+mj-cs"/>
              </a:defRPr>
            </a:lvl1pPr>
            <a:lvl2pPr algn="l" rtl="0" eaLnBrk="1" fontAlgn="base" hangingPunct="1">
              <a:spcBef>
                <a:spcPct val="0"/>
              </a:spcBef>
              <a:spcAft>
                <a:spcPct val="0"/>
              </a:spcAft>
              <a:defRPr sz="4000" b="1">
                <a:solidFill>
                  <a:srgbClr val="3E5E66"/>
                </a:solidFill>
                <a:latin typeface="Calibri" pitchFamily="34" charset="0"/>
              </a:defRPr>
            </a:lvl2pPr>
            <a:lvl3pPr algn="l" rtl="0" eaLnBrk="1" fontAlgn="base" hangingPunct="1">
              <a:spcBef>
                <a:spcPct val="0"/>
              </a:spcBef>
              <a:spcAft>
                <a:spcPct val="0"/>
              </a:spcAft>
              <a:defRPr sz="4000" b="1">
                <a:solidFill>
                  <a:srgbClr val="3E5E66"/>
                </a:solidFill>
                <a:latin typeface="Calibri" pitchFamily="34" charset="0"/>
              </a:defRPr>
            </a:lvl3pPr>
            <a:lvl4pPr algn="l" rtl="0" eaLnBrk="1" fontAlgn="base" hangingPunct="1">
              <a:spcBef>
                <a:spcPct val="0"/>
              </a:spcBef>
              <a:spcAft>
                <a:spcPct val="0"/>
              </a:spcAft>
              <a:defRPr sz="4000" b="1">
                <a:solidFill>
                  <a:srgbClr val="3E5E66"/>
                </a:solidFill>
                <a:latin typeface="Calibri" pitchFamily="34" charset="0"/>
              </a:defRPr>
            </a:lvl4pPr>
            <a:lvl5pPr algn="l" rtl="0" eaLnBrk="1" fontAlgn="base" hangingPunct="1">
              <a:spcBef>
                <a:spcPct val="0"/>
              </a:spcBef>
              <a:spcAft>
                <a:spcPct val="0"/>
              </a:spcAft>
              <a:defRPr sz="4000" b="1">
                <a:solidFill>
                  <a:srgbClr val="3E5E66"/>
                </a:solidFill>
                <a:latin typeface="Calibri" pitchFamily="34" charset="0"/>
              </a:defRPr>
            </a:lvl5pPr>
            <a:lvl6pPr marL="457200" algn="ctr" rtl="0" eaLnBrk="1" fontAlgn="base" hangingPunct="1">
              <a:spcBef>
                <a:spcPct val="0"/>
              </a:spcBef>
              <a:spcAft>
                <a:spcPct val="0"/>
              </a:spcAft>
              <a:defRPr sz="4000" b="1">
                <a:solidFill>
                  <a:srgbClr val="0D0D0D"/>
                </a:solidFill>
                <a:latin typeface="Calibri" pitchFamily="34" charset="0"/>
              </a:defRPr>
            </a:lvl6pPr>
            <a:lvl7pPr marL="914400" algn="ctr" rtl="0" eaLnBrk="1" fontAlgn="base" hangingPunct="1">
              <a:spcBef>
                <a:spcPct val="0"/>
              </a:spcBef>
              <a:spcAft>
                <a:spcPct val="0"/>
              </a:spcAft>
              <a:defRPr sz="4000" b="1">
                <a:solidFill>
                  <a:srgbClr val="0D0D0D"/>
                </a:solidFill>
                <a:latin typeface="Calibri" pitchFamily="34" charset="0"/>
              </a:defRPr>
            </a:lvl7pPr>
            <a:lvl8pPr marL="1371600" algn="ctr" rtl="0" eaLnBrk="1" fontAlgn="base" hangingPunct="1">
              <a:spcBef>
                <a:spcPct val="0"/>
              </a:spcBef>
              <a:spcAft>
                <a:spcPct val="0"/>
              </a:spcAft>
              <a:defRPr sz="4000" b="1">
                <a:solidFill>
                  <a:srgbClr val="0D0D0D"/>
                </a:solidFill>
                <a:latin typeface="Calibri" pitchFamily="34" charset="0"/>
              </a:defRPr>
            </a:lvl8pPr>
            <a:lvl9pPr marL="1828800" algn="ctr" rtl="0" eaLnBrk="1" fontAlgn="base" hangingPunct="1">
              <a:spcBef>
                <a:spcPct val="0"/>
              </a:spcBef>
              <a:spcAft>
                <a:spcPct val="0"/>
              </a:spcAft>
              <a:defRPr sz="4000" b="1">
                <a:solidFill>
                  <a:srgbClr val="0D0D0D"/>
                </a:solidFill>
                <a:latin typeface="Calibri" pitchFamily="34" charset="0"/>
              </a:defRPr>
            </a:lvl9pPr>
          </a:lstStyle>
          <a:p>
            <a:r>
              <a:rPr lang="en-US" sz="2800" dirty="0"/>
              <a:t>         </a:t>
            </a:r>
            <a:r>
              <a:rPr lang="en-US" sz="2800" dirty="0" err="1"/>
              <a:t>Δι</a:t>
            </a:r>
            <a:r>
              <a:rPr lang="en-US" sz="2800" dirty="0"/>
              <a:t>α</a:t>
            </a:r>
            <a:r>
              <a:rPr lang="en-US" sz="2800" dirty="0" err="1"/>
              <a:t>μοιρ</a:t>
            </a:r>
            <a:r>
              <a:rPr lang="en-US" sz="2800" dirty="0"/>
              <a:t>α</a:t>
            </a:r>
            <a:r>
              <a:rPr lang="en-US" sz="2800" dirty="0" err="1"/>
              <a:t>σμός</a:t>
            </a:r>
            <a:r>
              <a:rPr lang="en-US" sz="2800" dirty="0"/>
              <a:t> </a:t>
            </a:r>
            <a:r>
              <a:rPr lang="en-US" sz="2800" dirty="0" err="1"/>
              <a:t>εικόν</a:t>
            </a:r>
            <a:r>
              <a:rPr lang="en-US" sz="2800" dirty="0"/>
              <a:t>α</a:t>
            </a:r>
            <a:r>
              <a:rPr lang="en-US" sz="2800" dirty="0" err="1"/>
              <a:t>ς</a:t>
            </a:r>
            <a:r>
              <a:rPr lang="en-US" sz="2800" dirty="0"/>
              <a:t> </a:t>
            </a:r>
            <a:r>
              <a:rPr lang="en-US" sz="2800" dirty="0" err="1"/>
              <a:t>κ</a:t>
            </a:r>
            <a:r>
              <a:rPr lang="en-US" sz="2800" dirty="0"/>
              <a:t>α</a:t>
            </a:r>
            <a:r>
              <a:rPr lang="en-US" sz="2800" dirty="0" err="1"/>
              <a:t>ι</a:t>
            </a:r>
            <a:r>
              <a:rPr lang="en-US" sz="2800" dirty="0"/>
              <a:t> video </a:t>
            </a:r>
          </a:p>
        </p:txBody>
      </p:sp>
    </p:spTree>
    <p:extLst>
      <p:ext uri="{BB962C8B-B14F-4D97-AF65-F5344CB8AC3E}">
        <p14:creationId xmlns:p14="http://schemas.microsoft.com/office/powerpoint/2010/main" val="17052204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145120EF-1A9E-4183-86E1-20D14D0F0178}"/>
              </a:ext>
            </a:extLst>
          </p:cNvPr>
          <p:cNvSpPr>
            <a:spLocks noGrp="1"/>
          </p:cNvSpPr>
          <p:nvPr>
            <p:ph idx="1"/>
          </p:nvPr>
        </p:nvSpPr>
        <p:spPr>
          <a:xfrm>
            <a:off x="611560" y="1844824"/>
            <a:ext cx="8172450" cy="2232248"/>
          </a:xfrm>
        </p:spPr>
        <p:txBody>
          <a:bodyPr>
            <a:normAutofit lnSpcReduction="10000"/>
          </a:bodyPr>
          <a:lstStyle/>
          <a:p>
            <a:pPr marL="0" indent="0">
              <a:buNone/>
            </a:pPr>
            <a:r>
              <a:rPr lang="en-US" sz="1800" b="1" noProof="0" dirty="0"/>
              <a:t>Flickr </a:t>
            </a:r>
            <a:r>
              <a:rPr lang="el-GR" sz="1800" b="1" noProof="0" dirty="0"/>
              <a:t>- </a:t>
            </a:r>
            <a:r>
              <a:rPr lang="el-GR" sz="1800" noProof="0" dirty="0"/>
              <a:t>ένα δίκτυο από διαμοιρασμένες ταυτότητες (</a:t>
            </a:r>
            <a:r>
              <a:rPr lang="en-US" sz="1800" noProof="0" dirty="0"/>
              <a:t>Sweeny</a:t>
            </a:r>
            <a:r>
              <a:rPr lang="el-GR" sz="1800" noProof="0" dirty="0"/>
              <a:t>). </a:t>
            </a:r>
            <a:endParaRPr lang="el-GR" sz="1800" b="1" noProof="0" dirty="0"/>
          </a:p>
          <a:p>
            <a:pPr marL="0" indent="0">
              <a:buNone/>
            </a:pPr>
            <a:r>
              <a:rPr lang="el-GR" sz="1600" b="1" noProof="0" dirty="0">
                <a:hlinkClick r:id="rId3"/>
              </a:rPr>
              <a:t>https://www.flickr.com/</a:t>
            </a:r>
            <a:endParaRPr lang="el-GR" sz="1600" b="1" noProof="0" dirty="0"/>
          </a:p>
          <a:p>
            <a:pPr marL="0" indent="0">
              <a:buNone/>
            </a:pPr>
            <a:endParaRPr lang="el-GR" sz="1800" b="1" noProof="0" dirty="0"/>
          </a:p>
          <a:p>
            <a:r>
              <a:rPr lang="el-GR" sz="1800" noProof="0" dirty="0"/>
              <a:t>ανάρτηση σχολίων, </a:t>
            </a:r>
          </a:p>
          <a:p>
            <a:r>
              <a:rPr lang="el-GR" sz="1800" noProof="0" dirty="0"/>
              <a:t>σήμανση, </a:t>
            </a:r>
          </a:p>
          <a:p>
            <a:r>
              <a:rPr lang="el-GR" sz="1800" noProof="0" dirty="0"/>
              <a:t>ανταπόκριση με προσωπικές εικόνες και </a:t>
            </a:r>
          </a:p>
          <a:p>
            <a:r>
              <a:rPr lang="el-GR" sz="1800" noProof="0" dirty="0"/>
              <a:t>επισύναψη χρήσιμων πληροφοριών στις εικόνες </a:t>
            </a:r>
          </a:p>
        </p:txBody>
      </p:sp>
      <p:sp>
        <p:nvSpPr>
          <p:cNvPr id="9" name="Title 2">
            <a:extLst>
              <a:ext uri="{FF2B5EF4-FFF2-40B4-BE49-F238E27FC236}">
                <a16:creationId xmlns:a16="http://schemas.microsoft.com/office/drawing/2014/main" id="{36492614-F66B-4B98-96F6-12D9861C6467}"/>
              </a:ext>
            </a:extLst>
          </p:cNvPr>
          <p:cNvSpPr>
            <a:spLocks noGrp="1"/>
          </p:cNvSpPr>
          <p:nvPr>
            <p:ph type="title"/>
          </p:nvPr>
        </p:nvSpPr>
        <p:spPr>
          <a:xfrm>
            <a:off x="457200" y="274638"/>
            <a:ext cx="7138988" cy="1143000"/>
          </a:xfrm>
        </p:spPr>
        <p:txBody>
          <a:bodyPr/>
          <a:lstStyle/>
          <a:p>
            <a:r>
              <a:rPr lang="el-GR" sz="2800" noProof="0" dirty="0"/>
              <a:t>Διαμοιρασμός εικόνας και </a:t>
            </a:r>
            <a:r>
              <a:rPr lang="en-US" sz="2800" noProof="0" dirty="0"/>
              <a:t>video</a:t>
            </a:r>
            <a:r>
              <a:rPr lang="el-GR" sz="2800" noProof="0" dirty="0"/>
              <a:t> </a:t>
            </a:r>
          </a:p>
        </p:txBody>
      </p:sp>
    </p:spTree>
    <p:extLst>
      <p:ext uri="{BB962C8B-B14F-4D97-AF65-F5344CB8AC3E}">
        <p14:creationId xmlns:p14="http://schemas.microsoft.com/office/powerpoint/2010/main" val="11321556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a:xfrm>
            <a:off x="539552" y="1340768"/>
            <a:ext cx="8172450" cy="4392488"/>
          </a:xfrm>
        </p:spPr>
        <p:txBody>
          <a:bodyPr>
            <a:noAutofit/>
          </a:bodyPr>
          <a:lstStyle/>
          <a:p>
            <a:pPr marL="0" indent="0">
              <a:buNone/>
            </a:pPr>
            <a:r>
              <a:rPr lang="en-US" sz="1800" b="1" noProof="0" dirty="0"/>
              <a:t>YouTube</a:t>
            </a:r>
          </a:p>
          <a:p>
            <a:r>
              <a:rPr lang="el-GR" sz="1800" noProof="0" dirty="0"/>
              <a:t>αλληλεπίδραση μέσα από σχόλια και διαμοιρασμό </a:t>
            </a:r>
          </a:p>
          <a:p>
            <a:endParaRPr lang="el-GR" sz="1800" noProof="0" dirty="0"/>
          </a:p>
          <a:p>
            <a:r>
              <a:rPr lang="el-GR" sz="1800" noProof="0" dirty="0"/>
              <a:t>εκπαιδευτικά διδακτικά βίντεο (</a:t>
            </a:r>
            <a:r>
              <a:rPr lang="en-US" sz="1800" noProof="0" dirty="0"/>
              <a:t>tutorials</a:t>
            </a:r>
            <a:r>
              <a:rPr lang="el-GR" sz="1800" noProof="0" dirty="0"/>
              <a:t>):</a:t>
            </a:r>
          </a:p>
          <a:p>
            <a:pPr lvl="1"/>
            <a:r>
              <a:rPr lang="el-GR" sz="1200" noProof="0" dirty="0">
                <a:hlinkClick r:id="rId3"/>
              </a:rPr>
              <a:t>Understanding </a:t>
            </a:r>
            <a:r>
              <a:rPr lang="en-US" sz="1200" dirty="0">
                <a:hlinkClick r:id="rId3"/>
              </a:rPr>
              <a:t>Composition</a:t>
            </a:r>
            <a:r>
              <a:rPr lang="el-GR" sz="1200" noProof="0" dirty="0">
                <a:hlinkClick r:id="rId3"/>
              </a:rPr>
              <a:t> </a:t>
            </a:r>
            <a:endParaRPr lang="en-US" sz="1200" noProof="0" dirty="0"/>
          </a:p>
          <a:p>
            <a:pPr lvl="1"/>
            <a:r>
              <a:rPr lang="en-US" sz="1200" dirty="0">
                <a:hlinkClick r:id="rId4"/>
              </a:rPr>
              <a:t>Circle Line Art School</a:t>
            </a:r>
            <a:endParaRPr lang="en-US" sz="1000" dirty="0"/>
          </a:p>
          <a:p>
            <a:pPr marL="0" indent="0">
              <a:buNone/>
            </a:pPr>
            <a:endParaRPr lang="el-GR" sz="1800" noProof="0" dirty="0"/>
          </a:p>
          <a:p>
            <a:r>
              <a:rPr lang="el-GR" sz="1800" noProof="0" dirty="0"/>
              <a:t>κανάλια Οργανισμών, Εκπαιδευτικών Ιδρυμάτων κ.α.</a:t>
            </a:r>
          </a:p>
          <a:p>
            <a:pPr lvl="1"/>
            <a:r>
              <a:rPr lang="en-US" sz="1200" dirty="0">
                <a:hlinkClick r:id="rId5"/>
              </a:rPr>
              <a:t>VERBA shadow theater</a:t>
            </a:r>
            <a:endParaRPr lang="en-US" sz="1200" dirty="0"/>
          </a:p>
          <a:p>
            <a:pPr lvl="1"/>
            <a:r>
              <a:rPr lang="en-US" sz="1200" dirty="0">
                <a:hlinkClick r:id="rId6"/>
              </a:rPr>
              <a:t>AVROTROS </a:t>
            </a:r>
            <a:r>
              <a:rPr lang="en-US" sz="1200" dirty="0" err="1">
                <a:hlinkClick r:id="rId6"/>
              </a:rPr>
              <a:t>Klassiek</a:t>
            </a:r>
            <a:endParaRPr lang="en-US" sz="1200" dirty="0"/>
          </a:p>
          <a:p>
            <a:pPr marL="0" indent="0">
              <a:buNone/>
            </a:pPr>
            <a:r>
              <a:rPr lang="el-GR" sz="1800" b="1" noProof="0" dirty="0"/>
              <a:t> </a:t>
            </a:r>
          </a:p>
          <a:p>
            <a:pPr marL="0" indent="0">
              <a:buNone/>
            </a:pPr>
            <a:endParaRPr lang="el-GR" sz="1800" noProof="0" dirty="0"/>
          </a:p>
        </p:txBody>
      </p:sp>
      <p:sp>
        <p:nvSpPr>
          <p:cNvPr id="2" name="Title 1"/>
          <p:cNvSpPr>
            <a:spLocks noGrp="1"/>
          </p:cNvSpPr>
          <p:nvPr>
            <p:ph type="title"/>
          </p:nvPr>
        </p:nvSpPr>
        <p:spPr/>
        <p:txBody>
          <a:bodyPr/>
          <a:lstStyle/>
          <a:p>
            <a:r>
              <a:rPr lang="el-GR" sz="2800" noProof="0" dirty="0"/>
              <a:t>Διαμοιρασμός εικόνας και </a:t>
            </a:r>
            <a:r>
              <a:rPr lang="en-US" sz="2800" noProof="0" dirty="0"/>
              <a:t>video </a:t>
            </a:r>
          </a:p>
        </p:txBody>
      </p:sp>
    </p:spTree>
    <p:extLst>
      <p:ext uri="{BB962C8B-B14F-4D97-AF65-F5344CB8AC3E}">
        <p14:creationId xmlns:p14="http://schemas.microsoft.com/office/powerpoint/2010/main" val="15449229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35280" cy="1143000"/>
          </a:xfrm>
        </p:spPr>
        <p:txBody>
          <a:bodyPr/>
          <a:lstStyle/>
          <a:p>
            <a:r>
              <a:rPr lang="el-GR" sz="2800" noProof="0" dirty="0"/>
              <a:t>Διαμοιρασμός μουσικής και ήχου </a:t>
            </a:r>
            <a:br>
              <a:rPr lang="el-GR" sz="2800" noProof="0" dirty="0"/>
            </a:br>
            <a:endParaRPr lang="el-GR" sz="2800" noProof="0" dirty="0"/>
          </a:p>
        </p:txBody>
      </p:sp>
      <p:sp>
        <p:nvSpPr>
          <p:cNvPr id="3" name="Content Placeholder 2"/>
          <p:cNvSpPr>
            <a:spLocks noGrp="1"/>
          </p:cNvSpPr>
          <p:nvPr>
            <p:ph idx="1"/>
          </p:nvPr>
        </p:nvSpPr>
        <p:spPr>
          <a:xfrm>
            <a:off x="395536" y="1628800"/>
            <a:ext cx="8229600" cy="1584176"/>
          </a:xfrm>
        </p:spPr>
        <p:txBody>
          <a:bodyPr/>
          <a:lstStyle/>
          <a:p>
            <a:pPr marL="0" indent="0" algn="just">
              <a:buNone/>
            </a:pPr>
            <a:r>
              <a:rPr lang="el-GR" sz="1800" noProof="0" dirty="0"/>
              <a:t>Ο </a:t>
            </a:r>
            <a:r>
              <a:rPr lang="el-GR" sz="1800" b="1" noProof="0" dirty="0"/>
              <a:t>ακουστικός διαμοιρασμός </a:t>
            </a:r>
            <a:r>
              <a:rPr lang="el-GR" sz="1800" noProof="0" dirty="0"/>
              <a:t>συμπεριλαμβάνει οποιαδήποτε καταγεγραμμένη ακουστική πηγή σε κοινή χρήση και μπορεί να ποικίλει από την ακρόαση μιας ιστορίας ως τη δημιουργία μιας μουσικής αφήγησης που συσχετίζεται με ένα εικαστικό έργο. </a:t>
            </a:r>
          </a:p>
        </p:txBody>
      </p:sp>
    </p:spTree>
    <p:extLst>
      <p:ext uri="{BB962C8B-B14F-4D97-AF65-F5344CB8AC3E}">
        <p14:creationId xmlns:p14="http://schemas.microsoft.com/office/powerpoint/2010/main" val="13817046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a:xfrm>
            <a:off x="467544" y="836712"/>
            <a:ext cx="8172450" cy="2808312"/>
          </a:xfrm>
        </p:spPr>
        <p:txBody>
          <a:bodyPr>
            <a:normAutofit/>
          </a:bodyPr>
          <a:lstStyle/>
          <a:p>
            <a:pPr marL="0" indent="0">
              <a:buNone/>
            </a:pPr>
            <a:r>
              <a:rPr lang="en-US" sz="1800" b="1" dirty="0"/>
              <a:t>Podcasts</a:t>
            </a:r>
          </a:p>
          <a:p>
            <a:pPr marL="0" indent="0">
              <a:buNone/>
            </a:pPr>
            <a:r>
              <a:rPr lang="el-GR" sz="1800" noProof="0" dirty="0"/>
              <a:t>Ψηφιακά αρχεία ήχου, διαθέσιμα στο διαδίκτυο συνήθως σε σειρές </a:t>
            </a:r>
          </a:p>
          <a:p>
            <a:pPr marL="0" indent="0">
              <a:buNone/>
            </a:pPr>
            <a:r>
              <a:rPr lang="el-GR" sz="1800" noProof="0" dirty="0"/>
              <a:t>Μπορεί να περιέχουν εικόνες και βίντεο σε συνδυασμό με τον καταγεγραμμένο ήχο. </a:t>
            </a:r>
          </a:p>
          <a:p>
            <a:pPr marL="0" indent="0">
              <a:buNone/>
            </a:pPr>
            <a:endParaRPr lang="el-GR" sz="1800" b="1" noProof="0" dirty="0"/>
          </a:p>
          <a:p>
            <a:pPr marL="0" indent="0">
              <a:buNone/>
            </a:pPr>
            <a:r>
              <a:rPr lang="el-GR" sz="1800" b="1" noProof="0" dirty="0"/>
              <a:t>Εκπαιδευτικές χρήσεις </a:t>
            </a:r>
          </a:p>
          <a:p>
            <a:pPr marL="0" indent="0">
              <a:buNone/>
            </a:pPr>
            <a:r>
              <a:rPr lang="el-GR" sz="1800" noProof="0" dirty="0"/>
              <a:t>Προετοιμασία του μαθήματος </a:t>
            </a:r>
          </a:p>
          <a:p>
            <a:pPr marL="0" indent="0">
              <a:buNone/>
            </a:pPr>
            <a:r>
              <a:rPr lang="el-GR" sz="1800" noProof="0" dirty="0"/>
              <a:t>Δημιουργία </a:t>
            </a:r>
            <a:r>
              <a:rPr lang="en-US" sz="1800" dirty="0"/>
              <a:t>Podcasts</a:t>
            </a:r>
            <a:r>
              <a:rPr lang="el-GR" sz="1800" noProof="0" dirty="0"/>
              <a:t> από μαθητές </a:t>
            </a:r>
          </a:p>
        </p:txBody>
      </p:sp>
      <p:sp>
        <p:nvSpPr>
          <p:cNvPr id="2" name="Title 1"/>
          <p:cNvSpPr>
            <a:spLocks noGrp="1"/>
          </p:cNvSpPr>
          <p:nvPr>
            <p:ph type="title"/>
          </p:nvPr>
        </p:nvSpPr>
        <p:spPr>
          <a:xfrm>
            <a:off x="457200" y="274638"/>
            <a:ext cx="7138988" cy="706090"/>
          </a:xfrm>
        </p:spPr>
        <p:txBody>
          <a:bodyPr/>
          <a:lstStyle/>
          <a:p>
            <a:r>
              <a:rPr lang="el-GR" sz="2800" noProof="0" dirty="0"/>
              <a:t>Διαμοιρασμός μουσικής και ήχου </a:t>
            </a:r>
            <a:br>
              <a:rPr lang="el-GR" noProof="0" dirty="0"/>
            </a:br>
            <a:endParaRPr lang="el-GR" noProof="0" dirty="0"/>
          </a:p>
        </p:txBody>
      </p:sp>
      <p:sp>
        <p:nvSpPr>
          <p:cNvPr id="3" name="Rectangle 2"/>
          <p:cNvSpPr/>
          <p:nvPr/>
        </p:nvSpPr>
        <p:spPr>
          <a:xfrm>
            <a:off x="467544" y="3645024"/>
            <a:ext cx="7344816" cy="2031325"/>
          </a:xfrm>
          <a:prstGeom prst="rect">
            <a:avLst/>
          </a:prstGeom>
        </p:spPr>
        <p:txBody>
          <a:bodyPr wrap="square">
            <a:spAutoFit/>
          </a:bodyPr>
          <a:lstStyle/>
          <a:p>
            <a:r>
              <a:rPr lang="el-GR" dirty="0"/>
              <a:t>Παραδείγματα μαθητικών </a:t>
            </a:r>
            <a:r>
              <a:rPr lang="en-US" dirty="0"/>
              <a:t>Podcasts:</a:t>
            </a:r>
          </a:p>
          <a:p>
            <a:endParaRPr lang="el-GR" dirty="0"/>
          </a:p>
          <a:p>
            <a:r>
              <a:rPr lang="en-US" dirty="0">
                <a:hlinkClick r:id="rId3"/>
              </a:rPr>
              <a:t>Reader’s Theatre</a:t>
            </a:r>
            <a:endParaRPr lang="en-US" dirty="0"/>
          </a:p>
          <a:p>
            <a:r>
              <a:rPr lang="en-US" dirty="0">
                <a:hlinkClick r:id="rId4"/>
              </a:rPr>
              <a:t>Westwood Radio</a:t>
            </a:r>
            <a:endParaRPr lang="en-US" dirty="0"/>
          </a:p>
          <a:p>
            <a:endParaRPr lang="el-GR" u="sng" dirty="0"/>
          </a:p>
          <a:p>
            <a:endParaRPr lang="el-GR" u="sng" dirty="0"/>
          </a:p>
          <a:p>
            <a:endParaRPr lang="en-US" dirty="0"/>
          </a:p>
        </p:txBody>
      </p:sp>
    </p:spTree>
    <p:extLst>
      <p:ext uri="{BB962C8B-B14F-4D97-AF65-F5344CB8AC3E}">
        <p14:creationId xmlns:p14="http://schemas.microsoft.com/office/powerpoint/2010/main" val="12431050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a:xfrm>
            <a:off x="323528" y="1124744"/>
            <a:ext cx="8172450" cy="3600400"/>
          </a:xfrm>
        </p:spPr>
        <p:txBody>
          <a:bodyPr>
            <a:normAutofit/>
          </a:bodyPr>
          <a:lstStyle/>
          <a:p>
            <a:pPr marL="0" indent="0">
              <a:buNone/>
            </a:pPr>
            <a:r>
              <a:rPr lang="en-US" sz="1800" b="1" dirty="0"/>
              <a:t>Soundcloud</a:t>
            </a:r>
          </a:p>
          <a:p>
            <a:pPr marL="0" indent="0">
              <a:buNone/>
            </a:pPr>
            <a:r>
              <a:rPr lang="el-GR" sz="1800" noProof="0" dirty="0"/>
              <a:t>πλατφόρμα για τη διανομή ηχητικού υλικού </a:t>
            </a:r>
          </a:p>
          <a:p>
            <a:pPr marL="0" indent="0">
              <a:buNone/>
            </a:pPr>
            <a:r>
              <a:rPr lang="el-GR" sz="1800" noProof="0" dirty="0"/>
              <a:t>Σχολιασμός</a:t>
            </a:r>
          </a:p>
          <a:p>
            <a:pPr marL="0" indent="0">
              <a:buNone/>
            </a:pPr>
            <a:r>
              <a:rPr lang="el-GR" sz="1800" noProof="0" dirty="0"/>
              <a:t>Διαμοιρασμός υλικού </a:t>
            </a:r>
          </a:p>
          <a:p>
            <a:pPr marL="0" indent="0">
              <a:buNone/>
            </a:pPr>
            <a:r>
              <a:rPr lang="el-GR" sz="1800" noProof="0" dirty="0"/>
              <a:t>Επικοινωνία με άλλους χρήστες </a:t>
            </a:r>
          </a:p>
          <a:p>
            <a:pPr marL="0" indent="0">
              <a:buNone/>
            </a:pPr>
            <a:r>
              <a:rPr lang="el-GR" sz="1800" noProof="0" dirty="0"/>
              <a:t>Δημιουργία </a:t>
            </a:r>
            <a:r>
              <a:rPr lang="en-US" sz="1800" dirty="0"/>
              <a:t>playlists</a:t>
            </a:r>
            <a:r>
              <a:rPr lang="el-GR" sz="1800" noProof="0" dirty="0"/>
              <a:t> </a:t>
            </a:r>
          </a:p>
          <a:p>
            <a:pPr marL="0" indent="0">
              <a:buNone/>
            </a:pPr>
            <a:endParaRPr lang="el-GR" sz="1800" noProof="0" dirty="0"/>
          </a:p>
          <a:p>
            <a:pPr marL="0" indent="0">
              <a:buNone/>
            </a:pPr>
            <a:r>
              <a:rPr lang="el-GR" sz="1800" b="1" noProof="0" dirty="0"/>
              <a:t>Εκπαιδευτική χρήση </a:t>
            </a:r>
          </a:p>
          <a:p>
            <a:pPr marL="0" indent="0">
              <a:buNone/>
            </a:pPr>
            <a:r>
              <a:rPr lang="el-GR" sz="1800" noProof="0" dirty="0"/>
              <a:t>δημιουργία λίστας μουσικών κομματιών, ανά είδος, ανά καλλιτέχνη,  και ανά τοποθεσία </a:t>
            </a:r>
            <a:endParaRPr lang="el-GR" sz="1800" b="1" noProof="0" dirty="0"/>
          </a:p>
        </p:txBody>
      </p:sp>
      <p:sp>
        <p:nvSpPr>
          <p:cNvPr id="2" name="Title 1"/>
          <p:cNvSpPr>
            <a:spLocks noGrp="1"/>
          </p:cNvSpPr>
          <p:nvPr>
            <p:ph type="title"/>
          </p:nvPr>
        </p:nvSpPr>
        <p:spPr>
          <a:xfrm>
            <a:off x="323528" y="274638"/>
            <a:ext cx="8280920" cy="778098"/>
          </a:xfrm>
        </p:spPr>
        <p:txBody>
          <a:bodyPr/>
          <a:lstStyle/>
          <a:p>
            <a:r>
              <a:rPr lang="el-GR" sz="2800" noProof="0" dirty="0"/>
              <a:t>Διαμοιρασμός μουσικής και ήχου </a:t>
            </a:r>
            <a:br>
              <a:rPr lang="el-GR" noProof="0" dirty="0"/>
            </a:br>
            <a:endParaRPr lang="el-GR" noProof="0" dirty="0"/>
          </a:p>
        </p:txBody>
      </p:sp>
    </p:spTree>
    <p:extLst>
      <p:ext uri="{BB962C8B-B14F-4D97-AF65-F5344CB8AC3E}">
        <p14:creationId xmlns:p14="http://schemas.microsoft.com/office/powerpoint/2010/main" val="2139954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a:xfrm>
            <a:off x="395536" y="1196752"/>
            <a:ext cx="8172450" cy="4608512"/>
          </a:xfrm>
        </p:spPr>
        <p:txBody>
          <a:bodyPr>
            <a:normAutofit/>
          </a:bodyPr>
          <a:lstStyle/>
          <a:p>
            <a:pPr marL="0" indent="0">
              <a:buNone/>
            </a:pPr>
            <a:r>
              <a:rPr lang="el-GR" sz="1800" noProof="0" dirty="0"/>
              <a:t>Ιστοσελίδες  που συντηρούνται από ένα άτομο - Χαρακτηρίζονται ως ψηφιακά ημερολόγια. </a:t>
            </a:r>
          </a:p>
          <a:p>
            <a:pPr marL="0" indent="0">
              <a:buNone/>
            </a:pPr>
            <a:endParaRPr lang="el-GR" sz="1800" noProof="0" dirty="0"/>
          </a:p>
          <a:p>
            <a:pPr marL="0" indent="0">
              <a:buNone/>
            </a:pPr>
            <a:endParaRPr lang="el-GR" sz="1800" noProof="0" dirty="0"/>
          </a:p>
          <a:p>
            <a:pPr marL="0" indent="0">
              <a:buNone/>
            </a:pPr>
            <a:r>
              <a:rPr lang="el-GR" sz="1800" b="1" noProof="0" dirty="0"/>
              <a:t>Εκπαιδευτική χρήση</a:t>
            </a:r>
          </a:p>
          <a:p>
            <a:pPr marL="0" indent="0">
              <a:buNone/>
            </a:pPr>
            <a:r>
              <a:rPr lang="el-GR" sz="1800" noProof="0" dirty="0"/>
              <a:t>Οι</a:t>
            </a:r>
            <a:r>
              <a:rPr lang="el-GR" sz="1800" b="1" noProof="0" dirty="0"/>
              <a:t>  </a:t>
            </a:r>
            <a:r>
              <a:rPr lang="el-GR" sz="1800" noProof="0" dirty="0"/>
              <a:t>μαθητές  επικοινωνούν πέρα από τα όρια της τάξης, της πόλης, ή ακόμα και της χώρας τους</a:t>
            </a:r>
          </a:p>
          <a:p>
            <a:pPr marL="0" indent="0">
              <a:buNone/>
            </a:pPr>
            <a:endParaRPr lang="el-GR" sz="1800" noProof="0" dirty="0"/>
          </a:p>
          <a:p>
            <a:pPr marL="0" indent="0">
              <a:buNone/>
            </a:pPr>
            <a:r>
              <a:rPr lang="el-GR" sz="1800" noProof="0" dirty="0"/>
              <a:t>Οι μαθητές δημιουργούν και δημοσιεύουν τα δικά τους περιεχόμενα </a:t>
            </a:r>
          </a:p>
          <a:p>
            <a:pPr marL="0" indent="0">
              <a:buNone/>
            </a:pPr>
            <a:r>
              <a:rPr lang="el-GR" sz="1800" noProof="0" dirty="0"/>
              <a:t> </a:t>
            </a:r>
            <a:endParaRPr lang="el-GR" sz="1800" b="1" noProof="0" dirty="0"/>
          </a:p>
          <a:p>
            <a:pPr marL="0" indent="0">
              <a:buNone/>
            </a:pPr>
            <a:r>
              <a:rPr lang="el-GR" sz="1800" noProof="0" dirty="0"/>
              <a:t>Παράδειγμα χρήσης </a:t>
            </a:r>
            <a:r>
              <a:rPr lang="en-US" sz="1800" dirty="0"/>
              <a:t>blog</a:t>
            </a:r>
            <a:r>
              <a:rPr lang="el-GR" sz="1800" noProof="0" dirty="0"/>
              <a:t> από μαθητές :</a:t>
            </a:r>
          </a:p>
          <a:p>
            <a:pPr marL="0" indent="0">
              <a:buNone/>
            </a:pPr>
            <a:r>
              <a:rPr lang="en-US" sz="1800" dirty="0">
                <a:hlinkClick r:id="rId3"/>
              </a:rPr>
              <a:t>«City of Plenty» </a:t>
            </a:r>
            <a:endParaRPr lang="en-US" sz="1800" dirty="0"/>
          </a:p>
          <a:p>
            <a:pPr marL="0" indent="0">
              <a:buNone/>
            </a:pPr>
            <a:endParaRPr lang="el-GR" sz="1800" b="1" noProof="0" dirty="0"/>
          </a:p>
          <a:p>
            <a:pPr marL="0" indent="0">
              <a:buNone/>
            </a:pPr>
            <a:endParaRPr lang="el-GR" sz="1800" noProof="0" dirty="0"/>
          </a:p>
        </p:txBody>
      </p:sp>
      <p:sp>
        <p:nvSpPr>
          <p:cNvPr id="2" name="Title 1"/>
          <p:cNvSpPr>
            <a:spLocks noGrp="1"/>
          </p:cNvSpPr>
          <p:nvPr>
            <p:ph type="title"/>
          </p:nvPr>
        </p:nvSpPr>
        <p:spPr>
          <a:xfrm>
            <a:off x="467544" y="332656"/>
            <a:ext cx="7138988" cy="1143000"/>
          </a:xfrm>
        </p:spPr>
        <p:txBody>
          <a:bodyPr/>
          <a:lstStyle/>
          <a:p>
            <a:r>
              <a:rPr lang="en-US" sz="2800" dirty="0"/>
              <a:t>Blogs</a:t>
            </a:r>
            <a:r>
              <a:rPr lang="el-GR" sz="2800" noProof="0" dirty="0"/>
              <a:t> </a:t>
            </a:r>
            <a:br>
              <a:rPr lang="el-GR" noProof="0" dirty="0"/>
            </a:br>
            <a:endParaRPr lang="el-GR" noProof="0" dirty="0"/>
          </a:p>
        </p:txBody>
      </p:sp>
    </p:spTree>
    <p:extLst>
      <p:ext uri="{BB962C8B-B14F-4D97-AF65-F5344CB8AC3E}">
        <p14:creationId xmlns:p14="http://schemas.microsoft.com/office/powerpoint/2010/main" val="311542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38988" cy="922114"/>
          </a:xfrm>
        </p:spPr>
        <p:txBody>
          <a:bodyPr/>
          <a:lstStyle/>
          <a:p>
            <a:r>
              <a:rPr lang="el-GR" sz="2800" i="1" noProof="0" dirty="0">
                <a:solidFill>
                  <a:srgbClr val="567A84"/>
                </a:solidFill>
                <a:ea typeface="Times New Roman"/>
              </a:rPr>
              <a:t>Μηχανές αναζήτησης εικόνων -βιβλίων</a:t>
            </a:r>
            <a:endParaRPr lang="el-GR" sz="2800" noProof="0" dirty="0"/>
          </a:p>
        </p:txBody>
      </p:sp>
      <p:sp>
        <p:nvSpPr>
          <p:cNvPr id="3" name="Content Placeholder 2"/>
          <p:cNvSpPr>
            <a:spLocks noGrp="1"/>
          </p:cNvSpPr>
          <p:nvPr>
            <p:ph idx="1"/>
          </p:nvPr>
        </p:nvSpPr>
        <p:spPr>
          <a:xfrm>
            <a:off x="467544" y="1196752"/>
            <a:ext cx="8229600" cy="4824536"/>
          </a:xfrm>
        </p:spPr>
        <p:txBody>
          <a:bodyPr/>
          <a:lstStyle/>
          <a:p>
            <a:pPr marL="0" indent="0">
              <a:buNone/>
            </a:pPr>
            <a:r>
              <a:rPr lang="en-US" sz="2000" b="1" noProof="0" dirty="0" err="1">
                <a:hlinkClick r:id="rId3"/>
              </a:rPr>
              <a:t>Picsearch</a:t>
            </a:r>
            <a:endParaRPr lang="en-US" sz="2000" b="1" noProof="0" dirty="0"/>
          </a:p>
          <a:p>
            <a:r>
              <a:rPr lang="el-GR" sz="2000" noProof="0" dirty="0"/>
              <a:t>Συλλογές (</a:t>
            </a:r>
            <a:r>
              <a:rPr lang="en-US" sz="2000" noProof="0" dirty="0"/>
              <a:t>Image Gallery</a:t>
            </a:r>
            <a:r>
              <a:rPr lang="el-GR" sz="2000" noProof="0" dirty="0"/>
              <a:t>) για μουσική- παιχνίδια -τέχνη </a:t>
            </a:r>
          </a:p>
          <a:p>
            <a:r>
              <a:rPr lang="el-GR" sz="2000" noProof="0" dirty="0"/>
              <a:t>Προχωρημένη αναζήτηση που εξειδικεύεται ανά χρώμα, μέγεθος, προσανατολισμό του κάδρου ή είδος</a:t>
            </a:r>
          </a:p>
          <a:p>
            <a:r>
              <a:rPr lang="el-GR" sz="2000" noProof="0" dirty="0"/>
              <a:t>Εξελιγμένα συστήματα φιλτραρίσματος από προσβλητικά περιεχόμενα.</a:t>
            </a:r>
          </a:p>
          <a:p>
            <a:endParaRPr lang="el-GR" sz="2000" noProof="0" dirty="0"/>
          </a:p>
          <a:p>
            <a:pPr marL="0" indent="0">
              <a:buNone/>
            </a:pPr>
            <a:r>
              <a:rPr lang="en-US" sz="2000" b="1" i="1" dirty="0">
                <a:hlinkClick r:id="rId4"/>
              </a:rPr>
              <a:t>Artcyclopedia</a:t>
            </a:r>
            <a:r>
              <a:rPr lang="en-US" sz="2000" dirty="0"/>
              <a:t> </a:t>
            </a:r>
          </a:p>
          <a:p>
            <a:pPr marL="0" indent="0">
              <a:buNone/>
            </a:pPr>
            <a:r>
              <a:rPr lang="en-US" sz="2000" dirty="0" err="1"/>
              <a:t>δυν</a:t>
            </a:r>
            <a:r>
              <a:rPr lang="en-US" sz="2000" dirty="0"/>
              <a:t>α</a:t>
            </a:r>
            <a:r>
              <a:rPr lang="en-US" sz="2000" dirty="0" err="1"/>
              <a:t>τότητες</a:t>
            </a:r>
            <a:r>
              <a:rPr lang="en-US" sz="2000" dirty="0"/>
              <a:t> α</a:t>
            </a:r>
            <a:r>
              <a:rPr lang="en-US" sz="2000" dirty="0" err="1"/>
              <a:t>ν</a:t>
            </a:r>
            <a:r>
              <a:rPr lang="en-US" sz="2000" dirty="0"/>
              <a:t>α</a:t>
            </a:r>
            <a:r>
              <a:rPr lang="en-US" sz="2000" dirty="0" err="1"/>
              <a:t>ζήτησης</a:t>
            </a:r>
            <a:r>
              <a:rPr lang="en-US" sz="2000" dirty="0"/>
              <a:t> </a:t>
            </a:r>
            <a:r>
              <a:rPr lang="en-US" sz="2000" dirty="0" err="1"/>
              <a:t>με</a:t>
            </a:r>
            <a:r>
              <a:rPr lang="en-US" sz="2000" dirty="0"/>
              <a:t> β</a:t>
            </a:r>
            <a:r>
              <a:rPr lang="en-US" sz="2000" dirty="0" err="1"/>
              <a:t>άση</a:t>
            </a:r>
            <a:r>
              <a:rPr lang="en-US" sz="2000" dirty="0"/>
              <a:t> </a:t>
            </a:r>
            <a:r>
              <a:rPr lang="en-US" sz="2000" dirty="0" err="1"/>
              <a:t>έργ</a:t>
            </a:r>
            <a:r>
              <a:rPr lang="en-US" sz="2000" dirty="0"/>
              <a:t>α (</a:t>
            </a:r>
            <a:r>
              <a:rPr lang="en-US" sz="2000" dirty="0" err="1"/>
              <a:t>με</a:t>
            </a:r>
            <a:r>
              <a:rPr lang="en-US" sz="2000" dirty="0"/>
              <a:t> </a:t>
            </a:r>
            <a:r>
              <a:rPr lang="en-US" sz="2000" dirty="0" err="1"/>
              <a:t>λέξεις</a:t>
            </a:r>
            <a:r>
              <a:rPr lang="en-US" sz="2000" dirty="0"/>
              <a:t> </a:t>
            </a:r>
            <a:r>
              <a:rPr lang="en-US" sz="2000" dirty="0" err="1"/>
              <a:t>κλειδιά</a:t>
            </a:r>
            <a:r>
              <a:rPr lang="en-US" sz="2000" dirty="0"/>
              <a:t> απ</a:t>
            </a:r>
            <a:r>
              <a:rPr lang="en-US" sz="2000" dirty="0" err="1"/>
              <a:t>ό</a:t>
            </a:r>
            <a:r>
              <a:rPr lang="en-US" sz="2000" dirty="0"/>
              <a:t> </a:t>
            </a:r>
            <a:r>
              <a:rPr lang="en-US" sz="2000" dirty="0" err="1"/>
              <a:t>τον</a:t>
            </a:r>
            <a:r>
              <a:rPr lang="en-US" sz="2000" dirty="0"/>
              <a:t> </a:t>
            </a:r>
            <a:r>
              <a:rPr lang="en-US" sz="2000" dirty="0" err="1"/>
              <a:t>τίτλο</a:t>
            </a:r>
            <a:r>
              <a:rPr lang="en-US" sz="2000" dirty="0"/>
              <a:t> </a:t>
            </a:r>
            <a:r>
              <a:rPr lang="en-US" sz="2000" dirty="0" err="1"/>
              <a:t>τους</a:t>
            </a:r>
            <a:r>
              <a:rPr lang="en-US" sz="2000" dirty="0"/>
              <a:t>) </a:t>
            </a:r>
            <a:r>
              <a:rPr lang="en-US" sz="2000" dirty="0" err="1"/>
              <a:t>ή</a:t>
            </a:r>
            <a:r>
              <a:rPr lang="en-US" sz="2000" dirty="0"/>
              <a:t> </a:t>
            </a:r>
            <a:r>
              <a:rPr lang="en-US" sz="2000" dirty="0" err="1"/>
              <a:t>Μουσεί</a:t>
            </a:r>
            <a:r>
              <a:rPr lang="en-US" sz="2000" dirty="0"/>
              <a:t>α (</a:t>
            </a:r>
            <a:r>
              <a:rPr lang="en-US" sz="2000" dirty="0" err="1"/>
              <a:t>με</a:t>
            </a:r>
            <a:r>
              <a:rPr lang="en-US" sz="2000" dirty="0"/>
              <a:t> </a:t>
            </a:r>
            <a:r>
              <a:rPr lang="en-US" sz="2000" dirty="0" err="1"/>
              <a:t>την</a:t>
            </a:r>
            <a:r>
              <a:rPr lang="en-US" sz="2000" dirty="0"/>
              <a:t> π</a:t>
            </a:r>
            <a:r>
              <a:rPr lang="en-US" sz="2000" dirty="0" err="1"/>
              <a:t>ροϋ</a:t>
            </a:r>
            <a:r>
              <a:rPr lang="en-US" sz="2000" dirty="0"/>
              <a:t>π</a:t>
            </a:r>
            <a:r>
              <a:rPr lang="en-US" sz="2000" dirty="0" err="1"/>
              <a:t>όθεση</a:t>
            </a:r>
            <a:r>
              <a:rPr lang="en-US" sz="2000" dirty="0"/>
              <a:t> </a:t>
            </a:r>
            <a:r>
              <a:rPr lang="en-US" sz="2000" dirty="0" err="1"/>
              <a:t>ότι</a:t>
            </a:r>
            <a:r>
              <a:rPr lang="en-US" sz="2000" dirty="0"/>
              <a:t> α</a:t>
            </a:r>
            <a:r>
              <a:rPr lang="en-US" sz="2000" dirty="0" err="1"/>
              <a:t>υτά</a:t>
            </a:r>
            <a:r>
              <a:rPr lang="en-US" sz="2000" dirty="0"/>
              <a:t> </a:t>
            </a:r>
            <a:r>
              <a:rPr lang="en-US" sz="2000" dirty="0" err="1"/>
              <a:t>δι</a:t>
            </a:r>
            <a:r>
              <a:rPr lang="en-US" sz="2000" dirty="0"/>
              <a:t>α</a:t>
            </a:r>
            <a:r>
              <a:rPr lang="en-US" sz="2000" dirty="0" err="1"/>
              <a:t>θέτουν</a:t>
            </a:r>
            <a:r>
              <a:rPr lang="en-US" sz="2000" dirty="0"/>
              <a:t> </a:t>
            </a:r>
            <a:r>
              <a:rPr lang="en-US" sz="2000" dirty="0" err="1"/>
              <a:t>δικές</a:t>
            </a:r>
            <a:r>
              <a:rPr lang="en-US" sz="2000" dirty="0"/>
              <a:t> </a:t>
            </a:r>
            <a:r>
              <a:rPr lang="en-US" sz="2000" dirty="0" err="1"/>
              <a:t>τους</a:t>
            </a:r>
            <a:r>
              <a:rPr lang="en-US" sz="2000" dirty="0"/>
              <a:t> </a:t>
            </a:r>
            <a:r>
              <a:rPr lang="en-US" sz="2000" dirty="0" err="1"/>
              <a:t>ιστοσελίδες</a:t>
            </a:r>
            <a:r>
              <a:rPr lang="en-US" sz="2000" dirty="0"/>
              <a:t>). </a:t>
            </a:r>
          </a:p>
          <a:p>
            <a:pPr marL="0" indent="0">
              <a:buNone/>
            </a:pPr>
            <a:r>
              <a:rPr lang="en-US" sz="2000" dirty="0"/>
              <a:t>π</a:t>
            </a:r>
            <a:r>
              <a:rPr lang="en-US" sz="2000" dirty="0" err="1"/>
              <a:t>λούσιο</a:t>
            </a:r>
            <a:r>
              <a:rPr lang="en-US" sz="2000" dirty="0"/>
              <a:t> </a:t>
            </a:r>
            <a:r>
              <a:rPr lang="en-US" sz="2000" dirty="0" err="1"/>
              <a:t>υλικό</a:t>
            </a:r>
            <a:r>
              <a:rPr lang="en-US" sz="2000" dirty="0"/>
              <a:t> </a:t>
            </a:r>
            <a:r>
              <a:rPr lang="en-US" sz="2000" dirty="0" err="1"/>
              <a:t>με</a:t>
            </a:r>
            <a:r>
              <a:rPr lang="en-US" sz="2000" dirty="0"/>
              <a:t> </a:t>
            </a:r>
            <a:r>
              <a:rPr lang="en-US" sz="2000" dirty="0" err="1"/>
              <a:t>άρθρ</a:t>
            </a:r>
            <a:r>
              <a:rPr lang="en-US" sz="2000" dirty="0"/>
              <a:t>α, </a:t>
            </a:r>
            <a:r>
              <a:rPr lang="en-US" sz="2000" dirty="0" err="1"/>
              <a:t>νέ</a:t>
            </a:r>
            <a:r>
              <a:rPr lang="en-US" sz="2000" dirty="0"/>
              <a:t>α </a:t>
            </a:r>
            <a:r>
              <a:rPr lang="en-US" sz="2000" dirty="0" err="1"/>
              <a:t>γύρω</a:t>
            </a:r>
            <a:r>
              <a:rPr lang="en-US" sz="2000" dirty="0"/>
              <a:t> απ</a:t>
            </a:r>
            <a:r>
              <a:rPr lang="en-US" sz="2000" dirty="0" err="1"/>
              <a:t>ό</a:t>
            </a:r>
            <a:r>
              <a:rPr lang="en-US" sz="2000" dirty="0"/>
              <a:t> </a:t>
            </a:r>
            <a:r>
              <a:rPr lang="en-US" sz="2000" dirty="0" err="1"/>
              <a:t>την</a:t>
            </a:r>
            <a:r>
              <a:rPr lang="en-US" sz="2000" dirty="0"/>
              <a:t> </a:t>
            </a:r>
            <a:r>
              <a:rPr lang="en-US" sz="2000" dirty="0" err="1"/>
              <a:t>Τέχνη</a:t>
            </a:r>
            <a:r>
              <a:rPr lang="en-US" sz="2000" dirty="0"/>
              <a:t>, </a:t>
            </a:r>
            <a:r>
              <a:rPr lang="en-US" sz="2000" dirty="0" err="1"/>
              <a:t>συνδέσμους</a:t>
            </a:r>
            <a:r>
              <a:rPr lang="en-US" sz="2000" dirty="0"/>
              <a:t> </a:t>
            </a:r>
            <a:r>
              <a:rPr lang="en-US" sz="2000" dirty="0" err="1"/>
              <a:t>κ</a:t>
            </a:r>
            <a:r>
              <a:rPr lang="en-US" sz="2000" dirty="0"/>
              <a:t>α</a:t>
            </a:r>
            <a:r>
              <a:rPr lang="en-US" sz="2000" dirty="0" err="1"/>
              <a:t>ι</a:t>
            </a:r>
            <a:r>
              <a:rPr lang="en-US" sz="2000" dirty="0"/>
              <a:t> </a:t>
            </a:r>
            <a:r>
              <a:rPr lang="en-US" sz="2000" dirty="0" err="1"/>
              <a:t>έν</a:t>
            </a:r>
            <a:r>
              <a:rPr lang="en-US" sz="2000" dirty="0"/>
              <a:t>α</a:t>
            </a:r>
            <a:r>
              <a:rPr lang="en-US" sz="2000" dirty="0" err="1"/>
              <a:t>ν</a:t>
            </a:r>
            <a:r>
              <a:rPr lang="en-US" sz="2000" dirty="0"/>
              <a:t> </a:t>
            </a:r>
            <a:r>
              <a:rPr lang="en-US" sz="2000" dirty="0" err="1"/>
              <a:t>δι</a:t>
            </a:r>
            <a:r>
              <a:rPr lang="en-US" sz="2000" dirty="0"/>
              <a:t>α</a:t>
            </a:r>
            <a:r>
              <a:rPr lang="en-US" sz="2000" dirty="0" err="1"/>
              <a:t>δρ</a:t>
            </a:r>
            <a:r>
              <a:rPr lang="en-US" sz="2000" dirty="0"/>
              <a:t>α</a:t>
            </a:r>
            <a:r>
              <a:rPr lang="en-US" sz="2000" dirty="0" err="1"/>
              <a:t>στικό</a:t>
            </a:r>
            <a:r>
              <a:rPr lang="en-US" sz="2000" dirty="0"/>
              <a:t> </a:t>
            </a:r>
            <a:r>
              <a:rPr lang="en-US" sz="2000" dirty="0" err="1"/>
              <a:t>χάρτη</a:t>
            </a:r>
            <a:r>
              <a:rPr lang="en-US" sz="2000" dirty="0"/>
              <a:t> </a:t>
            </a:r>
            <a:r>
              <a:rPr lang="en-US" sz="2000" dirty="0" err="1"/>
              <a:t>με</a:t>
            </a:r>
            <a:r>
              <a:rPr lang="en-US" sz="2000" dirty="0"/>
              <a:t> β</a:t>
            </a:r>
            <a:r>
              <a:rPr lang="en-US" sz="2000" dirty="0" err="1"/>
              <a:t>άση</a:t>
            </a:r>
            <a:r>
              <a:rPr lang="en-US" sz="2000" dirty="0"/>
              <a:t> </a:t>
            </a:r>
            <a:r>
              <a:rPr lang="en-US" sz="2000" dirty="0" err="1"/>
              <a:t>τον</a:t>
            </a:r>
            <a:r>
              <a:rPr lang="en-US" sz="2000" dirty="0"/>
              <a:t> </a:t>
            </a:r>
            <a:r>
              <a:rPr lang="en-US" sz="2000" dirty="0" err="1"/>
              <a:t>ο</a:t>
            </a:r>
            <a:r>
              <a:rPr lang="en-US" sz="2000" dirty="0"/>
              <a:t>π</a:t>
            </a:r>
            <a:r>
              <a:rPr lang="en-US" sz="2000" dirty="0" err="1"/>
              <a:t>οίο</a:t>
            </a:r>
            <a:r>
              <a:rPr lang="en-US" sz="2000" dirty="0"/>
              <a:t> </a:t>
            </a:r>
            <a:r>
              <a:rPr lang="en-US" sz="2000" dirty="0" err="1"/>
              <a:t>ο</a:t>
            </a:r>
            <a:r>
              <a:rPr lang="en-US" sz="2000" dirty="0"/>
              <a:t> </a:t>
            </a:r>
            <a:r>
              <a:rPr lang="en-US" sz="2000" dirty="0" err="1"/>
              <a:t>χρήστης</a:t>
            </a:r>
            <a:r>
              <a:rPr lang="en-US" sz="2000" dirty="0"/>
              <a:t> α</a:t>
            </a:r>
            <a:r>
              <a:rPr lang="en-US" sz="2000" dirty="0" err="1"/>
              <a:t>ν</a:t>
            </a:r>
            <a:r>
              <a:rPr lang="en-US" sz="2000" dirty="0"/>
              <a:t>α</a:t>
            </a:r>
            <a:r>
              <a:rPr lang="en-US" sz="2000" dirty="0" err="1"/>
              <a:t>ζητά</a:t>
            </a:r>
            <a:r>
              <a:rPr lang="en-US" sz="2000" dirty="0"/>
              <a:t> </a:t>
            </a:r>
            <a:r>
              <a:rPr lang="en-US" sz="2000" dirty="0" err="1"/>
              <a:t>μουσεί</a:t>
            </a:r>
            <a:r>
              <a:rPr lang="en-US" sz="2000" dirty="0"/>
              <a:t>α </a:t>
            </a:r>
            <a:r>
              <a:rPr lang="en-US" sz="2000" dirty="0" err="1"/>
              <a:t>σε</a:t>
            </a:r>
            <a:r>
              <a:rPr lang="en-US" sz="2000" dirty="0"/>
              <a:t> </a:t>
            </a:r>
            <a:r>
              <a:rPr lang="en-US" sz="2000" dirty="0" err="1"/>
              <a:t>όλο</a:t>
            </a:r>
            <a:r>
              <a:rPr lang="en-US" sz="2000" dirty="0"/>
              <a:t> </a:t>
            </a:r>
            <a:r>
              <a:rPr lang="en-US" sz="2000" dirty="0" err="1"/>
              <a:t>τον</a:t>
            </a:r>
            <a:r>
              <a:rPr lang="en-US" sz="2000" dirty="0"/>
              <a:t> </a:t>
            </a:r>
            <a:r>
              <a:rPr lang="en-US" sz="2000" dirty="0" err="1"/>
              <a:t>κόσμο</a:t>
            </a:r>
            <a:r>
              <a:rPr lang="en-US" sz="2000" dirty="0"/>
              <a:t>. </a:t>
            </a:r>
            <a:endParaRPr lang="el-GR" sz="2000" noProof="0" dirty="0"/>
          </a:p>
        </p:txBody>
      </p:sp>
    </p:spTree>
    <p:extLst>
      <p:ext uri="{BB962C8B-B14F-4D97-AF65-F5344CB8AC3E}">
        <p14:creationId xmlns:p14="http://schemas.microsoft.com/office/powerpoint/2010/main" val="18150219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a:xfrm>
            <a:off x="395536" y="1628800"/>
            <a:ext cx="8172450" cy="3456384"/>
          </a:xfrm>
        </p:spPr>
        <p:txBody>
          <a:bodyPr>
            <a:normAutofit/>
          </a:bodyPr>
          <a:lstStyle/>
          <a:p>
            <a:pPr marL="0" indent="0">
              <a:buNone/>
            </a:pPr>
            <a:r>
              <a:rPr lang="en-US" sz="1800" dirty="0" err="1">
                <a:hlinkClick r:id="rId3"/>
              </a:rPr>
              <a:t>Wikiart</a:t>
            </a:r>
            <a:endParaRPr lang="en-US" sz="1800" dirty="0"/>
          </a:p>
          <a:p>
            <a:pPr marL="0" indent="0">
              <a:buNone/>
            </a:pPr>
            <a:endParaRPr lang="el-GR" sz="1800" noProof="0" dirty="0"/>
          </a:p>
          <a:p>
            <a:pPr marL="0" indent="0">
              <a:buNone/>
            </a:pPr>
            <a:r>
              <a:rPr lang="el-GR" sz="1800" noProof="0" dirty="0"/>
              <a:t>Διαδικτυακή εγκυκλοπαίδεια τέχνης, που </a:t>
            </a:r>
            <a:r>
              <a:rPr lang="el-GR" sz="1800" noProof="0" dirty="0" err="1"/>
              <a:t>συνδιαμορφώνεται</a:t>
            </a:r>
            <a:r>
              <a:rPr lang="el-GR" sz="1800" noProof="0" dirty="0"/>
              <a:t>, σύμφωνα με την αρχή των </a:t>
            </a:r>
            <a:r>
              <a:rPr lang="en-US" sz="1800" dirty="0"/>
              <a:t>wiki</a:t>
            </a:r>
            <a:r>
              <a:rPr lang="el-GR" sz="1800" noProof="0" dirty="0"/>
              <a:t>, από τους χρήστες. </a:t>
            </a:r>
          </a:p>
          <a:p>
            <a:pPr marL="0" indent="0">
              <a:buNone/>
            </a:pPr>
            <a:endParaRPr lang="el-GR" sz="1800" noProof="0" dirty="0"/>
          </a:p>
          <a:p>
            <a:pPr marL="0" indent="0">
              <a:buNone/>
            </a:pPr>
            <a:r>
              <a:rPr lang="el-GR" sz="1800" noProof="0" dirty="0"/>
              <a:t>επιτρέπει στους χρήστες:</a:t>
            </a:r>
          </a:p>
          <a:p>
            <a:pPr marL="0" indent="0">
              <a:buNone/>
            </a:pPr>
            <a:r>
              <a:rPr lang="el-GR" sz="1800" noProof="0" dirty="0"/>
              <a:t>να προσθέτουν και να διαχειρίζονται υλικό σε όλη τη βάση </a:t>
            </a:r>
          </a:p>
          <a:p>
            <a:pPr marL="0" indent="0">
              <a:buNone/>
            </a:pPr>
            <a:endParaRPr lang="el-GR" sz="1800" noProof="0" dirty="0"/>
          </a:p>
          <a:p>
            <a:pPr marL="0" indent="0">
              <a:buNone/>
            </a:pPr>
            <a:endParaRPr lang="el-GR" sz="1800" noProof="0" dirty="0"/>
          </a:p>
        </p:txBody>
      </p:sp>
      <p:sp>
        <p:nvSpPr>
          <p:cNvPr id="6" name="Title 5"/>
          <p:cNvSpPr>
            <a:spLocks noGrp="1"/>
          </p:cNvSpPr>
          <p:nvPr>
            <p:ph type="title"/>
          </p:nvPr>
        </p:nvSpPr>
        <p:spPr>
          <a:xfrm>
            <a:off x="457200" y="274638"/>
            <a:ext cx="7138988" cy="778098"/>
          </a:xfrm>
        </p:spPr>
        <p:txBody>
          <a:bodyPr/>
          <a:lstStyle/>
          <a:p>
            <a:r>
              <a:rPr lang="en-US" sz="2800" dirty="0"/>
              <a:t>Wikis</a:t>
            </a:r>
            <a:r>
              <a:rPr lang="el-GR" sz="2800" noProof="0" dirty="0"/>
              <a:t> και συνεργατικά εργαλεία</a:t>
            </a:r>
            <a:br>
              <a:rPr lang="el-GR" sz="2800" noProof="0" dirty="0"/>
            </a:br>
            <a:endParaRPr lang="el-GR" sz="2800" noProof="0" dirty="0"/>
          </a:p>
        </p:txBody>
      </p:sp>
    </p:spTree>
    <p:extLst>
      <p:ext uri="{BB962C8B-B14F-4D97-AF65-F5344CB8AC3E}">
        <p14:creationId xmlns:p14="http://schemas.microsoft.com/office/powerpoint/2010/main" val="13728452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a:xfrm>
            <a:off x="539552" y="1484784"/>
            <a:ext cx="8172450" cy="3600400"/>
          </a:xfrm>
        </p:spPr>
        <p:txBody>
          <a:bodyPr>
            <a:normAutofit/>
          </a:bodyPr>
          <a:lstStyle/>
          <a:p>
            <a:r>
              <a:rPr lang="en-US" sz="1800" b="1" u="sng" dirty="0">
                <a:hlinkClick r:id="rId3"/>
              </a:rPr>
              <a:t>Wikimedia Commons</a:t>
            </a:r>
            <a:r>
              <a:rPr lang="en-US" sz="1800" b="1" dirty="0">
                <a:hlinkClick r:id="rId3"/>
              </a:rPr>
              <a:t> </a:t>
            </a:r>
            <a:endParaRPr lang="en-US" sz="1800" b="1" dirty="0"/>
          </a:p>
          <a:p>
            <a:pPr marL="0" indent="0">
              <a:buNone/>
            </a:pPr>
            <a:endParaRPr lang="el-GR" sz="1600" u="sng" noProof="0" dirty="0"/>
          </a:p>
          <a:p>
            <a:pPr marL="0" indent="0">
              <a:buNone/>
            </a:pPr>
            <a:r>
              <a:rPr lang="el-GR" sz="1600" noProof="0" dirty="0"/>
              <a:t>ελεύθερο αποθετήριο πολυμέσων που βασίζεται στη συνεργατική λογική των </a:t>
            </a:r>
            <a:r>
              <a:rPr lang="en-US" sz="1600" dirty="0"/>
              <a:t>wikis</a:t>
            </a:r>
            <a:r>
              <a:rPr lang="el-GR" sz="1600" noProof="0" dirty="0"/>
              <a:t>. </a:t>
            </a:r>
          </a:p>
          <a:p>
            <a:pPr marL="0" indent="0">
              <a:buNone/>
            </a:pPr>
            <a:r>
              <a:rPr lang="el-GR" sz="1600" noProof="0" dirty="0"/>
              <a:t>49,886,999 συλλογές μέσων, τα οποία είναι ελεύθερα δικαιωμάτων </a:t>
            </a:r>
          </a:p>
          <a:p>
            <a:pPr marL="0" indent="0">
              <a:buNone/>
            </a:pPr>
            <a:endParaRPr lang="el-GR" sz="1600" noProof="0" dirty="0"/>
          </a:p>
          <a:p>
            <a:pPr marL="0" indent="0">
              <a:buNone/>
            </a:pPr>
            <a:endParaRPr lang="el-GR" sz="1800" noProof="0" dirty="0"/>
          </a:p>
        </p:txBody>
      </p:sp>
      <p:sp>
        <p:nvSpPr>
          <p:cNvPr id="3" name="Title 2"/>
          <p:cNvSpPr>
            <a:spLocks noGrp="1"/>
          </p:cNvSpPr>
          <p:nvPr>
            <p:ph type="title"/>
          </p:nvPr>
        </p:nvSpPr>
        <p:spPr/>
        <p:txBody>
          <a:bodyPr/>
          <a:lstStyle/>
          <a:p>
            <a:r>
              <a:rPr lang="en-US" sz="2800" dirty="0"/>
              <a:t>Wikis</a:t>
            </a:r>
            <a:r>
              <a:rPr lang="el-GR" sz="2800" noProof="0" dirty="0"/>
              <a:t> και συνεργατικά εργαλεία</a:t>
            </a:r>
            <a:br>
              <a:rPr lang="el-GR" noProof="0" dirty="0"/>
            </a:br>
            <a:endParaRPr lang="el-GR" noProof="0" dirty="0"/>
          </a:p>
        </p:txBody>
      </p:sp>
    </p:spTree>
    <p:extLst>
      <p:ext uri="{BB962C8B-B14F-4D97-AF65-F5344CB8AC3E}">
        <p14:creationId xmlns:p14="http://schemas.microsoft.com/office/powerpoint/2010/main" val="9998169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a:xfrm>
            <a:off x="467544" y="1196752"/>
            <a:ext cx="8172450" cy="4680520"/>
          </a:xfrm>
        </p:spPr>
        <p:txBody>
          <a:bodyPr>
            <a:normAutofit/>
          </a:bodyPr>
          <a:lstStyle/>
          <a:p>
            <a:pPr marL="0" indent="0">
              <a:buNone/>
            </a:pPr>
            <a:r>
              <a:rPr lang="el-GR" sz="1800" noProof="0" dirty="0"/>
              <a:t>Οι </a:t>
            </a:r>
            <a:r>
              <a:rPr lang="en-US" sz="1800" dirty="0"/>
              <a:t>Hall, C. and </a:t>
            </a:r>
            <a:r>
              <a:rPr lang="en-US" sz="1800" dirty="0" err="1"/>
              <a:t>Zarro</a:t>
            </a:r>
            <a:r>
              <a:rPr lang="en-US" sz="1800" dirty="0"/>
              <a:t>, M. </a:t>
            </a:r>
            <a:r>
              <a:rPr lang="el-GR" sz="1800" noProof="0" dirty="0"/>
              <a:t>(2012), χαρακτηρίζουν το </a:t>
            </a:r>
            <a:r>
              <a:rPr lang="en-US" sz="1800" dirty="0"/>
              <a:t>Pinterest</a:t>
            </a:r>
            <a:r>
              <a:rPr lang="el-GR" sz="1800" noProof="0" dirty="0"/>
              <a:t> ως σελίδα «κοινωνικής επιμέλειας» (</a:t>
            </a:r>
            <a:r>
              <a:rPr lang="en-US" sz="1800" dirty="0"/>
              <a:t>social curation</a:t>
            </a:r>
            <a:r>
              <a:rPr lang="el-GR" sz="1800" noProof="0" dirty="0"/>
              <a:t>). </a:t>
            </a:r>
          </a:p>
          <a:p>
            <a:pPr marL="0" indent="0">
              <a:buNone/>
            </a:pPr>
            <a:endParaRPr lang="el-GR" sz="1800" noProof="0" dirty="0"/>
          </a:p>
          <a:p>
            <a:pPr marL="0" indent="0">
              <a:buNone/>
            </a:pPr>
            <a:r>
              <a:rPr lang="el-GR" sz="1800" noProof="0" dirty="0"/>
              <a:t>Μια έκφραση του συμμετοχικού </a:t>
            </a:r>
            <a:r>
              <a:rPr lang="en-US" sz="1800" dirty="0"/>
              <a:t>web</a:t>
            </a:r>
            <a:r>
              <a:rPr lang="el-GR" sz="1800" noProof="0" dirty="0"/>
              <a:t> :</a:t>
            </a:r>
          </a:p>
          <a:p>
            <a:pPr marL="0" indent="0">
              <a:buNone/>
            </a:pPr>
            <a:r>
              <a:rPr lang="el-GR" sz="1800" noProof="0" dirty="0"/>
              <a:t>δημιουργία, αξιολόγηση, και διάδοση της πληροφορίας</a:t>
            </a:r>
          </a:p>
          <a:p>
            <a:pPr marL="0" indent="0">
              <a:buNone/>
            </a:pPr>
            <a:endParaRPr lang="el-GR" sz="1800" noProof="0" dirty="0"/>
          </a:p>
          <a:p>
            <a:pPr marL="0" indent="0">
              <a:buNone/>
            </a:pPr>
            <a:r>
              <a:rPr lang="el-GR" sz="1800" noProof="0" dirty="0"/>
              <a:t> Τα σχόλια, οι περιγραφές και οι ονομασίες των συλλογών (</a:t>
            </a:r>
            <a:r>
              <a:rPr lang="en-US" sz="1800" dirty="0"/>
              <a:t>boards</a:t>
            </a:r>
            <a:r>
              <a:rPr lang="el-GR" sz="1800" noProof="0" dirty="0"/>
              <a:t>) εξυπηρετούν προσωπικούς οργανωτικούς σκοπούς, αλλά λειτουργούν και ως κοινωνικά σινιάλα προς τους άλλους.</a:t>
            </a:r>
          </a:p>
          <a:p>
            <a:pPr marL="0" indent="0">
              <a:buNone/>
            </a:pPr>
            <a:endParaRPr lang="el-GR" sz="1800" noProof="0" dirty="0"/>
          </a:p>
        </p:txBody>
      </p:sp>
      <p:sp>
        <p:nvSpPr>
          <p:cNvPr id="3" name="Title 2"/>
          <p:cNvSpPr>
            <a:spLocks noGrp="1"/>
          </p:cNvSpPr>
          <p:nvPr>
            <p:ph type="title"/>
          </p:nvPr>
        </p:nvSpPr>
        <p:spPr>
          <a:xfrm>
            <a:off x="457200" y="274638"/>
            <a:ext cx="7138988" cy="778098"/>
          </a:xfrm>
        </p:spPr>
        <p:txBody>
          <a:bodyPr/>
          <a:lstStyle/>
          <a:p>
            <a:r>
              <a:rPr lang="el-GR" sz="2800" noProof="0" dirty="0"/>
              <a:t>Το </a:t>
            </a:r>
            <a:r>
              <a:rPr lang="en-US" sz="2800" dirty="0"/>
              <a:t>Pinterest</a:t>
            </a:r>
            <a:r>
              <a:rPr lang="el-GR" sz="2800" noProof="0" dirty="0"/>
              <a:t> ως συνεργατικό εργαλείο </a:t>
            </a:r>
            <a:br>
              <a:rPr lang="el-GR" noProof="0" dirty="0"/>
            </a:br>
            <a:endParaRPr lang="el-GR" noProof="0" dirty="0"/>
          </a:p>
        </p:txBody>
      </p:sp>
    </p:spTree>
    <p:extLst>
      <p:ext uri="{BB962C8B-B14F-4D97-AF65-F5344CB8AC3E}">
        <p14:creationId xmlns:p14="http://schemas.microsoft.com/office/powerpoint/2010/main" val="10016390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a:xfrm>
            <a:off x="467544" y="1340768"/>
            <a:ext cx="8172450" cy="3028901"/>
          </a:xfrm>
        </p:spPr>
        <p:txBody>
          <a:bodyPr>
            <a:normAutofit/>
          </a:bodyPr>
          <a:lstStyle/>
          <a:p>
            <a:pPr marL="0" indent="0">
              <a:buNone/>
            </a:pPr>
            <a:r>
              <a:rPr lang="en-US" sz="1800" b="1" dirty="0"/>
              <a:t>Google</a:t>
            </a:r>
            <a:r>
              <a:rPr lang="en-US" sz="1800" b="1" baseline="30000" dirty="0"/>
              <a:t>+</a:t>
            </a:r>
            <a:r>
              <a:rPr lang="en-US" sz="1800" b="1" dirty="0"/>
              <a:t> </a:t>
            </a:r>
            <a:r>
              <a:rPr lang="el-GR" sz="1800" b="1" noProof="0" dirty="0"/>
              <a:t>και </a:t>
            </a:r>
            <a:r>
              <a:rPr lang="en-US" sz="1800" b="1" dirty="0"/>
              <a:t>Google Classroom</a:t>
            </a:r>
          </a:p>
          <a:p>
            <a:pPr marL="0" indent="0">
              <a:buNone/>
            </a:pPr>
            <a:r>
              <a:rPr lang="el-GR" sz="1800" noProof="0" dirty="0"/>
              <a:t>Το </a:t>
            </a:r>
            <a:r>
              <a:rPr lang="en-US" sz="1800" dirty="0"/>
              <a:t>Google</a:t>
            </a:r>
            <a:r>
              <a:rPr lang="en-US" sz="1800" baseline="30000" dirty="0"/>
              <a:t>+</a:t>
            </a:r>
            <a:r>
              <a:rPr lang="el-GR" sz="1800" noProof="0" dirty="0"/>
              <a:t> μπορεί να χρησιμοποιηθεί στη τάξη, αλλά αυτό που είναι σχεδιασμένο ειδικά για εκπαιδευτική χρήση είναι το </a:t>
            </a:r>
          </a:p>
          <a:p>
            <a:pPr marL="0" indent="0">
              <a:buNone/>
            </a:pPr>
            <a:r>
              <a:rPr lang="en-US" sz="1800" b="1" dirty="0"/>
              <a:t>Google Classroom: </a:t>
            </a:r>
            <a:endParaRPr lang="en-US" sz="1800" dirty="0"/>
          </a:p>
          <a:p>
            <a:r>
              <a:rPr lang="el-GR" sz="1800" noProof="0" dirty="0"/>
              <a:t>σύνδεση με την πολιτιστική πλατφόρμα της </a:t>
            </a:r>
            <a:r>
              <a:rPr lang="en-US" sz="1800" dirty="0"/>
              <a:t>Google Arts &amp; Culture</a:t>
            </a:r>
            <a:r>
              <a:rPr lang="el-GR" sz="1800" noProof="0" dirty="0"/>
              <a:t>,</a:t>
            </a:r>
          </a:p>
          <a:p>
            <a:r>
              <a:rPr lang="el-GR" sz="1800" noProof="0" dirty="0"/>
              <a:t>ομαδοποιημένες ανά μάθημα ή θέμα αναρτήσεις </a:t>
            </a:r>
          </a:p>
          <a:p>
            <a:r>
              <a:rPr lang="el-GR" sz="1800" noProof="0" dirty="0"/>
              <a:t>ερωτήσεις και ανάθεση εργασιών </a:t>
            </a:r>
          </a:p>
          <a:p>
            <a:r>
              <a:rPr lang="el-GR" sz="1800" noProof="0" dirty="0"/>
              <a:t>Διαμοιρασμός σχολίων</a:t>
            </a:r>
          </a:p>
        </p:txBody>
      </p:sp>
      <p:sp>
        <p:nvSpPr>
          <p:cNvPr id="3" name="Title 2"/>
          <p:cNvSpPr>
            <a:spLocks noGrp="1"/>
          </p:cNvSpPr>
          <p:nvPr>
            <p:ph type="title"/>
          </p:nvPr>
        </p:nvSpPr>
        <p:spPr>
          <a:xfrm>
            <a:off x="395536" y="116632"/>
            <a:ext cx="8219256" cy="1143000"/>
          </a:xfrm>
        </p:spPr>
        <p:txBody>
          <a:bodyPr/>
          <a:lstStyle/>
          <a:p>
            <a:br>
              <a:rPr lang="el-GR" sz="2800" noProof="0" dirty="0"/>
            </a:br>
            <a:br>
              <a:rPr lang="el-GR" sz="2800" noProof="0" dirty="0"/>
            </a:br>
            <a:br>
              <a:rPr lang="el-GR" sz="2800" noProof="0" dirty="0"/>
            </a:br>
            <a:r>
              <a:rPr lang="el-GR" sz="2800" noProof="0" dirty="0"/>
              <a:t>Μαθησιακές Πλατφόρμες και Ψηφιακά </a:t>
            </a:r>
            <a:r>
              <a:rPr lang="en-US" sz="2800" dirty="0"/>
              <a:t>portfolios</a:t>
            </a:r>
            <a:br>
              <a:rPr lang="el-GR" noProof="0" dirty="0"/>
            </a:br>
            <a:br>
              <a:rPr lang="el-GR" noProof="0" dirty="0"/>
            </a:br>
            <a:endParaRPr lang="el-GR" noProof="0" dirty="0"/>
          </a:p>
        </p:txBody>
      </p:sp>
    </p:spTree>
    <p:extLst>
      <p:ext uri="{BB962C8B-B14F-4D97-AF65-F5344CB8AC3E}">
        <p14:creationId xmlns:p14="http://schemas.microsoft.com/office/powerpoint/2010/main" val="12955812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a:xfrm>
            <a:off x="683568" y="1916832"/>
            <a:ext cx="8172450" cy="3604964"/>
          </a:xfrm>
        </p:spPr>
        <p:txBody>
          <a:bodyPr>
            <a:noAutofit/>
          </a:bodyPr>
          <a:lstStyle/>
          <a:p>
            <a:pPr marL="0" indent="0">
              <a:buNone/>
            </a:pPr>
            <a:r>
              <a:rPr lang="el-GR" sz="1800" b="1" noProof="0" dirty="0"/>
              <a:t>Η Ψηφιακή Πλατφόρμα </a:t>
            </a:r>
            <a:r>
              <a:rPr lang="en-US" sz="1800" b="1" dirty="0"/>
              <a:t>e-me</a:t>
            </a:r>
          </a:p>
          <a:p>
            <a:pPr marL="0" indent="0">
              <a:buNone/>
            </a:pPr>
            <a:r>
              <a:rPr lang="el-GR" sz="1800" noProof="0" dirty="0"/>
              <a:t>διαθέτει 2 χρήσιμες εφαρμογές για τα Εικαστικά:</a:t>
            </a:r>
          </a:p>
          <a:p>
            <a:pPr marL="0" indent="0">
              <a:buNone/>
            </a:pPr>
            <a:endParaRPr lang="el-GR" sz="1800" noProof="0" dirty="0"/>
          </a:p>
          <a:p>
            <a:r>
              <a:rPr lang="en-US" sz="1800" b="1" dirty="0"/>
              <a:t>My </a:t>
            </a:r>
            <a:r>
              <a:rPr lang="en-US" sz="1800" b="1" dirty="0" err="1"/>
              <a:t>Photodentro</a:t>
            </a:r>
            <a:r>
              <a:rPr lang="en-US" sz="1800" b="1" dirty="0"/>
              <a:t> </a:t>
            </a:r>
            <a:br>
              <a:rPr lang="en-US" sz="1800" dirty="0"/>
            </a:br>
            <a:r>
              <a:rPr lang="el-GR" sz="1800" noProof="0" dirty="0"/>
              <a:t>εφαρμογή που  επιτρέπει την αποθήκευση μαθησιακών αντικειμένων απευθείας από το </a:t>
            </a:r>
            <a:r>
              <a:rPr lang="el-GR" sz="1800" noProof="0" dirty="0" err="1"/>
              <a:t>Φωτόδεντρο</a:t>
            </a:r>
            <a:r>
              <a:rPr lang="el-GR" sz="1800" noProof="0" dirty="0"/>
              <a:t> </a:t>
            </a:r>
          </a:p>
          <a:p>
            <a:pPr marL="0" indent="0">
              <a:buNone/>
            </a:pPr>
            <a:endParaRPr lang="el-GR" sz="1800" noProof="0" dirty="0"/>
          </a:p>
          <a:p>
            <a:r>
              <a:rPr lang="en-US" sz="1800" b="1" dirty="0"/>
              <a:t>e-portfolio</a:t>
            </a:r>
            <a:r>
              <a:rPr lang="en-US" sz="1800" dirty="0"/>
              <a:t> </a:t>
            </a:r>
            <a:br>
              <a:rPr lang="en-US" sz="1800" noProof="0" dirty="0"/>
            </a:br>
            <a:r>
              <a:rPr lang="el-GR" sz="1800" noProof="0" dirty="0"/>
              <a:t>εφαρμογή οργάνωσης και προβολής της δουλειάς μαθητών και εκπαιδευτικών </a:t>
            </a:r>
          </a:p>
        </p:txBody>
      </p:sp>
      <p:sp>
        <p:nvSpPr>
          <p:cNvPr id="6" name="Title 5"/>
          <p:cNvSpPr>
            <a:spLocks noGrp="1"/>
          </p:cNvSpPr>
          <p:nvPr>
            <p:ph type="title"/>
          </p:nvPr>
        </p:nvSpPr>
        <p:spPr>
          <a:xfrm>
            <a:off x="457200" y="274638"/>
            <a:ext cx="8507288" cy="1143000"/>
          </a:xfrm>
        </p:spPr>
        <p:txBody>
          <a:bodyPr/>
          <a:lstStyle/>
          <a:p>
            <a:r>
              <a:rPr lang="el-GR" sz="2800" noProof="0" dirty="0"/>
              <a:t>Μαθησιακές Πλατφόρμες και Ψηφιακά </a:t>
            </a:r>
            <a:r>
              <a:rPr lang="el-GR" sz="2800" noProof="0" dirty="0" err="1"/>
              <a:t>portfolios</a:t>
            </a:r>
            <a:endParaRPr lang="el-GR" noProof="0" dirty="0"/>
          </a:p>
        </p:txBody>
      </p:sp>
    </p:spTree>
    <p:extLst>
      <p:ext uri="{BB962C8B-B14F-4D97-AF65-F5344CB8AC3E}">
        <p14:creationId xmlns:p14="http://schemas.microsoft.com/office/powerpoint/2010/main" val="3606360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a:xfrm>
            <a:off x="395536" y="1700808"/>
            <a:ext cx="8388474" cy="4104456"/>
          </a:xfrm>
        </p:spPr>
        <p:txBody>
          <a:bodyPr>
            <a:noAutofit/>
          </a:bodyPr>
          <a:lstStyle/>
          <a:p>
            <a:pPr marL="0" indent="0">
              <a:buNone/>
            </a:pPr>
            <a:r>
              <a:rPr lang="en-US" sz="1600" b="1" dirty="0">
                <a:hlinkClick r:id="rId3"/>
              </a:rPr>
              <a:t>Smithsonian Learning Lab </a:t>
            </a:r>
            <a:endParaRPr lang="en-US" sz="1600" b="1" dirty="0"/>
          </a:p>
          <a:p>
            <a:pPr marL="0" indent="0">
              <a:buNone/>
            </a:pPr>
            <a:r>
              <a:rPr lang="el-GR" sz="1600" noProof="0" dirty="0"/>
              <a:t>Διαδραστική πλατφόρμα με ελεύθερη πρόσβαση σε εκατομμύρια ψηφιακές πηγές </a:t>
            </a:r>
            <a:endParaRPr lang="el-GR" sz="1600" b="1" noProof="0" dirty="0"/>
          </a:p>
          <a:p>
            <a:pPr marL="0" indent="0">
              <a:buNone/>
            </a:pPr>
            <a:endParaRPr lang="el-GR" sz="1600" noProof="0" dirty="0"/>
          </a:p>
          <a:p>
            <a:pPr marL="0" indent="0">
              <a:buNone/>
            </a:pPr>
            <a:r>
              <a:rPr lang="el-GR" sz="1600" noProof="0" dirty="0"/>
              <a:t>Εκπαιδευτική χρήση:</a:t>
            </a:r>
          </a:p>
          <a:p>
            <a:r>
              <a:rPr lang="el-GR" sz="1600" noProof="0" dirty="0"/>
              <a:t>Δημιουργία , διαχείριση και διαμοιρασμός  περιεχόμενων </a:t>
            </a:r>
            <a:r>
              <a:rPr lang="en-US" sz="1600" dirty="0"/>
              <a:t>online</a:t>
            </a:r>
          </a:p>
          <a:p>
            <a:r>
              <a:rPr lang="el-GR" sz="1600" noProof="0" dirty="0"/>
              <a:t>Δημιουργούν κατανομών (ράστερ) εργασιών σε ομάδες μαθητών </a:t>
            </a:r>
          </a:p>
          <a:p>
            <a:r>
              <a:rPr lang="el-GR" sz="1600" noProof="0" dirty="0"/>
              <a:t>Μεταφόρτωση ασκήσεων, κουίζ, ερωτηματολογίων</a:t>
            </a:r>
          </a:p>
          <a:p>
            <a:r>
              <a:rPr lang="el-GR" sz="1600" noProof="0" dirty="0"/>
              <a:t>Αξιολόγηση εργασιών </a:t>
            </a:r>
          </a:p>
          <a:p>
            <a:pPr marL="0" indent="0">
              <a:buNone/>
            </a:pPr>
            <a:r>
              <a:rPr lang="el-GR" sz="1600" noProof="0" dirty="0"/>
              <a:t> </a:t>
            </a:r>
          </a:p>
          <a:p>
            <a:pPr marL="0" indent="0">
              <a:buNone/>
            </a:pPr>
            <a:endParaRPr lang="el-GR" sz="1600" b="1" noProof="0" dirty="0"/>
          </a:p>
        </p:txBody>
      </p:sp>
      <p:sp>
        <p:nvSpPr>
          <p:cNvPr id="3" name="Title 2"/>
          <p:cNvSpPr>
            <a:spLocks noGrp="1"/>
          </p:cNvSpPr>
          <p:nvPr>
            <p:ph type="title"/>
          </p:nvPr>
        </p:nvSpPr>
        <p:spPr/>
        <p:txBody>
          <a:bodyPr/>
          <a:lstStyle/>
          <a:p>
            <a:r>
              <a:rPr lang="el-GR" sz="2800" noProof="0" dirty="0"/>
              <a:t>Μαθησιακές Πλατφόρμες και Ψηφιακά </a:t>
            </a:r>
            <a:r>
              <a:rPr lang="en-US" sz="2800" dirty="0"/>
              <a:t>portfolios</a:t>
            </a:r>
          </a:p>
        </p:txBody>
      </p:sp>
    </p:spTree>
    <p:extLst>
      <p:ext uri="{BB962C8B-B14F-4D97-AF65-F5344CB8AC3E}">
        <p14:creationId xmlns:p14="http://schemas.microsoft.com/office/powerpoint/2010/main" val="90728573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91264" cy="1143000"/>
          </a:xfrm>
        </p:spPr>
        <p:txBody>
          <a:bodyPr/>
          <a:lstStyle/>
          <a:p>
            <a:br>
              <a:rPr lang="el-GR" sz="2800" noProof="0" dirty="0"/>
            </a:br>
            <a:br>
              <a:rPr lang="el-GR" sz="2800" noProof="0" dirty="0"/>
            </a:br>
            <a:r>
              <a:rPr lang="el-GR" sz="2800" noProof="0" dirty="0"/>
              <a:t>Μαθησιακές Πλατφόρμες και Ψηφιακά </a:t>
            </a:r>
            <a:r>
              <a:rPr lang="en-US" sz="2800" dirty="0"/>
              <a:t>portfolios</a:t>
            </a:r>
            <a:br>
              <a:rPr lang="el-GR" sz="2800" noProof="0" dirty="0"/>
            </a:br>
            <a:br>
              <a:rPr lang="el-GR" noProof="0" dirty="0"/>
            </a:br>
            <a:endParaRPr lang="el-GR" noProof="0" dirty="0"/>
          </a:p>
        </p:txBody>
      </p:sp>
      <p:sp>
        <p:nvSpPr>
          <p:cNvPr id="3" name="Content Placeholder 2"/>
          <p:cNvSpPr>
            <a:spLocks noGrp="1"/>
          </p:cNvSpPr>
          <p:nvPr>
            <p:ph idx="1"/>
          </p:nvPr>
        </p:nvSpPr>
        <p:spPr>
          <a:xfrm>
            <a:off x="467544" y="1268760"/>
            <a:ext cx="8229600" cy="4525963"/>
          </a:xfrm>
        </p:spPr>
        <p:txBody>
          <a:bodyPr/>
          <a:lstStyle/>
          <a:p>
            <a:pPr marL="0" indent="0">
              <a:buNone/>
            </a:pPr>
            <a:r>
              <a:rPr lang="el-GR" sz="1800" b="1" u="sng" noProof="0" dirty="0">
                <a:hlinkClick r:id="rId2"/>
              </a:rPr>
              <a:t>Η πλατφόρμα </a:t>
            </a:r>
            <a:r>
              <a:rPr lang="en-US" sz="1800" b="1" u="sng" dirty="0">
                <a:hlinkClick r:id="rId2"/>
              </a:rPr>
              <a:t>TED Ed</a:t>
            </a:r>
            <a:endParaRPr lang="en-US" sz="1800" b="1" dirty="0"/>
          </a:p>
          <a:p>
            <a:pPr marL="0" indent="0" algn="just">
              <a:buNone/>
            </a:pPr>
            <a:r>
              <a:rPr lang="el-GR" sz="1800" noProof="0" dirty="0"/>
              <a:t>Μαθησιακή πλατφόρμα που προσφέρει τη δυνατότητα στους εκπαιδευτικούς να συμμετέχουν δημιουργώντας τα δικά τους διαδραστικά μαθήματα.</a:t>
            </a:r>
          </a:p>
          <a:p>
            <a:pPr marL="0" indent="0" algn="just">
              <a:buNone/>
            </a:pPr>
            <a:endParaRPr lang="el-GR" sz="1800" noProof="0" dirty="0"/>
          </a:p>
          <a:p>
            <a:pPr marL="0" indent="0" algn="just">
              <a:buNone/>
            </a:pPr>
            <a:r>
              <a:rPr lang="el-GR" sz="1800" b="1" noProof="0" dirty="0"/>
              <a:t>Δημιουργία μαθήματος </a:t>
            </a:r>
          </a:p>
          <a:p>
            <a:pPr algn="just"/>
            <a:r>
              <a:rPr lang="el-GR" sz="1800" noProof="0" dirty="0"/>
              <a:t>Δημιουργία Λογαριασμού</a:t>
            </a:r>
          </a:p>
          <a:p>
            <a:pPr algn="just"/>
            <a:r>
              <a:rPr lang="el-GR" sz="1800" noProof="0" dirty="0"/>
              <a:t>Αναζήτηση βίντεο (από το </a:t>
            </a:r>
            <a:r>
              <a:rPr lang="en-US" sz="1800" dirty="0"/>
              <a:t>YouTube</a:t>
            </a:r>
            <a:r>
              <a:rPr lang="el-GR" sz="1800" noProof="0" dirty="0"/>
              <a:t>) στην μηχανή αναζήτησης της πλατφόρμας ή</a:t>
            </a:r>
          </a:p>
          <a:p>
            <a:pPr algn="just"/>
            <a:r>
              <a:rPr lang="el-GR" sz="1800" noProof="0" dirty="0"/>
              <a:t>Εισαγωγή ήδη γνωστού URL</a:t>
            </a:r>
          </a:p>
          <a:p>
            <a:pPr algn="just"/>
            <a:r>
              <a:rPr lang="el-GR" sz="1800" noProof="0" dirty="0"/>
              <a:t>Επεξεργασία βίντεο</a:t>
            </a:r>
          </a:p>
          <a:p>
            <a:pPr algn="just"/>
            <a:r>
              <a:rPr lang="el-GR" sz="1800" noProof="0" dirty="0"/>
              <a:t>Δημοσίευση μαθήματος (λήψη URL για διαμοιρασμό)</a:t>
            </a:r>
          </a:p>
          <a:p>
            <a:pPr algn="just"/>
            <a:endParaRPr lang="el-GR" sz="1800" noProof="0" dirty="0"/>
          </a:p>
        </p:txBody>
      </p:sp>
    </p:spTree>
    <p:extLst>
      <p:ext uri="{BB962C8B-B14F-4D97-AF65-F5344CB8AC3E}">
        <p14:creationId xmlns:p14="http://schemas.microsoft.com/office/powerpoint/2010/main" val="5789523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4624"/>
            <a:ext cx="9155360" cy="1143000"/>
          </a:xfrm>
        </p:spPr>
        <p:txBody>
          <a:bodyPr/>
          <a:lstStyle/>
          <a:p>
            <a:br>
              <a:rPr lang="el-GR" sz="2800" noProof="0" dirty="0"/>
            </a:br>
            <a:r>
              <a:rPr lang="el-GR" sz="2800" noProof="0" dirty="0"/>
              <a:t>Μαθησιακές Πλατφόρμες και Ψηφιακά </a:t>
            </a:r>
            <a:r>
              <a:rPr lang="en-US" sz="2800" dirty="0"/>
              <a:t>portfolios</a:t>
            </a:r>
            <a:br>
              <a:rPr lang="el-GR" noProof="0" dirty="0"/>
            </a:br>
            <a:endParaRPr lang="el-GR" noProof="0" dirty="0"/>
          </a:p>
        </p:txBody>
      </p:sp>
      <p:sp>
        <p:nvSpPr>
          <p:cNvPr id="3" name="Content Placeholder 2"/>
          <p:cNvSpPr>
            <a:spLocks noGrp="1"/>
          </p:cNvSpPr>
          <p:nvPr>
            <p:ph idx="1"/>
          </p:nvPr>
        </p:nvSpPr>
        <p:spPr>
          <a:xfrm>
            <a:off x="395536" y="2132856"/>
            <a:ext cx="8229600" cy="3384376"/>
          </a:xfrm>
        </p:spPr>
        <p:txBody>
          <a:bodyPr/>
          <a:lstStyle/>
          <a:p>
            <a:pPr marL="0" indent="0">
              <a:buNone/>
            </a:pPr>
            <a:r>
              <a:rPr lang="en-US" sz="1800" b="1" dirty="0">
                <a:hlinkClick r:id="rId2"/>
              </a:rPr>
              <a:t>Artsonia</a:t>
            </a:r>
            <a:r>
              <a:rPr lang="en-US" sz="1800" b="1" noProof="0" dirty="0"/>
              <a:t> </a:t>
            </a:r>
            <a:r>
              <a:rPr lang="el-GR" sz="1800" b="1" noProof="0" dirty="0"/>
              <a:t>- ένα ψηφιακό μουσείο παιδικής τέχνης</a:t>
            </a:r>
          </a:p>
          <a:p>
            <a:pPr marL="0" indent="0">
              <a:buNone/>
            </a:pPr>
            <a:endParaRPr lang="el-GR" sz="1600" noProof="0" dirty="0"/>
          </a:p>
          <a:p>
            <a:r>
              <a:rPr lang="el-GR" sz="1800" noProof="0" dirty="0"/>
              <a:t>Δημιουργία ψηφιακών γκαλερί</a:t>
            </a:r>
          </a:p>
          <a:p>
            <a:r>
              <a:rPr lang="el-GR" sz="1800" noProof="0" dirty="0"/>
              <a:t>Οι μαθητές μπορούν να φωτογραφήσουν, να επεξεργαστούν και να ανεβάσουν τη δουλειά τους </a:t>
            </a:r>
          </a:p>
          <a:p>
            <a:r>
              <a:rPr lang="el-GR" sz="1800" noProof="0" dirty="0"/>
              <a:t>Απαιτείται γονική άδεια- οι γονείς γίνονται μέτοχοι των μαθημάτων τέχνης των παιδιών τους </a:t>
            </a:r>
          </a:p>
          <a:p>
            <a:r>
              <a:rPr lang="el-GR" sz="1800" noProof="0" dirty="0"/>
              <a:t>Μπορούν να ανεβάζουν σχόλια </a:t>
            </a:r>
          </a:p>
          <a:p>
            <a:r>
              <a:rPr lang="el-GR" sz="1800" noProof="0" dirty="0"/>
              <a:t>Μπορούν να αγοράσουν ανατυπώσεις των έργων σε διάφορα υλικά από το διαδικτυακό πωλητήριο της </a:t>
            </a:r>
            <a:r>
              <a:rPr lang="en-US" sz="1800" dirty="0"/>
              <a:t>Artsonia</a:t>
            </a:r>
            <a:r>
              <a:rPr lang="el-GR" sz="1800" noProof="0" dirty="0"/>
              <a:t> </a:t>
            </a:r>
          </a:p>
          <a:p>
            <a:endParaRPr lang="el-GR" sz="1800" noProof="0" dirty="0"/>
          </a:p>
          <a:p>
            <a:endParaRPr lang="el-GR" sz="1800" noProof="0" dirty="0"/>
          </a:p>
        </p:txBody>
      </p:sp>
      <p:sp>
        <p:nvSpPr>
          <p:cNvPr id="5" name="Rectangle 4"/>
          <p:cNvSpPr/>
          <p:nvPr/>
        </p:nvSpPr>
        <p:spPr>
          <a:xfrm>
            <a:off x="395536" y="1052736"/>
            <a:ext cx="8568952" cy="646331"/>
          </a:xfrm>
          <a:prstGeom prst="rect">
            <a:avLst/>
          </a:prstGeom>
        </p:spPr>
        <p:txBody>
          <a:bodyPr wrap="square">
            <a:spAutoFit/>
          </a:bodyPr>
          <a:lstStyle/>
          <a:p>
            <a:pPr algn="ctr"/>
            <a:r>
              <a:rPr lang="el-GR" b="1" dirty="0"/>
              <a:t>Η έκθεση και ανάδειξη των μαθητικών έργων είναι θεμελιώδες συστατικό της διδακτικής των τεχνών </a:t>
            </a:r>
          </a:p>
        </p:txBody>
      </p:sp>
    </p:spTree>
    <p:extLst>
      <p:ext uri="{BB962C8B-B14F-4D97-AF65-F5344CB8AC3E}">
        <p14:creationId xmlns:p14="http://schemas.microsoft.com/office/powerpoint/2010/main" val="9628253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Δραστηριότητες</a:t>
            </a:r>
            <a:endParaRPr lang="en-US" dirty="0"/>
          </a:p>
        </p:txBody>
      </p:sp>
      <p:sp>
        <p:nvSpPr>
          <p:cNvPr id="3" name="Content Placeholder 2"/>
          <p:cNvSpPr>
            <a:spLocks noGrp="1"/>
          </p:cNvSpPr>
          <p:nvPr>
            <p:ph idx="1"/>
          </p:nvPr>
        </p:nvSpPr>
        <p:spPr/>
        <p:txBody>
          <a:bodyPr/>
          <a:lstStyle/>
          <a:p>
            <a:pPr marL="0" indent="0">
              <a:buNone/>
            </a:pPr>
            <a:r>
              <a:rPr lang="el-GR" sz="1800" b="1" dirty="0" err="1"/>
              <a:t>Οι</a:t>
            </a:r>
            <a:r>
              <a:rPr lang="el-GR" sz="1800" b="1" dirty="0"/>
              <a:t> </a:t>
            </a:r>
            <a:r>
              <a:rPr lang="el-GR" sz="1800" b="1" dirty="0" err="1"/>
              <a:t>επιμορφούμενοι</a:t>
            </a:r>
            <a:r>
              <a:rPr lang="el-GR" sz="1800" b="1" dirty="0"/>
              <a:t> </a:t>
            </a:r>
            <a:r>
              <a:rPr lang="el-GR" sz="1800" b="1" dirty="0" err="1"/>
              <a:t>προτείνεται</a:t>
            </a:r>
            <a:r>
              <a:rPr lang="el-GR" sz="1800" b="1" dirty="0"/>
              <a:t> </a:t>
            </a:r>
            <a:r>
              <a:rPr lang="el-GR" sz="1800" b="1" dirty="0" err="1"/>
              <a:t>να</a:t>
            </a:r>
            <a:r>
              <a:rPr lang="el-GR" sz="1800" b="1" dirty="0"/>
              <a:t> </a:t>
            </a:r>
            <a:r>
              <a:rPr lang="el-GR" sz="1800" b="1" dirty="0" err="1"/>
              <a:t>επιλέξουν</a:t>
            </a:r>
            <a:r>
              <a:rPr lang="el-GR" sz="1800" b="1" dirty="0"/>
              <a:t>, </a:t>
            </a:r>
            <a:r>
              <a:rPr lang="el-GR" sz="1800" b="1" dirty="0" err="1"/>
              <a:t>ανάλογα</a:t>
            </a:r>
            <a:r>
              <a:rPr lang="el-GR" sz="1800" b="1" dirty="0"/>
              <a:t> </a:t>
            </a:r>
            <a:r>
              <a:rPr lang="el-GR" sz="1800" b="1" dirty="0" err="1"/>
              <a:t>με</a:t>
            </a:r>
            <a:r>
              <a:rPr lang="el-GR" sz="1800" b="1" dirty="0"/>
              <a:t> </a:t>
            </a:r>
            <a:r>
              <a:rPr lang="el-GR" sz="1800" b="1" dirty="0" err="1"/>
              <a:t>την</a:t>
            </a:r>
            <a:r>
              <a:rPr lang="el-GR" sz="1800" b="1" dirty="0"/>
              <a:t> </a:t>
            </a:r>
            <a:r>
              <a:rPr lang="el-GR" sz="1800" b="1" dirty="0" err="1"/>
              <a:t>ειδικότητά</a:t>
            </a:r>
            <a:r>
              <a:rPr lang="el-GR" sz="1800" b="1" dirty="0"/>
              <a:t> </a:t>
            </a:r>
            <a:r>
              <a:rPr lang="el-GR" sz="1800" b="1" dirty="0" err="1"/>
              <a:t>τους</a:t>
            </a:r>
            <a:r>
              <a:rPr lang="el-GR" sz="1800" b="1" dirty="0"/>
              <a:t>, </a:t>
            </a:r>
            <a:r>
              <a:rPr lang="el-GR" sz="1800" b="1" dirty="0" err="1"/>
              <a:t>τις</a:t>
            </a:r>
            <a:r>
              <a:rPr lang="el-GR" sz="1800" b="1" dirty="0"/>
              <a:t> </a:t>
            </a:r>
            <a:r>
              <a:rPr lang="el-GR" sz="1800" b="1" dirty="0" err="1"/>
              <a:t>συνθήκες</a:t>
            </a:r>
            <a:r>
              <a:rPr lang="el-GR" sz="1800" b="1" dirty="0"/>
              <a:t> </a:t>
            </a:r>
            <a:r>
              <a:rPr lang="el-GR" sz="1800" b="1" dirty="0" err="1"/>
              <a:t>και</a:t>
            </a:r>
            <a:r>
              <a:rPr lang="el-GR" sz="1800" b="1" dirty="0"/>
              <a:t> </a:t>
            </a:r>
            <a:r>
              <a:rPr lang="el-GR" sz="1800" b="1" dirty="0" err="1"/>
              <a:t>την</a:t>
            </a:r>
            <a:r>
              <a:rPr lang="el-GR" sz="1800" b="1" dirty="0"/>
              <a:t> </a:t>
            </a:r>
            <a:r>
              <a:rPr lang="el-GR" sz="1800" b="1" dirty="0" err="1"/>
              <a:t>εξέλιξη</a:t>
            </a:r>
            <a:r>
              <a:rPr lang="el-GR" sz="1800" b="1" dirty="0"/>
              <a:t> </a:t>
            </a:r>
            <a:r>
              <a:rPr lang="el-GR" sz="1800" b="1" dirty="0" err="1"/>
              <a:t>του</a:t>
            </a:r>
            <a:r>
              <a:rPr lang="el-GR" sz="1800" b="1" dirty="0"/>
              <a:t> </a:t>
            </a:r>
            <a:r>
              <a:rPr lang="el-GR" sz="1800" b="1" dirty="0" err="1"/>
              <a:t>μαθήματος</a:t>
            </a:r>
            <a:r>
              <a:rPr lang="el-GR" sz="1800" b="1" dirty="0"/>
              <a:t> </a:t>
            </a:r>
            <a:r>
              <a:rPr lang="el-GR" sz="1800" b="1" dirty="0" err="1"/>
              <a:t>και</a:t>
            </a:r>
            <a:r>
              <a:rPr lang="el-GR" sz="1800" b="1" dirty="0"/>
              <a:t> </a:t>
            </a:r>
            <a:r>
              <a:rPr lang="el-GR" sz="1800" b="1" dirty="0" err="1"/>
              <a:t>σε</a:t>
            </a:r>
            <a:r>
              <a:rPr lang="el-GR" sz="1800" b="1" dirty="0"/>
              <a:t> </a:t>
            </a:r>
            <a:r>
              <a:rPr lang="el-GR" sz="1800" b="1" dirty="0" err="1"/>
              <a:t>συνεργασία</a:t>
            </a:r>
            <a:r>
              <a:rPr lang="el-GR" sz="1800" b="1" dirty="0"/>
              <a:t> </a:t>
            </a:r>
            <a:r>
              <a:rPr lang="el-GR" sz="1800" b="1" dirty="0" err="1"/>
              <a:t>με</a:t>
            </a:r>
            <a:r>
              <a:rPr lang="el-GR" sz="1800" b="1" dirty="0"/>
              <a:t> </a:t>
            </a:r>
            <a:r>
              <a:rPr lang="el-GR" sz="1800" b="1" dirty="0" err="1"/>
              <a:t>τον</a:t>
            </a:r>
            <a:r>
              <a:rPr lang="el-GR" sz="1800" b="1" dirty="0"/>
              <a:t> </a:t>
            </a:r>
            <a:r>
              <a:rPr lang="el-GR" sz="1800" b="1" dirty="0" err="1"/>
              <a:t>επιμορφωτή</a:t>
            </a:r>
            <a:r>
              <a:rPr lang="el-GR" sz="1800" b="1" dirty="0"/>
              <a:t> </a:t>
            </a:r>
            <a:r>
              <a:rPr lang="el-GR" sz="1800" b="1" dirty="0" err="1"/>
              <a:t>μέρος</a:t>
            </a:r>
            <a:r>
              <a:rPr lang="el-GR" sz="1800" b="1" dirty="0"/>
              <a:t> </a:t>
            </a:r>
            <a:r>
              <a:rPr lang="el-GR" sz="1800" b="1" dirty="0" err="1"/>
              <a:t>από</a:t>
            </a:r>
            <a:r>
              <a:rPr lang="el-GR" sz="1800" b="1" dirty="0"/>
              <a:t> </a:t>
            </a:r>
            <a:r>
              <a:rPr lang="el-GR" sz="1800" b="1" dirty="0" err="1"/>
              <a:t>τις</a:t>
            </a:r>
            <a:r>
              <a:rPr lang="el-GR" sz="1800" b="1" dirty="0"/>
              <a:t> </a:t>
            </a:r>
            <a:r>
              <a:rPr lang="el-GR" sz="1800" b="1" dirty="0" err="1"/>
              <a:t>παρακάτω</a:t>
            </a:r>
            <a:r>
              <a:rPr lang="el-GR" sz="1800" b="1" dirty="0"/>
              <a:t> </a:t>
            </a:r>
            <a:r>
              <a:rPr lang="el-GR" sz="1800" b="1" dirty="0" err="1"/>
              <a:t>δραστηριότητες</a:t>
            </a:r>
            <a:r>
              <a:rPr lang="el-GR" sz="1800" b="1" dirty="0"/>
              <a:t> </a:t>
            </a:r>
            <a:r>
              <a:rPr lang="el-GR" sz="1800" b="1" dirty="0" err="1"/>
              <a:t>που</a:t>
            </a:r>
            <a:r>
              <a:rPr lang="el-GR" sz="1800" b="1" dirty="0"/>
              <a:t> </a:t>
            </a:r>
            <a:r>
              <a:rPr lang="el-GR" sz="1800" b="1" dirty="0" err="1"/>
              <a:t>συνολικά</a:t>
            </a:r>
            <a:r>
              <a:rPr lang="el-GR" sz="1800" b="1" dirty="0"/>
              <a:t> </a:t>
            </a:r>
            <a:r>
              <a:rPr lang="el-GR" sz="1800" b="1" dirty="0" err="1"/>
              <a:t>να</a:t>
            </a:r>
            <a:r>
              <a:rPr lang="el-GR" sz="1800" b="1" dirty="0"/>
              <a:t> </a:t>
            </a:r>
            <a:r>
              <a:rPr lang="el-GR" sz="1800" b="1" dirty="0" err="1"/>
              <a:t>αντιστοιχεί</a:t>
            </a:r>
            <a:r>
              <a:rPr lang="el-GR" sz="1800" b="1" dirty="0"/>
              <a:t> </a:t>
            </a:r>
            <a:r>
              <a:rPr lang="el-GR" sz="1800" b="1" dirty="0" err="1"/>
              <a:t>σε</a:t>
            </a:r>
            <a:r>
              <a:rPr lang="el-GR" sz="1800" b="1" dirty="0"/>
              <a:t> 160’.  	</a:t>
            </a:r>
            <a:endParaRPr lang="en-US" sz="1800" dirty="0"/>
          </a:p>
          <a:p>
            <a:pPr marL="0" indent="0">
              <a:buNone/>
            </a:pPr>
            <a:r>
              <a:rPr lang="el-GR" sz="1800" b="1" dirty="0" err="1"/>
              <a:t>Οι</a:t>
            </a:r>
            <a:r>
              <a:rPr lang="el-GR" sz="1800" b="1" dirty="0"/>
              <a:t> </a:t>
            </a:r>
            <a:r>
              <a:rPr lang="el-GR" sz="1800" b="1" dirty="0" err="1"/>
              <a:t>χρόνοι</a:t>
            </a:r>
            <a:r>
              <a:rPr lang="el-GR" sz="1800" b="1" dirty="0"/>
              <a:t> </a:t>
            </a:r>
            <a:r>
              <a:rPr lang="el-GR" sz="1800" b="1" dirty="0" err="1"/>
              <a:t>είναι</a:t>
            </a:r>
            <a:r>
              <a:rPr lang="el-GR" sz="1800" b="1" dirty="0"/>
              <a:t> </a:t>
            </a:r>
            <a:r>
              <a:rPr lang="el-GR" sz="1800" b="1" dirty="0" err="1"/>
              <a:t>ενδεικτικοί</a:t>
            </a:r>
            <a:r>
              <a:rPr lang="el-GR" b="1" dirty="0"/>
              <a:t>.</a:t>
            </a:r>
            <a:endParaRPr lang="en-US" dirty="0"/>
          </a:p>
        </p:txBody>
      </p:sp>
    </p:spTree>
    <p:extLst>
      <p:ext uri="{BB962C8B-B14F-4D97-AF65-F5344CB8AC3E}">
        <p14:creationId xmlns:p14="http://schemas.microsoft.com/office/powerpoint/2010/main" val="10568355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243408"/>
            <a:ext cx="7138988" cy="1143000"/>
          </a:xfrm>
        </p:spPr>
        <p:txBody>
          <a:bodyPr/>
          <a:lstStyle/>
          <a:p>
            <a:r>
              <a:rPr lang="el-GR" sz="2800" noProof="0" dirty="0"/>
              <a:t>Δραστηριότητα 1</a:t>
            </a:r>
            <a:r>
              <a:rPr lang="el-GR" noProof="0" dirty="0"/>
              <a:t> </a:t>
            </a:r>
            <a:r>
              <a:rPr lang="el-GR" sz="2000" noProof="0" dirty="0">
                <a:solidFill>
                  <a:srgbClr val="000000"/>
                </a:solidFill>
              </a:rPr>
              <a:t>30 λεπτά </a:t>
            </a:r>
          </a:p>
        </p:txBody>
      </p:sp>
      <p:sp>
        <p:nvSpPr>
          <p:cNvPr id="3" name="Content Placeholder 2"/>
          <p:cNvSpPr>
            <a:spLocks noGrp="1"/>
          </p:cNvSpPr>
          <p:nvPr>
            <p:ph idx="1"/>
          </p:nvPr>
        </p:nvSpPr>
        <p:spPr>
          <a:xfrm>
            <a:off x="467544" y="692696"/>
            <a:ext cx="8229600" cy="5112568"/>
          </a:xfrm>
        </p:spPr>
        <p:txBody>
          <a:bodyPr/>
          <a:lstStyle/>
          <a:p>
            <a:pPr marL="0" indent="0">
              <a:buNone/>
            </a:pPr>
            <a:r>
              <a:rPr lang="el-GR" sz="2000" b="1" noProof="0" dirty="0"/>
              <a:t>Εξερεύνηση και χρήση μηχανών αναζήτησης</a:t>
            </a:r>
            <a:r>
              <a:rPr lang="el-GR" sz="2000" noProof="0" dirty="0"/>
              <a:t> </a:t>
            </a:r>
          </a:p>
          <a:p>
            <a:pPr marL="0" indent="0">
              <a:buNone/>
            </a:pPr>
            <a:endParaRPr lang="el-GR" sz="2000" noProof="0" dirty="0"/>
          </a:p>
          <a:p>
            <a:r>
              <a:rPr lang="el-GR" sz="2000" noProof="0" dirty="0"/>
              <a:t>Σε επιλεγμένες μηχανές από τις παρουσιαζόμενες οι εκπαιδευόμενοι πραγματοποιούν αναζητήσεις για ένα θέμα πληκτρολογώντας διαφορετικές λέξεις κλειδιά.</a:t>
            </a:r>
          </a:p>
          <a:p>
            <a:pPr marL="0" indent="0">
              <a:buNone/>
            </a:pPr>
            <a:r>
              <a:rPr lang="el-GR" sz="2000" noProof="0" dirty="0"/>
              <a:t> </a:t>
            </a:r>
          </a:p>
          <a:p>
            <a:r>
              <a:rPr lang="el-GR" sz="2000" noProof="0" dirty="0"/>
              <a:t>Δημιουργία μικρών συλλογών υλικού εικαστικού, ηχητικού, </a:t>
            </a:r>
            <a:r>
              <a:rPr lang="en-US" sz="2000" noProof="0" dirty="0"/>
              <a:t>video-performative</a:t>
            </a:r>
          </a:p>
          <a:p>
            <a:endParaRPr lang="el-GR" sz="2000" noProof="0" dirty="0"/>
          </a:p>
          <a:p>
            <a:r>
              <a:rPr lang="el-GR" sz="2000" noProof="0" dirty="0"/>
              <a:t>Συζήτηση γύρω από την έννοια της αναζήτησης και γύρω από διάφορες στρατηγικές αναζήτησης </a:t>
            </a:r>
          </a:p>
          <a:p>
            <a:endParaRPr lang="el-GR" sz="2000" noProof="0" dirty="0"/>
          </a:p>
          <a:p>
            <a:pPr algn="just"/>
            <a:r>
              <a:rPr lang="el-GR" sz="2000" noProof="0" dirty="0"/>
              <a:t>Συζήτηση γύρω από την ιδέα της δημιουργίας μιας συλλογικής βάσης δεδομένων για τη ανάρτηση υλικού από διάφορες δραστηριότητες καθ’ όλη τη διάρκεια της επιμόρφωσης </a:t>
            </a:r>
          </a:p>
          <a:p>
            <a:endParaRPr lang="el-GR" sz="2000" noProof="0" dirty="0"/>
          </a:p>
          <a:p>
            <a:pPr marL="0" indent="0">
              <a:buNone/>
            </a:pPr>
            <a:endParaRPr lang="el-GR" sz="2000" noProof="0" dirty="0"/>
          </a:p>
        </p:txBody>
      </p:sp>
    </p:spTree>
    <p:extLst>
      <p:ext uri="{BB962C8B-B14F-4D97-AF65-F5344CB8AC3E}">
        <p14:creationId xmlns:p14="http://schemas.microsoft.com/office/powerpoint/2010/main" val="1294496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7138988" cy="706090"/>
          </a:xfrm>
        </p:spPr>
        <p:txBody>
          <a:bodyPr/>
          <a:lstStyle/>
          <a:p>
            <a:br>
              <a:rPr lang="el-GR" sz="2800" noProof="0" dirty="0"/>
            </a:br>
            <a:br>
              <a:rPr lang="el-GR" sz="2800" noProof="0" dirty="0"/>
            </a:br>
            <a:r>
              <a:rPr lang="el-GR" sz="2800" noProof="0" dirty="0"/>
              <a:t>Η μηχανή Αναζήτησης του </a:t>
            </a:r>
            <a:r>
              <a:rPr lang="en-US" sz="2800" noProof="0" dirty="0" err="1"/>
              <a:t>Wikiar</a:t>
            </a:r>
            <a:br>
              <a:rPr lang="el-GR" sz="2800" noProof="0" dirty="0"/>
            </a:br>
            <a:r>
              <a:rPr lang="el-GR" sz="1800" noProof="0" dirty="0">
                <a:hlinkClick r:id="rId2"/>
              </a:rPr>
              <a:t>https://www.wikiart.org/</a:t>
            </a:r>
            <a:br>
              <a:rPr lang="el-GR" noProof="0" dirty="0"/>
            </a:br>
            <a:endParaRPr lang="el-GR" noProof="0" dirty="0"/>
          </a:p>
        </p:txBody>
      </p:sp>
      <p:sp>
        <p:nvSpPr>
          <p:cNvPr id="3" name="Content Placeholder 2"/>
          <p:cNvSpPr>
            <a:spLocks noGrp="1"/>
          </p:cNvSpPr>
          <p:nvPr>
            <p:ph idx="1"/>
          </p:nvPr>
        </p:nvSpPr>
        <p:spPr>
          <a:xfrm>
            <a:off x="467544" y="1196752"/>
            <a:ext cx="8229600" cy="5184576"/>
          </a:xfrm>
        </p:spPr>
        <p:txBody>
          <a:bodyPr/>
          <a:lstStyle/>
          <a:p>
            <a:r>
              <a:rPr lang="el-GR" sz="2000" noProof="0" dirty="0"/>
              <a:t>Υψηλής ποιότητας αποθετήριο</a:t>
            </a:r>
          </a:p>
          <a:p>
            <a:r>
              <a:rPr lang="el-GR" sz="2000" noProof="0" dirty="0"/>
              <a:t>Εξειδικευμένη μηχανή αναζήτησης ανά:</a:t>
            </a:r>
          </a:p>
          <a:p>
            <a:pPr lvl="1"/>
            <a:r>
              <a:rPr lang="el-GR" sz="1100" noProof="0" dirty="0"/>
              <a:t>αλφαβητική σειρά </a:t>
            </a:r>
          </a:p>
          <a:p>
            <a:pPr lvl="1"/>
            <a:r>
              <a:rPr lang="el-GR" sz="1100" noProof="0" dirty="0"/>
              <a:t>καλλιτεχνικό ρεύμα</a:t>
            </a:r>
          </a:p>
          <a:p>
            <a:pPr lvl="1"/>
            <a:r>
              <a:rPr lang="el-GR" sz="1100" noProof="0" dirty="0"/>
              <a:t>σχολή ή ομάδα</a:t>
            </a:r>
          </a:p>
          <a:p>
            <a:pPr lvl="1"/>
            <a:r>
              <a:rPr lang="el-GR" sz="1100" noProof="0" dirty="0"/>
              <a:t>είδος</a:t>
            </a:r>
          </a:p>
          <a:p>
            <a:pPr lvl="1"/>
            <a:r>
              <a:rPr lang="el-GR" sz="1100" noProof="0" dirty="0"/>
              <a:t>εθνικότητα</a:t>
            </a:r>
          </a:p>
          <a:p>
            <a:pPr lvl="1"/>
            <a:r>
              <a:rPr lang="el-GR" sz="1100" noProof="0" dirty="0"/>
              <a:t>χρονολογία </a:t>
            </a:r>
          </a:p>
          <a:p>
            <a:pPr lvl="1"/>
            <a:r>
              <a:rPr lang="el-GR" sz="1100" noProof="0" dirty="0"/>
              <a:t>οργανισμό/ινστιτούτο </a:t>
            </a:r>
          </a:p>
          <a:p>
            <a:pPr lvl="1"/>
            <a:r>
              <a:rPr lang="el-GR" sz="1100" noProof="0" dirty="0"/>
              <a:t>δημοτικότητα </a:t>
            </a:r>
          </a:p>
          <a:p>
            <a:pPr lvl="1"/>
            <a:r>
              <a:rPr lang="el-GR" sz="1100" noProof="0" dirty="0"/>
              <a:t>γυναίκες καλλιτέχνιδες και</a:t>
            </a:r>
          </a:p>
          <a:p>
            <a:pPr lvl="1"/>
            <a:r>
              <a:rPr lang="el-GR" sz="1100" noProof="0" dirty="0"/>
              <a:t>ημερομηνία προσθήκης στη βάση</a:t>
            </a:r>
          </a:p>
          <a:p>
            <a:pPr>
              <a:buFont typeface="Arial"/>
              <a:buChar char="•"/>
            </a:pPr>
            <a:r>
              <a:rPr lang="el-GR" sz="2000" noProof="0" dirty="0"/>
              <a:t>Επιλογές αναζήτησης για τα έργα:</a:t>
            </a:r>
          </a:p>
          <a:p>
            <a:pPr lvl="1"/>
            <a:r>
              <a:rPr lang="el-GR" sz="1100" noProof="0" dirty="0"/>
              <a:t>στιλ</a:t>
            </a:r>
          </a:p>
          <a:p>
            <a:pPr lvl="1"/>
            <a:r>
              <a:rPr lang="el-GR" sz="1100" noProof="0" dirty="0"/>
              <a:t>είδος ή </a:t>
            </a:r>
          </a:p>
          <a:p>
            <a:pPr lvl="1"/>
            <a:r>
              <a:rPr lang="el-GR" sz="1100" noProof="0" dirty="0"/>
              <a:t>τεχνική </a:t>
            </a:r>
          </a:p>
          <a:p>
            <a:r>
              <a:rPr lang="el-GR" sz="2000" noProof="0" dirty="0"/>
              <a:t>Δυνατότητα δημιουργίας διαδικτυακών άλμπουμ </a:t>
            </a:r>
          </a:p>
        </p:txBody>
      </p:sp>
    </p:spTree>
    <p:extLst>
      <p:ext uri="{BB962C8B-B14F-4D97-AF65-F5344CB8AC3E}">
        <p14:creationId xmlns:p14="http://schemas.microsoft.com/office/powerpoint/2010/main" val="39224835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38988" cy="562074"/>
          </a:xfrm>
        </p:spPr>
        <p:txBody>
          <a:bodyPr/>
          <a:lstStyle/>
          <a:p>
            <a:r>
              <a:rPr lang="el-GR" sz="2800" noProof="0" dirty="0"/>
              <a:t>Δραστηριότητα 2 </a:t>
            </a:r>
            <a:r>
              <a:rPr lang="el-GR" sz="2000" dirty="0">
                <a:solidFill>
                  <a:srgbClr val="000000"/>
                </a:solidFill>
              </a:rPr>
              <a:t>3</a:t>
            </a:r>
            <a:r>
              <a:rPr lang="el-GR" sz="2000" noProof="0" dirty="0">
                <a:solidFill>
                  <a:srgbClr val="000000"/>
                </a:solidFill>
              </a:rPr>
              <a:t>0 λεπτά</a:t>
            </a:r>
            <a:br>
              <a:rPr lang="el-GR" sz="2000" noProof="0" dirty="0">
                <a:solidFill>
                  <a:srgbClr val="000000"/>
                </a:solidFill>
              </a:rPr>
            </a:br>
            <a:endParaRPr lang="el-GR" sz="2000" noProof="0" dirty="0">
              <a:solidFill>
                <a:srgbClr val="000000"/>
              </a:solidFill>
            </a:endParaRPr>
          </a:p>
        </p:txBody>
      </p:sp>
      <p:sp>
        <p:nvSpPr>
          <p:cNvPr id="3" name="Content Placeholder 2"/>
          <p:cNvSpPr>
            <a:spLocks noGrp="1"/>
          </p:cNvSpPr>
          <p:nvPr>
            <p:ph idx="1"/>
          </p:nvPr>
        </p:nvSpPr>
        <p:spPr>
          <a:xfrm>
            <a:off x="395536" y="764704"/>
            <a:ext cx="8229600" cy="1728192"/>
          </a:xfrm>
        </p:spPr>
        <p:txBody>
          <a:bodyPr/>
          <a:lstStyle/>
          <a:p>
            <a:pPr marL="0" indent="0">
              <a:buNone/>
            </a:pPr>
            <a:r>
              <a:rPr lang="el-GR" sz="2000" b="1" noProof="0" dirty="0"/>
              <a:t>Εξερευνήσεις στο </a:t>
            </a:r>
            <a:r>
              <a:rPr lang="en-US" sz="2000" b="1" noProof="0" dirty="0"/>
              <a:t>Pinterest</a:t>
            </a:r>
            <a:r>
              <a:rPr lang="el-GR" sz="2000" b="1" noProof="0" dirty="0"/>
              <a:t>  - δημιουργία συνεργατικών συλλογών</a:t>
            </a:r>
            <a:endParaRPr lang="el-GR" sz="2000" noProof="0" dirty="0"/>
          </a:p>
          <a:p>
            <a:r>
              <a:rPr lang="el-GR" sz="2000" noProof="0" dirty="0"/>
              <a:t>Δημιουργία ατομικών λογαριασμών</a:t>
            </a:r>
          </a:p>
          <a:p>
            <a:r>
              <a:rPr lang="el-GR" sz="2000" noProof="0" dirty="0"/>
              <a:t>Δημιουργούν ως 5 συνεργατικών πινάκων με επιλογή από τους τίτλους:</a:t>
            </a:r>
          </a:p>
          <a:p>
            <a:pPr marL="0" indent="0">
              <a:buNone/>
            </a:pPr>
            <a:endParaRPr lang="el-GR" sz="2000" noProof="0" dirty="0"/>
          </a:p>
        </p:txBody>
      </p:sp>
      <p:sp>
        <p:nvSpPr>
          <p:cNvPr id="5" name="TextBox 4"/>
          <p:cNvSpPr txBox="1"/>
          <p:nvPr/>
        </p:nvSpPr>
        <p:spPr>
          <a:xfrm>
            <a:off x="2627784" y="2492896"/>
            <a:ext cx="2448272" cy="2308324"/>
          </a:xfrm>
          <a:prstGeom prst="rect">
            <a:avLst/>
          </a:prstGeom>
          <a:noFill/>
        </p:spPr>
        <p:txBody>
          <a:bodyPr wrap="square" rtlCol="0">
            <a:spAutoFit/>
          </a:bodyPr>
          <a:lstStyle/>
          <a:p>
            <a:pPr marL="0" indent="0">
              <a:buNone/>
            </a:pPr>
            <a:r>
              <a:rPr lang="el-GR" dirty="0"/>
              <a:t>1. επανάληψη</a:t>
            </a:r>
          </a:p>
          <a:p>
            <a:pPr marL="0" indent="0">
              <a:buNone/>
            </a:pPr>
            <a:r>
              <a:rPr lang="el-GR" dirty="0"/>
              <a:t>2. ατύχημα</a:t>
            </a:r>
          </a:p>
          <a:p>
            <a:pPr marL="0" indent="0">
              <a:buNone/>
            </a:pPr>
            <a:r>
              <a:rPr lang="el-GR" dirty="0"/>
              <a:t>3. λάθος</a:t>
            </a:r>
          </a:p>
          <a:p>
            <a:pPr marL="0" indent="0">
              <a:buNone/>
            </a:pPr>
            <a:r>
              <a:rPr lang="el-GR" dirty="0"/>
              <a:t>4. σκιά</a:t>
            </a:r>
          </a:p>
          <a:p>
            <a:pPr marL="0" indent="0">
              <a:buNone/>
            </a:pPr>
            <a:r>
              <a:rPr lang="el-GR" dirty="0"/>
              <a:t>5. καθρέπτης</a:t>
            </a:r>
          </a:p>
          <a:p>
            <a:pPr marL="0" indent="0">
              <a:buNone/>
            </a:pPr>
            <a:r>
              <a:rPr lang="el-GR" dirty="0"/>
              <a:t>6. μεταμόρφωση</a:t>
            </a:r>
          </a:p>
          <a:p>
            <a:pPr marL="0" indent="0">
              <a:buNone/>
            </a:pPr>
            <a:r>
              <a:rPr lang="el-GR" dirty="0"/>
              <a:t>7. κατοίκηση</a:t>
            </a:r>
          </a:p>
          <a:p>
            <a:pPr marL="0" indent="0">
              <a:buNone/>
            </a:pPr>
            <a:r>
              <a:rPr lang="el-GR" dirty="0"/>
              <a:t>8. διαδρομές</a:t>
            </a:r>
          </a:p>
        </p:txBody>
      </p:sp>
      <p:sp>
        <p:nvSpPr>
          <p:cNvPr id="7" name="TextBox 6"/>
          <p:cNvSpPr txBox="1"/>
          <p:nvPr/>
        </p:nvSpPr>
        <p:spPr>
          <a:xfrm>
            <a:off x="4932040" y="2492896"/>
            <a:ext cx="2259780" cy="2308324"/>
          </a:xfrm>
          <a:prstGeom prst="rect">
            <a:avLst/>
          </a:prstGeom>
          <a:noFill/>
        </p:spPr>
        <p:txBody>
          <a:bodyPr wrap="square" rtlCol="0">
            <a:spAutoFit/>
          </a:bodyPr>
          <a:lstStyle/>
          <a:p>
            <a:pPr marL="0" indent="0">
              <a:buNone/>
            </a:pPr>
            <a:r>
              <a:rPr lang="el-GR" dirty="0"/>
              <a:t>9. παιχνίδι</a:t>
            </a:r>
          </a:p>
          <a:p>
            <a:pPr marL="0" indent="0">
              <a:buNone/>
            </a:pPr>
            <a:r>
              <a:rPr lang="el-GR" dirty="0"/>
              <a:t>10. καταστροφή</a:t>
            </a:r>
          </a:p>
          <a:p>
            <a:pPr marL="0" indent="0">
              <a:buNone/>
            </a:pPr>
            <a:r>
              <a:rPr lang="el-GR" dirty="0"/>
              <a:t>11. διαφορετικότητα</a:t>
            </a:r>
          </a:p>
          <a:p>
            <a:pPr marL="0" indent="0">
              <a:buNone/>
            </a:pPr>
            <a:r>
              <a:rPr lang="el-GR" dirty="0"/>
              <a:t>12. όνειρο</a:t>
            </a:r>
          </a:p>
          <a:p>
            <a:pPr marL="0" indent="0">
              <a:buNone/>
            </a:pPr>
            <a:r>
              <a:rPr lang="el-GR" dirty="0"/>
              <a:t>13. γεγονότα</a:t>
            </a:r>
          </a:p>
          <a:p>
            <a:pPr marL="0" indent="0">
              <a:buNone/>
            </a:pPr>
            <a:r>
              <a:rPr lang="el-GR" dirty="0"/>
              <a:t>14. αφαίρεση </a:t>
            </a:r>
          </a:p>
          <a:p>
            <a:pPr marL="0" indent="0">
              <a:buNone/>
            </a:pPr>
            <a:r>
              <a:rPr lang="el-GR" dirty="0"/>
              <a:t>15. εφήμερο</a:t>
            </a:r>
          </a:p>
          <a:p>
            <a:pPr marL="0" indent="0">
              <a:buNone/>
            </a:pPr>
            <a:r>
              <a:rPr lang="el-GR" dirty="0"/>
              <a:t>16. ανακύκλωση</a:t>
            </a:r>
          </a:p>
        </p:txBody>
      </p:sp>
      <p:sp>
        <p:nvSpPr>
          <p:cNvPr id="8" name="TextBox 7"/>
          <p:cNvSpPr txBox="1"/>
          <p:nvPr/>
        </p:nvSpPr>
        <p:spPr>
          <a:xfrm>
            <a:off x="539552" y="5085184"/>
            <a:ext cx="4006225" cy="400110"/>
          </a:xfrm>
          <a:prstGeom prst="rect">
            <a:avLst/>
          </a:prstGeom>
          <a:noFill/>
        </p:spPr>
        <p:txBody>
          <a:bodyPr wrap="none" rtlCol="0">
            <a:spAutoFit/>
          </a:bodyPr>
          <a:lstStyle/>
          <a:p>
            <a:pPr marL="342900" indent="-342900">
              <a:buFont typeface="Arial"/>
              <a:buChar char="•"/>
            </a:pPr>
            <a:r>
              <a:rPr lang="el-GR" sz="2000" dirty="0">
                <a:latin typeface="Verdana"/>
                <a:cs typeface="Verdana"/>
              </a:rPr>
              <a:t>Τροφοδότηση των πινάκων</a:t>
            </a:r>
            <a:endParaRPr lang="en-US" sz="2000" dirty="0">
              <a:latin typeface="Verdana"/>
              <a:cs typeface="Verdana"/>
            </a:endParaRPr>
          </a:p>
        </p:txBody>
      </p:sp>
      <p:sp>
        <p:nvSpPr>
          <p:cNvPr id="10" name="Rectangle 9"/>
          <p:cNvSpPr/>
          <p:nvPr/>
        </p:nvSpPr>
        <p:spPr>
          <a:xfrm>
            <a:off x="395536" y="5661248"/>
            <a:ext cx="8748464" cy="369332"/>
          </a:xfrm>
          <a:prstGeom prst="rect">
            <a:avLst/>
          </a:prstGeom>
        </p:spPr>
        <p:txBody>
          <a:bodyPr wrap="square">
            <a:spAutoFit/>
          </a:bodyPr>
          <a:lstStyle/>
          <a:p>
            <a:r>
              <a:rPr lang="el-GR" dirty="0">
                <a:latin typeface="Verdana"/>
                <a:cs typeface="Verdana"/>
              </a:rPr>
              <a:t>Προτείνεται η σταδιακή δημιουργία και των 16 θεματικών (ασύγχρονα)</a:t>
            </a:r>
          </a:p>
        </p:txBody>
      </p:sp>
    </p:spTree>
    <p:extLst>
      <p:ext uri="{BB962C8B-B14F-4D97-AF65-F5344CB8AC3E}">
        <p14:creationId xmlns:p14="http://schemas.microsoft.com/office/powerpoint/2010/main" val="21097198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2800" noProof="0" dirty="0"/>
              <a:t>Δραστηριότητα 3 </a:t>
            </a:r>
            <a:r>
              <a:rPr lang="el-GR" sz="2000" dirty="0">
                <a:solidFill>
                  <a:schemeClr val="tx1"/>
                </a:solidFill>
              </a:rPr>
              <a:t>3</a:t>
            </a:r>
            <a:r>
              <a:rPr lang="el-GR" sz="2000" noProof="0" dirty="0">
                <a:solidFill>
                  <a:schemeClr val="tx1"/>
                </a:solidFill>
              </a:rPr>
              <a:t>0 λεπτά </a:t>
            </a:r>
          </a:p>
        </p:txBody>
      </p:sp>
      <p:sp>
        <p:nvSpPr>
          <p:cNvPr id="3" name="Content Placeholder 2"/>
          <p:cNvSpPr>
            <a:spLocks noGrp="1"/>
          </p:cNvSpPr>
          <p:nvPr>
            <p:ph idx="1"/>
          </p:nvPr>
        </p:nvSpPr>
        <p:spPr>
          <a:xfrm>
            <a:off x="323528" y="1124744"/>
            <a:ext cx="8229600" cy="5184576"/>
          </a:xfrm>
        </p:spPr>
        <p:txBody>
          <a:bodyPr/>
          <a:lstStyle/>
          <a:p>
            <a:pPr marL="0" indent="0">
              <a:buNone/>
            </a:pPr>
            <a:r>
              <a:rPr lang="el-GR" sz="2000" b="1" noProof="0" dirty="0"/>
              <a:t>Περιγραφή διαδρομής στη πλατφόρμα </a:t>
            </a:r>
            <a:r>
              <a:rPr lang="en-US" sz="2000" b="1" noProof="0" dirty="0"/>
              <a:t>Google Arts &amp; Culture </a:t>
            </a:r>
            <a:r>
              <a:rPr lang="el-GR" sz="2000" b="1" noProof="0" dirty="0"/>
              <a:t>με χρήση της ενσωματωμένης μηχανής αναζήτησης</a:t>
            </a:r>
            <a:r>
              <a:rPr lang="el-GR" sz="2000" noProof="0" dirty="0"/>
              <a:t>  </a:t>
            </a:r>
            <a:r>
              <a:rPr lang="el-GR" sz="2000" noProof="0" dirty="0">
                <a:hlinkClick r:id="rId2"/>
              </a:rPr>
              <a:t>https://artsandculture.google.com</a:t>
            </a:r>
            <a:endParaRPr lang="el-GR" sz="2000" noProof="0" dirty="0"/>
          </a:p>
          <a:p>
            <a:pPr marL="0" indent="0">
              <a:buNone/>
            </a:pPr>
            <a:endParaRPr lang="el-GR" sz="2000" noProof="0" dirty="0"/>
          </a:p>
          <a:p>
            <a:r>
              <a:rPr lang="el-GR" sz="2000" noProof="0" dirty="0"/>
              <a:t>Διαδρομή με αφετηρία μια θεματική ενότητα με χρήση της μηχανής αναζήτησης της πλατφόρμας και τις συνδέσεις της, ατομικά ή ανά ομάδες</a:t>
            </a:r>
          </a:p>
          <a:p>
            <a:r>
              <a:rPr lang="el-GR" sz="2000" noProof="0" dirty="0"/>
              <a:t>Επιλογή έκβασης μέσα σε παιδαγωγικό πλαίσιο</a:t>
            </a:r>
          </a:p>
          <a:p>
            <a:r>
              <a:rPr lang="el-GR" sz="2000" noProof="0" dirty="0"/>
              <a:t>Περιγραφή της διαδρομής σε ένα σύντομο κείμενο </a:t>
            </a:r>
            <a:r>
              <a:rPr lang="en-US" sz="2000" noProof="0" dirty="0"/>
              <a:t>word</a:t>
            </a:r>
            <a:r>
              <a:rPr lang="el-GR" sz="2000" noProof="0" dirty="0"/>
              <a:t> (ατομικά) </a:t>
            </a:r>
          </a:p>
          <a:p>
            <a:r>
              <a:rPr lang="el-GR" sz="2000" noProof="0" dirty="0"/>
              <a:t>Ανάρτηση των κειμένων στην πλατφόρμα της επιμόρφωσης</a:t>
            </a:r>
          </a:p>
          <a:p>
            <a:pPr marL="0" indent="0">
              <a:buNone/>
            </a:pPr>
            <a:r>
              <a:rPr lang="el-GR" sz="2000" noProof="0" dirty="0"/>
              <a:t>    (μπορεί να γίνει και ασύγχρονα).</a:t>
            </a:r>
          </a:p>
        </p:txBody>
      </p:sp>
    </p:spTree>
    <p:extLst>
      <p:ext uri="{BB962C8B-B14F-4D97-AF65-F5344CB8AC3E}">
        <p14:creationId xmlns:p14="http://schemas.microsoft.com/office/powerpoint/2010/main" val="123642532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38988" cy="634082"/>
          </a:xfrm>
        </p:spPr>
        <p:txBody>
          <a:bodyPr/>
          <a:lstStyle/>
          <a:p>
            <a:r>
              <a:rPr lang="el-GR" sz="2800" noProof="0" dirty="0"/>
              <a:t>Δραστηριότητα 4 </a:t>
            </a:r>
            <a:r>
              <a:rPr lang="el-GR" sz="1800" noProof="0" dirty="0">
                <a:solidFill>
                  <a:srgbClr val="000000"/>
                </a:solidFill>
              </a:rPr>
              <a:t>20 λεπτά</a:t>
            </a:r>
            <a:br>
              <a:rPr lang="el-GR" sz="2800" noProof="0" dirty="0"/>
            </a:br>
            <a:endParaRPr lang="el-GR" sz="2800" noProof="0" dirty="0"/>
          </a:p>
        </p:txBody>
      </p:sp>
      <p:sp>
        <p:nvSpPr>
          <p:cNvPr id="3" name="Content Placeholder 2"/>
          <p:cNvSpPr>
            <a:spLocks noGrp="1"/>
          </p:cNvSpPr>
          <p:nvPr>
            <p:ph idx="1"/>
          </p:nvPr>
        </p:nvSpPr>
        <p:spPr>
          <a:xfrm>
            <a:off x="395536" y="836712"/>
            <a:ext cx="8229600" cy="5112568"/>
          </a:xfrm>
        </p:spPr>
        <p:txBody>
          <a:bodyPr/>
          <a:lstStyle/>
          <a:p>
            <a:pPr marL="0" indent="0">
              <a:buNone/>
            </a:pPr>
            <a:r>
              <a:rPr lang="el-GR" sz="2000" b="1" noProof="0" dirty="0"/>
              <a:t>Συζήτηση για την παιδαγωγική διάσταση της συμμετοχικής τέχνης </a:t>
            </a:r>
          </a:p>
          <a:p>
            <a:pPr marL="0" indent="0">
              <a:buNone/>
            </a:pPr>
            <a:endParaRPr lang="el-GR" sz="2000" noProof="0" dirty="0"/>
          </a:p>
          <a:p>
            <a:r>
              <a:rPr lang="el-GR" sz="2000" noProof="0" dirty="0"/>
              <a:t>ενεργοποίηση του ατόμου μέσω της τέχνης και η ιδέα του θεατή/ακροατή ως </a:t>
            </a:r>
            <a:r>
              <a:rPr lang="el-GR" sz="2000" noProof="0" dirty="0" err="1"/>
              <a:t>συνδημιουργού</a:t>
            </a:r>
            <a:r>
              <a:rPr lang="el-GR" sz="2000" noProof="0" dirty="0"/>
              <a:t> του έργου</a:t>
            </a:r>
          </a:p>
          <a:p>
            <a:r>
              <a:rPr lang="el-GR" sz="2000" noProof="0" dirty="0"/>
              <a:t>συμμετοχική συν-δημιουργία των δραστηριοτήτων ΠΑΚΕ</a:t>
            </a:r>
          </a:p>
          <a:p>
            <a:r>
              <a:rPr lang="el-GR" sz="2000" noProof="0" dirty="0"/>
              <a:t>εκπαιδευτικές πλευρές της τέχνης/ συζήτηση πάνω στα έργα: </a:t>
            </a:r>
          </a:p>
          <a:p>
            <a:pPr lvl="1"/>
            <a:r>
              <a:rPr lang="el-GR" sz="1200" noProof="0" dirty="0">
                <a:hlinkClick r:id="rId2"/>
              </a:rPr>
              <a:t>http://www.etoy.com/projects/daycare/</a:t>
            </a:r>
            <a:endParaRPr lang="el-GR" sz="1200" dirty="0"/>
          </a:p>
          <a:p>
            <a:pPr lvl="1"/>
            <a:r>
              <a:rPr lang="el-GR" sz="1200" noProof="0" dirty="0">
                <a:hlinkClick r:id="rId3"/>
              </a:rPr>
              <a:t>https://www.youtube.com/watch?v=oPfwrFl1FHM</a:t>
            </a:r>
            <a:r>
              <a:rPr lang="el-GR" sz="1200" noProof="0" dirty="0"/>
              <a:t> </a:t>
            </a:r>
          </a:p>
          <a:p>
            <a:r>
              <a:rPr lang="el-GR" sz="2000" noProof="0" dirty="0"/>
              <a:t>αισθητική και πολιτική διάσταση της συμμετοχικής διαμόρφωσης των εκπαιδευτικών πρακτικών</a:t>
            </a:r>
          </a:p>
          <a:p>
            <a:r>
              <a:rPr lang="el-GR" sz="2000" noProof="0" dirty="0"/>
              <a:t>η ιδέα της κατασκευής ενός ψηφιακού έργου τέχνης με τη μορφή μιας μαθησιακής πλατφόρμας με εκπαιδευτικά χαρακτηριστικά.  </a:t>
            </a:r>
          </a:p>
          <a:p>
            <a:endParaRPr lang="el-GR" sz="2000" noProof="0" dirty="0"/>
          </a:p>
          <a:p>
            <a:endParaRPr lang="el-GR" sz="2000" noProof="0" dirty="0"/>
          </a:p>
          <a:p>
            <a:endParaRPr lang="el-GR" sz="2000" noProof="0" dirty="0"/>
          </a:p>
        </p:txBody>
      </p:sp>
    </p:spTree>
    <p:extLst>
      <p:ext uri="{BB962C8B-B14F-4D97-AF65-F5344CB8AC3E}">
        <p14:creationId xmlns:p14="http://schemas.microsoft.com/office/powerpoint/2010/main" val="85689131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07288" cy="778098"/>
          </a:xfrm>
        </p:spPr>
        <p:txBody>
          <a:bodyPr/>
          <a:lstStyle/>
          <a:p>
            <a:r>
              <a:rPr lang="el-GR" sz="2800" noProof="0" dirty="0"/>
              <a:t>Δραστηριότητα 5 </a:t>
            </a:r>
            <a:r>
              <a:rPr lang="el-GR" sz="2000" dirty="0">
                <a:solidFill>
                  <a:schemeClr val="tx1"/>
                </a:solidFill>
              </a:rPr>
              <a:t>3</a:t>
            </a:r>
            <a:r>
              <a:rPr lang="el-GR" sz="2000" noProof="0" dirty="0">
                <a:solidFill>
                  <a:schemeClr val="tx1"/>
                </a:solidFill>
              </a:rPr>
              <a:t>0 λεπτά </a:t>
            </a:r>
          </a:p>
        </p:txBody>
      </p:sp>
      <p:sp>
        <p:nvSpPr>
          <p:cNvPr id="3" name="Content Placeholder 2"/>
          <p:cNvSpPr>
            <a:spLocks noGrp="1"/>
          </p:cNvSpPr>
          <p:nvPr>
            <p:ph idx="1"/>
          </p:nvPr>
        </p:nvSpPr>
        <p:spPr>
          <a:xfrm>
            <a:off x="467544" y="1124744"/>
            <a:ext cx="8229600" cy="4525963"/>
          </a:xfrm>
        </p:spPr>
        <p:txBody>
          <a:bodyPr/>
          <a:lstStyle/>
          <a:p>
            <a:pPr marL="0" indent="0">
              <a:buNone/>
            </a:pPr>
            <a:r>
              <a:rPr lang="el-GR" sz="2000" b="1" noProof="0" dirty="0"/>
              <a:t>Δημιουργία ενός έργου μέσα από το </a:t>
            </a:r>
            <a:r>
              <a:rPr lang="en-US" sz="2000" b="1" noProof="0" dirty="0"/>
              <a:t>Radio </a:t>
            </a:r>
            <a:r>
              <a:rPr lang="en-US" sz="2000" b="1" noProof="0" dirty="0" err="1"/>
              <a:t>aporee</a:t>
            </a:r>
            <a:r>
              <a:rPr lang="en-US" sz="2000" noProof="0" dirty="0"/>
              <a:t>  </a:t>
            </a:r>
          </a:p>
          <a:p>
            <a:pPr marL="0" indent="0">
              <a:buNone/>
            </a:pPr>
            <a:r>
              <a:rPr lang="el-GR" sz="1600" b="1" u="sng" noProof="0" dirty="0">
                <a:hlinkClick r:id="rId2"/>
              </a:rPr>
              <a:t>https://aporee.org/</a:t>
            </a:r>
            <a:endParaRPr lang="el-GR" sz="1600" b="1" u="sng" noProof="0" dirty="0"/>
          </a:p>
          <a:p>
            <a:pPr marL="0" indent="0">
              <a:buNone/>
            </a:pPr>
            <a:endParaRPr lang="el-GR" sz="1600" b="1" u="sng" noProof="0" dirty="0"/>
          </a:p>
          <a:p>
            <a:r>
              <a:rPr lang="el-GR" sz="2000" noProof="0" dirty="0"/>
              <a:t>πραγματοποίηση διαδρομής σε </a:t>
            </a:r>
            <a:r>
              <a:rPr lang="el-GR" sz="2000" noProof="0" dirty="0" err="1"/>
              <a:t>ηχοτοπία</a:t>
            </a:r>
            <a:r>
              <a:rPr lang="el-GR" sz="2000" noProof="0" dirty="0"/>
              <a:t> μέσα από τον χάρτη αλλά και τη μηχανή αναζήτησης της εφαρμογής, ατομικά ή ανά ομάδες.  </a:t>
            </a:r>
          </a:p>
          <a:p>
            <a:r>
              <a:rPr lang="el-GR" sz="2000" noProof="0" dirty="0"/>
              <a:t>επιλογή και μεταφόρτωση ήχων από την εφαρμογή</a:t>
            </a:r>
          </a:p>
          <a:p>
            <a:r>
              <a:rPr lang="el-GR" sz="2000" noProof="0" dirty="0"/>
              <a:t>σύνθεση ηχητικού έργου που μπορεί να περιλαμβάνει και επιτόπιες ηχογραφήσεις</a:t>
            </a:r>
          </a:p>
          <a:p>
            <a:pPr marL="0" indent="0">
              <a:buNone/>
            </a:pPr>
            <a:endParaRPr lang="el-GR" sz="2000" noProof="0" dirty="0"/>
          </a:p>
          <a:p>
            <a:pPr marL="0" indent="0">
              <a:buNone/>
            </a:pPr>
            <a:r>
              <a:rPr lang="el-GR" sz="2000" noProof="0" dirty="0"/>
              <a:t>Να συζητηθεί το ενδεχόμενο της εκ νέου επεξεργασίας και ανάρτησης του έργου στο </a:t>
            </a:r>
            <a:r>
              <a:rPr lang="en-US" sz="2000" noProof="0" dirty="0"/>
              <a:t>Radio </a:t>
            </a:r>
            <a:r>
              <a:rPr lang="en-US" sz="2000" noProof="0" dirty="0" err="1"/>
              <a:t>aporee</a:t>
            </a:r>
            <a:r>
              <a:rPr lang="en-US" sz="2000" noProof="0" dirty="0"/>
              <a:t> </a:t>
            </a:r>
          </a:p>
        </p:txBody>
      </p:sp>
    </p:spTree>
    <p:extLst>
      <p:ext uri="{BB962C8B-B14F-4D97-AF65-F5344CB8AC3E}">
        <p14:creationId xmlns:p14="http://schemas.microsoft.com/office/powerpoint/2010/main" val="176935562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63272" cy="1143000"/>
          </a:xfrm>
        </p:spPr>
        <p:txBody>
          <a:bodyPr/>
          <a:lstStyle/>
          <a:p>
            <a:r>
              <a:rPr lang="el-GR" sz="2800" noProof="0" dirty="0"/>
              <a:t>Δραστηριότητα 6 </a:t>
            </a:r>
            <a:r>
              <a:rPr lang="el-GR" sz="1200" noProof="0" dirty="0">
                <a:solidFill>
                  <a:srgbClr val="000000"/>
                </a:solidFill>
              </a:rPr>
              <a:t>20 λεπτά</a:t>
            </a:r>
            <a:br>
              <a:rPr lang="el-GR" sz="2400" noProof="0" dirty="0"/>
            </a:br>
            <a:r>
              <a:rPr lang="el-GR" sz="2400" noProof="0" dirty="0">
                <a:solidFill>
                  <a:srgbClr val="000000"/>
                </a:solidFill>
              </a:rPr>
              <a:t>διερεύνηση των μέσων κοινωνικής δικτύωσης Facebook- Twitter –LinkedIn και δημιουργία ομάδας </a:t>
            </a:r>
          </a:p>
        </p:txBody>
      </p:sp>
      <p:sp>
        <p:nvSpPr>
          <p:cNvPr id="3" name="Content Placeholder 2"/>
          <p:cNvSpPr>
            <a:spLocks noGrp="1"/>
          </p:cNvSpPr>
          <p:nvPr>
            <p:ph idx="1"/>
          </p:nvPr>
        </p:nvSpPr>
        <p:spPr/>
        <p:txBody>
          <a:bodyPr/>
          <a:lstStyle/>
          <a:p>
            <a:r>
              <a:rPr lang="el-GR" sz="1800" noProof="0" dirty="0"/>
              <a:t>Δημιουργία λογαριασμών</a:t>
            </a:r>
          </a:p>
          <a:p>
            <a:endParaRPr lang="el-GR" sz="1800" noProof="0" dirty="0"/>
          </a:p>
          <a:p>
            <a:r>
              <a:rPr lang="el-GR" sz="1800" noProof="0" dirty="0"/>
              <a:t>Περιήγηση στα μέσα κοινωνικής δικτύωσης </a:t>
            </a:r>
            <a:r>
              <a:rPr lang="en-US" sz="1800" i="1" noProof="0" dirty="0"/>
              <a:t>like, follow, </a:t>
            </a:r>
            <a:r>
              <a:rPr lang="el-GR" sz="1800" i="1" noProof="0" dirty="0"/>
              <a:t>εγγραφή σε ομάδες</a:t>
            </a:r>
            <a:r>
              <a:rPr lang="el-GR" sz="1800" noProof="0" dirty="0"/>
              <a:t>, προσκλήσεις </a:t>
            </a:r>
          </a:p>
          <a:p>
            <a:endParaRPr lang="el-GR" sz="1800" noProof="0" dirty="0"/>
          </a:p>
          <a:p>
            <a:r>
              <a:rPr lang="el-GR" sz="1800" noProof="0" dirty="0"/>
              <a:t>Δημιουργία ομάδων </a:t>
            </a:r>
            <a:r>
              <a:rPr lang="el-GR" sz="1800" noProof="0" dirty="0" err="1"/>
              <a:t>στο</a:t>
            </a:r>
            <a:r>
              <a:rPr lang="el-GR" sz="1800" noProof="0" dirty="0"/>
              <a:t> </a:t>
            </a:r>
            <a:r>
              <a:rPr lang="el-GR" sz="1800" noProof="0" dirty="0">
                <a:solidFill>
                  <a:srgbClr val="000000"/>
                </a:solidFill>
              </a:rPr>
              <a:t>Facebook</a:t>
            </a:r>
            <a:r>
              <a:rPr lang="en-US" sz="1800" noProof="0" dirty="0">
                <a:solidFill>
                  <a:srgbClr val="000000"/>
                </a:solidFill>
              </a:rPr>
              <a:t> </a:t>
            </a:r>
            <a:r>
              <a:rPr lang="el-GR" sz="1800" dirty="0"/>
              <a:t>(</a:t>
            </a:r>
            <a:r>
              <a:rPr lang="el-GR" sz="1800" dirty="0" err="1"/>
              <a:t>προτείνεται</a:t>
            </a:r>
            <a:r>
              <a:rPr lang="el-GR" sz="1800" dirty="0"/>
              <a:t> </a:t>
            </a:r>
            <a:r>
              <a:rPr lang="el-GR" sz="1800" dirty="0" err="1"/>
              <a:t>μια</a:t>
            </a:r>
            <a:r>
              <a:rPr lang="el-GR" sz="1800" dirty="0"/>
              <a:t> </a:t>
            </a:r>
            <a:r>
              <a:rPr lang="el-GR" sz="1800" dirty="0" err="1"/>
              <a:t>για</a:t>
            </a:r>
            <a:r>
              <a:rPr lang="el-GR" sz="1800" dirty="0"/>
              <a:t> </a:t>
            </a:r>
            <a:r>
              <a:rPr lang="el-GR" sz="1800" dirty="0" err="1"/>
              <a:t>κάθε</a:t>
            </a:r>
            <a:r>
              <a:rPr lang="el-GR" sz="1800" dirty="0"/>
              <a:t> ΚΣΕ)</a:t>
            </a:r>
            <a:r>
              <a:rPr lang="en-US" sz="1800" dirty="0"/>
              <a:t> </a:t>
            </a:r>
            <a:endParaRPr lang="el-GR" sz="1800" i="1" noProof="0" dirty="0"/>
          </a:p>
          <a:p>
            <a:endParaRPr lang="el-GR" sz="1800" i="1" noProof="0" dirty="0"/>
          </a:p>
          <a:p>
            <a:r>
              <a:rPr lang="el-GR" sz="1800" noProof="0" dirty="0"/>
              <a:t>Επίσκεψη στη σελίδα του </a:t>
            </a:r>
            <a:r>
              <a:rPr lang="el-GR" sz="1800" noProof="0" dirty="0">
                <a:hlinkClick r:id="rId3"/>
              </a:rPr>
              <a:t>Ελληνικού Κέντρου Ασφαλούς Διαδικτύου</a:t>
            </a:r>
            <a:endParaRPr lang="el-GR" sz="1800" u="sng" noProof="0" dirty="0"/>
          </a:p>
          <a:p>
            <a:endParaRPr lang="el-GR" sz="1800" noProof="0" dirty="0"/>
          </a:p>
          <a:p>
            <a:r>
              <a:rPr lang="el-GR" sz="1800" noProof="0" dirty="0"/>
              <a:t>Συζήτηση : «με ποιους τρόπους πιστεύουν ότι η παρουσία σας στα Twitter και LinkedIn μπορεί να επηρεάσει την προσωπική επαγγελματική σας εξέλιξη. </a:t>
            </a:r>
          </a:p>
          <a:p>
            <a:endParaRPr lang="el-GR" sz="1800" noProof="0" dirty="0"/>
          </a:p>
          <a:p>
            <a:endParaRPr lang="el-GR" sz="2400" noProof="0" dirty="0"/>
          </a:p>
        </p:txBody>
      </p:sp>
    </p:spTree>
    <p:extLst>
      <p:ext uri="{BB962C8B-B14F-4D97-AF65-F5344CB8AC3E}">
        <p14:creationId xmlns:p14="http://schemas.microsoft.com/office/powerpoint/2010/main" val="14114721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363272" cy="1143000"/>
          </a:xfrm>
        </p:spPr>
        <p:txBody>
          <a:bodyPr/>
          <a:lstStyle/>
          <a:p>
            <a:r>
              <a:rPr lang="el-GR" sz="2800" noProof="0" dirty="0"/>
              <a:t>Δραστηριότητα 7 </a:t>
            </a:r>
            <a:r>
              <a:rPr lang="el-GR" sz="1600" noProof="0" dirty="0">
                <a:solidFill>
                  <a:srgbClr val="000000"/>
                </a:solidFill>
              </a:rPr>
              <a:t>30 λεπτά </a:t>
            </a:r>
            <a:br>
              <a:rPr lang="el-GR" sz="1600" noProof="0" dirty="0">
                <a:solidFill>
                  <a:srgbClr val="000000"/>
                </a:solidFill>
              </a:rPr>
            </a:br>
            <a:r>
              <a:rPr lang="el-GR" sz="2400" noProof="0" dirty="0">
                <a:solidFill>
                  <a:srgbClr val="000000"/>
                </a:solidFill>
              </a:rPr>
              <a:t>διερεύνηση των μέσων κοινωνικής δικτύωσης </a:t>
            </a:r>
            <a:r>
              <a:rPr lang="en-US" sz="2400" dirty="0">
                <a:solidFill>
                  <a:srgbClr val="000000"/>
                </a:solidFill>
              </a:rPr>
              <a:t>Instagram- Flickr - YouTube</a:t>
            </a:r>
            <a:br>
              <a:rPr lang="el-GR" sz="2800" noProof="0" dirty="0"/>
            </a:br>
            <a:endParaRPr lang="el-GR" sz="2800" noProof="0" dirty="0"/>
          </a:p>
        </p:txBody>
      </p:sp>
      <p:sp>
        <p:nvSpPr>
          <p:cNvPr id="3" name="Content Placeholder 2"/>
          <p:cNvSpPr>
            <a:spLocks noGrp="1"/>
          </p:cNvSpPr>
          <p:nvPr>
            <p:ph idx="1"/>
          </p:nvPr>
        </p:nvSpPr>
        <p:spPr>
          <a:xfrm>
            <a:off x="457200" y="1600200"/>
            <a:ext cx="8229600" cy="4781128"/>
          </a:xfrm>
        </p:spPr>
        <p:txBody>
          <a:bodyPr/>
          <a:lstStyle/>
          <a:p>
            <a:r>
              <a:rPr lang="el-GR" sz="2000" noProof="0" dirty="0"/>
              <a:t>Δημιουργία λογαριασμών</a:t>
            </a:r>
          </a:p>
          <a:p>
            <a:endParaRPr lang="el-GR" sz="2000" noProof="0" dirty="0"/>
          </a:p>
          <a:p>
            <a:pPr lvl="0"/>
            <a:r>
              <a:rPr lang="el-GR" sz="2000" noProof="0" dirty="0"/>
              <a:t>Δημιουργία σύντομης ιστορίας στο </a:t>
            </a:r>
            <a:r>
              <a:rPr lang="en-US" sz="2000" i="1" dirty="0"/>
              <a:t>Instagram</a:t>
            </a:r>
            <a:r>
              <a:rPr lang="el-GR" sz="2000" i="1" noProof="0" dirty="0"/>
              <a:t> με φωτογραφίες ή βίντεο που θα ληφθούν επί τόπου </a:t>
            </a:r>
          </a:p>
          <a:p>
            <a:pPr marL="400050" lvl="1" indent="0">
              <a:buNone/>
            </a:pPr>
            <a:r>
              <a:rPr lang="el-GR" sz="1200" i="1" u="sng" noProof="0" dirty="0">
                <a:hlinkClick r:id="rId2"/>
              </a:rPr>
              <a:t>(https://www.cnet.com/how-to/how-to-use-instagram-stories/</a:t>
            </a:r>
            <a:r>
              <a:rPr lang="el-GR" sz="1200" i="1" u="sng" noProof="0" dirty="0"/>
              <a:t>)</a:t>
            </a:r>
            <a:endParaRPr lang="el-GR" sz="1200" noProof="0" dirty="0"/>
          </a:p>
          <a:p>
            <a:pPr marL="0" lvl="0" indent="0" algn="ctr">
              <a:buNone/>
            </a:pPr>
            <a:r>
              <a:rPr lang="el-GR" sz="2000" noProof="0" dirty="0"/>
              <a:t>Ή</a:t>
            </a:r>
          </a:p>
          <a:p>
            <a:r>
              <a:rPr lang="el-GR" sz="2000" noProof="0" dirty="0"/>
              <a:t>Δημιουργία </a:t>
            </a:r>
            <a:r>
              <a:rPr lang="en-US" sz="2000" dirty="0"/>
              <a:t>group</a:t>
            </a:r>
            <a:r>
              <a:rPr lang="el-GR" sz="2000" noProof="0" dirty="0"/>
              <a:t> στο </a:t>
            </a:r>
            <a:r>
              <a:rPr lang="en-US" sz="2000" dirty="0"/>
              <a:t>Flickr</a:t>
            </a:r>
            <a:r>
              <a:rPr lang="el-GR" sz="2000" noProof="0" dirty="0"/>
              <a:t> </a:t>
            </a:r>
          </a:p>
          <a:p>
            <a:pPr marL="400050" lvl="1" indent="0">
              <a:buNone/>
            </a:pPr>
            <a:r>
              <a:rPr lang="el-GR" sz="1200" u="sng" noProof="0" dirty="0">
                <a:hlinkClick r:id="rId3"/>
              </a:rPr>
              <a:t>(https://www.wikihow.com/Create-a-Flickr-Group</a:t>
            </a:r>
            <a:r>
              <a:rPr lang="el-GR" sz="1200" u="sng" noProof="0" dirty="0"/>
              <a:t>)</a:t>
            </a:r>
          </a:p>
          <a:p>
            <a:pPr marL="0" lvl="0" indent="0" algn="ctr">
              <a:buNone/>
            </a:pPr>
            <a:r>
              <a:rPr lang="el-GR" sz="1600" noProof="0" dirty="0"/>
              <a:t>Ή</a:t>
            </a:r>
          </a:p>
          <a:p>
            <a:pPr marL="0" indent="0" algn="ctr">
              <a:buNone/>
            </a:pPr>
            <a:endParaRPr lang="el-GR" sz="1600" u="sng" noProof="0" dirty="0"/>
          </a:p>
          <a:p>
            <a:r>
              <a:rPr lang="el-GR" sz="2000" noProof="0" dirty="0"/>
              <a:t>Δημιουργία ενός ή περισσοτέρων καναλιών στο </a:t>
            </a:r>
            <a:r>
              <a:rPr lang="en-US" sz="2000" i="1" dirty="0"/>
              <a:t>YouTube</a:t>
            </a:r>
            <a:endParaRPr lang="en-US" sz="2000" dirty="0"/>
          </a:p>
          <a:p>
            <a:pPr marL="0" indent="0">
              <a:buNone/>
            </a:pPr>
            <a:r>
              <a:rPr lang="el-GR" sz="1600" noProof="0" dirty="0"/>
              <a:t>      Χαρακτήρας –περιεχόμενο καναλιών:</a:t>
            </a:r>
          </a:p>
          <a:p>
            <a:pPr lvl="1"/>
            <a:r>
              <a:rPr lang="el-GR" sz="1200" noProof="0" dirty="0"/>
              <a:t>      </a:t>
            </a:r>
            <a:r>
              <a:rPr lang="en-US" sz="1400" dirty="0"/>
              <a:t>tutorials</a:t>
            </a:r>
            <a:r>
              <a:rPr lang="el-GR" sz="1400" noProof="0" dirty="0"/>
              <a:t> </a:t>
            </a:r>
          </a:p>
          <a:p>
            <a:pPr lvl="1"/>
            <a:r>
              <a:rPr lang="el-GR" sz="1400" noProof="0" dirty="0"/>
              <a:t>      διδακτικό υλικό κ.α.</a:t>
            </a:r>
          </a:p>
          <a:p>
            <a:pPr marL="0" indent="0">
              <a:buNone/>
            </a:pPr>
            <a:endParaRPr lang="el-GR" sz="1600" noProof="0" dirty="0"/>
          </a:p>
          <a:p>
            <a:endParaRPr lang="el-GR" sz="2000" noProof="0" dirty="0"/>
          </a:p>
          <a:p>
            <a:endParaRPr lang="el-GR" noProof="0" dirty="0"/>
          </a:p>
        </p:txBody>
      </p:sp>
    </p:spTree>
    <p:extLst>
      <p:ext uri="{BB962C8B-B14F-4D97-AF65-F5344CB8AC3E}">
        <p14:creationId xmlns:p14="http://schemas.microsoft.com/office/powerpoint/2010/main" val="46686438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7138988" cy="1143000"/>
          </a:xfrm>
        </p:spPr>
        <p:txBody>
          <a:bodyPr/>
          <a:lstStyle/>
          <a:p>
            <a:br>
              <a:rPr lang="el-GR" sz="2800" noProof="0" dirty="0"/>
            </a:br>
            <a:br>
              <a:rPr lang="el-GR" sz="2800" noProof="0" dirty="0"/>
            </a:br>
            <a:r>
              <a:rPr lang="el-GR" sz="2800" noProof="0" dirty="0"/>
              <a:t>Δραστηριότητα 8 </a:t>
            </a:r>
            <a:r>
              <a:rPr lang="el-GR" sz="1600" noProof="0" dirty="0">
                <a:solidFill>
                  <a:srgbClr val="000000"/>
                </a:solidFill>
              </a:rPr>
              <a:t>20 λεπτά</a:t>
            </a:r>
            <a:br>
              <a:rPr lang="el-GR" sz="2800" noProof="0" dirty="0"/>
            </a:br>
            <a:r>
              <a:rPr lang="el-GR" sz="2400" noProof="0" dirty="0">
                <a:solidFill>
                  <a:srgbClr val="000000"/>
                </a:solidFill>
              </a:rPr>
              <a:t>Διαμοιρασμός μουσικού υλικού στο </a:t>
            </a:r>
            <a:r>
              <a:rPr lang="en-US" sz="2400" dirty="0">
                <a:solidFill>
                  <a:srgbClr val="000000"/>
                </a:solidFill>
              </a:rPr>
              <a:t>Soundcloud</a:t>
            </a:r>
            <a:br>
              <a:rPr lang="el-GR" sz="2800" noProof="0" dirty="0"/>
            </a:br>
            <a:endParaRPr lang="el-GR" sz="2800" noProof="0" dirty="0"/>
          </a:p>
        </p:txBody>
      </p:sp>
      <p:sp>
        <p:nvSpPr>
          <p:cNvPr id="3" name="Content Placeholder 2"/>
          <p:cNvSpPr>
            <a:spLocks noGrp="1"/>
          </p:cNvSpPr>
          <p:nvPr>
            <p:ph idx="1"/>
          </p:nvPr>
        </p:nvSpPr>
        <p:spPr/>
        <p:txBody>
          <a:bodyPr/>
          <a:lstStyle/>
          <a:p>
            <a:r>
              <a:rPr lang="el-GR" sz="2000" noProof="0" dirty="0"/>
              <a:t>Δημιουργία λογαριασμού </a:t>
            </a:r>
          </a:p>
          <a:p>
            <a:endParaRPr lang="el-GR" sz="2000" noProof="0" dirty="0"/>
          </a:p>
          <a:p>
            <a:pPr marL="0" indent="0">
              <a:buNone/>
            </a:pPr>
            <a:r>
              <a:rPr lang="el-GR" sz="2000" noProof="0" dirty="0"/>
              <a:t>α)   Δημιουργία λίστας μουσικών κομματιών με συγκεκριμένο    θέμα  - Αποστολή URL στον επιμορφωτή και τους άλλους επιμορφούμενους.</a:t>
            </a:r>
          </a:p>
          <a:p>
            <a:pPr lvl="0"/>
            <a:endParaRPr lang="el-GR" sz="2000" noProof="0" dirty="0"/>
          </a:p>
          <a:p>
            <a:pPr marL="0" lvl="0" indent="0">
              <a:buNone/>
            </a:pPr>
            <a:r>
              <a:rPr lang="el-GR" sz="2000" noProof="0" dirty="0"/>
              <a:t>β) Σύνθετη αναζήτηση σε ένα θέμα - δημιουργία δημόσιας λίστας από τουλάχιστον 10, σχετικά με το θέμα, κομμάτια. </a:t>
            </a:r>
          </a:p>
          <a:p>
            <a:pPr marL="0" indent="0">
              <a:buNone/>
            </a:pPr>
            <a:endParaRPr lang="el-GR" sz="2000" noProof="0" dirty="0"/>
          </a:p>
        </p:txBody>
      </p:sp>
    </p:spTree>
    <p:extLst>
      <p:ext uri="{BB962C8B-B14F-4D97-AF65-F5344CB8AC3E}">
        <p14:creationId xmlns:p14="http://schemas.microsoft.com/office/powerpoint/2010/main" val="145866436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07288" cy="1143000"/>
          </a:xfrm>
        </p:spPr>
        <p:txBody>
          <a:bodyPr/>
          <a:lstStyle/>
          <a:p>
            <a:r>
              <a:rPr lang="el-GR" sz="2800" noProof="0" dirty="0"/>
              <a:t>Δραστηριότητα 9  </a:t>
            </a:r>
            <a:r>
              <a:rPr lang="el-GR" sz="1600" noProof="0" dirty="0">
                <a:solidFill>
                  <a:srgbClr val="000000"/>
                </a:solidFill>
              </a:rPr>
              <a:t>3</a:t>
            </a:r>
            <a:r>
              <a:rPr lang="el-GR" sz="1600" dirty="0">
                <a:solidFill>
                  <a:srgbClr val="000000"/>
                </a:solidFill>
              </a:rPr>
              <a:t>0 λεπτά</a:t>
            </a:r>
            <a:br>
              <a:rPr lang="el-GR" sz="2800" noProof="0" dirty="0"/>
            </a:br>
            <a:r>
              <a:rPr lang="el-GR" sz="2000" noProof="0" dirty="0">
                <a:solidFill>
                  <a:srgbClr val="000000"/>
                </a:solidFill>
              </a:rPr>
              <a:t>Συζήτηση- σχολιασμός: «Τα κοινωνικά δίκτυα διευρύνουν τον ορισμό του δασκάλου». Το παράδειγμα του </a:t>
            </a:r>
            <a:r>
              <a:rPr lang="en-US" sz="2000" dirty="0">
                <a:solidFill>
                  <a:srgbClr val="000000"/>
                </a:solidFill>
              </a:rPr>
              <a:t>“City of Plenty “</a:t>
            </a:r>
          </a:p>
        </p:txBody>
      </p:sp>
      <p:sp>
        <p:nvSpPr>
          <p:cNvPr id="3" name="Content Placeholder 2"/>
          <p:cNvSpPr>
            <a:spLocks noGrp="1"/>
          </p:cNvSpPr>
          <p:nvPr>
            <p:ph idx="1"/>
          </p:nvPr>
        </p:nvSpPr>
        <p:spPr/>
        <p:txBody>
          <a:bodyPr/>
          <a:lstStyle/>
          <a:p>
            <a:r>
              <a:rPr lang="el-GR" sz="1400" u="sng" noProof="0" dirty="0">
                <a:hlinkClick r:id="rId2"/>
              </a:rPr>
              <a:t>https://cityofplenty.wordpress.com/about/</a:t>
            </a:r>
            <a:endParaRPr lang="el-GR" sz="1400" u="sng" noProof="0" dirty="0"/>
          </a:p>
          <a:p>
            <a:endParaRPr lang="el-GR" sz="1400" u="sng" noProof="0" dirty="0"/>
          </a:p>
          <a:p>
            <a:r>
              <a:rPr lang="el-GR" sz="1400" u="sng" noProof="0" dirty="0">
                <a:hlinkClick r:id="rId3"/>
              </a:rPr>
              <a:t>https://www.youtube.com/watch?v=P7IvkVfSkSM</a:t>
            </a:r>
            <a:r>
              <a:rPr lang="el-GR" sz="1400" noProof="0" dirty="0"/>
              <a:t> </a:t>
            </a:r>
            <a:endParaRPr lang="el-GR" sz="1400" u="sng" noProof="0" dirty="0"/>
          </a:p>
          <a:p>
            <a:endParaRPr lang="el-GR" noProof="0" dirty="0"/>
          </a:p>
          <a:p>
            <a:pPr marL="0" indent="0" algn="ctr">
              <a:buNone/>
            </a:pPr>
            <a:r>
              <a:rPr lang="el-GR" sz="2000" noProof="0" dirty="0"/>
              <a:t>“</a:t>
            </a:r>
            <a:r>
              <a:rPr lang="el-GR" sz="2000" b="1" noProof="0" dirty="0"/>
              <a:t>Συμμετοχική τέχνη - συμμετοχική εκπαίδευση”</a:t>
            </a:r>
          </a:p>
          <a:p>
            <a:pPr marL="0" indent="0">
              <a:buNone/>
            </a:pPr>
            <a:r>
              <a:rPr lang="el-GR" sz="2000" noProof="0" dirty="0"/>
              <a:t>Συζήτηση πάνω στον επαναπροσδιορισμό των ρόλων υπό το πρίσμα των μέσων κοινωνικής δικτύωσης </a:t>
            </a:r>
          </a:p>
        </p:txBody>
      </p:sp>
      <p:sp>
        <p:nvSpPr>
          <p:cNvPr id="4" name="Rectangle 3">
            <a:extLst>
              <a:ext uri="{FF2B5EF4-FFF2-40B4-BE49-F238E27FC236}">
                <a16:creationId xmlns:a16="http://schemas.microsoft.com/office/drawing/2014/main" id="{CABDE621-A679-4EC8-B852-FB7A008BE37C}"/>
              </a:ext>
            </a:extLst>
          </p:cNvPr>
          <p:cNvSpPr/>
          <p:nvPr/>
        </p:nvSpPr>
        <p:spPr>
          <a:xfrm>
            <a:off x="395536" y="6325870"/>
            <a:ext cx="4041491" cy="415498"/>
          </a:xfrm>
          <a:prstGeom prst="rect">
            <a:avLst/>
          </a:prstGeom>
        </p:spPr>
        <p:txBody>
          <a:bodyPr wrap="none">
            <a:spAutoFit/>
          </a:bodyPr>
          <a:lstStyle/>
          <a:p>
            <a:r>
              <a:rPr lang="el-GR" sz="1200" b="1" dirty="0">
                <a:solidFill>
                  <a:srgbClr val="3E5E66"/>
                </a:solidFill>
                <a:latin typeface="Verdana" panose="020B0604030504040204" pitchFamily="34" charset="0"/>
                <a:ea typeface="Verdana" panose="020B0604030504040204" pitchFamily="34" charset="0"/>
              </a:rPr>
              <a:t>Εκπαίδευση </a:t>
            </a:r>
            <a:r>
              <a:rPr lang="el-GR" sz="1200" b="1" dirty="0" err="1">
                <a:solidFill>
                  <a:srgbClr val="3E5E66"/>
                </a:solidFill>
                <a:latin typeface="Verdana" panose="020B0604030504040204" pitchFamily="34" charset="0"/>
                <a:ea typeface="Verdana" panose="020B0604030504040204" pitchFamily="34" charset="0"/>
              </a:rPr>
              <a:t>Επιμορφωτών</a:t>
            </a:r>
            <a:r>
              <a:rPr lang="el-GR" sz="1200" b="1" dirty="0">
                <a:solidFill>
                  <a:srgbClr val="3E5E66"/>
                </a:solidFill>
                <a:latin typeface="Verdana" panose="020B0604030504040204" pitchFamily="34" charset="0"/>
                <a:ea typeface="Verdana" panose="020B0604030504040204" pitchFamily="34" charset="0"/>
              </a:rPr>
              <a:t> Β’ επιπέδου Τ.Π.Ε.</a:t>
            </a:r>
          </a:p>
          <a:p>
            <a:r>
              <a:rPr lang="el-GR" sz="900" dirty="0">
                <a:solidFill>
                  <a:srgbClr val="3E5E66"/>
                </a:solidFill>
                <a:latin typeface="Verdana" panose="020B0604030504040204" pitchFamily="34" charset="0"/>
                <a:ea typeface="Verdana" panose="020B0604030504040204" pitchFamily="34" charset="0"/>
              </a:rPr>
              <a:t>Επιμορφωτικό Υλικό: </a:t>
            </a:r>
            <a:r>
              <a:rPr lang="el-GR" sz="900" dirty="0" err="1">
                <a:solidFill>
                  <a:srgbClr val="3E5E66"/>
                </a:solidFill>
                <a:latin typeface="Verdana" panose="020B0604030504040204" pitchFamily="34" charset="0"/>
                <a:ea typeface="Verdana" panose="020B0604030504040204" pitchFamily="34" charset="0"/>
              </a:rPr>
              <a:t>Ειδικό</a:t>
            </a:r>
            <a:r>
              <a:rPr lang="el-GR" sz="900" dirty="0">
                <a:solidFill>
                  <a:srgbClr val="3E5E66"/>
                </a:solidFill>
                <a:latin typeface="Verdana" panose="020B0604030504040204" pitchFamily="34" charset="0"/>
                <a:ea typeface="Verdana" panose="020B0604030504040204" pitchFamily="34" charset="0"/>
              </a:rPr>
              <a:t> </a:t>
            </a:r>
            <a:r>
              <a:rPr lang="el-GR" sz="900" dirty="0" err="1">
                <a:solidFill>
                  <a:srgbClr val="3E5E66"/>
                </a:solidFill>
                <a:latin typeface="Verdana" panose="020B0604030504040204" pitchFamily="34" charset="0"/>
                <a:ea typeface="Verdana" panose="020B0604030504040204" pitchFamily="34" charset="0"/>
              </a:rPr>
              <a:t>Μέρος</a:t>
            </a:r>
            <a:r>
              <a:rPr lang="el-GR" sz="900" dirty="0">
                <a:solidFill>
                  <a:srgbClr val="3E5E66"/>
                </a:solidFill>
                <a:latin typeface="Verdana" panose="020B0604030504040204" pitchFamily="34" charset="0"/>
                <a:ea typeface="Verdana" panose="020B0604030504040204" pitchFamily="34" charset="0"/>
              </a:rPr>
              <a:t>  </a:t>
            </a:r>
            <a:endParaRPr lang="en-GB" sz="900" dirty="0">
              <a:solidFill>
                <a:srgbClr val="3E5E66"/>
              </a:solidFill>
              <a:latin typeface="Verdana" panose="020B0604030504040204" pitchFamily="34" charset="0"/>
              <a:ea typeface="Verdana" panose="020B0604030504040204" pitchFamily="34" charset="0"/>
            </a:endParaRPr>
          </a:p>
        </p:txBody>
      </p:sp>
      <p:pic>
        <p:nvPicPr>
          <p:cNvPr id="5" name="Picture 4">
            <a:extLst>
              <a:ext uri="{FF2B5EF4-FFF2-40B4-BE49-F238E27FC236}">
                <a16:creationId xmlns:a16="http://schemas.microsoft.com/office/drawing/2014/main" id="{097D5DA3-33F7-4FB5-AFF5-B0318A837373}"/>
              </a:ext>
            </a:extLst>
          </p:cNvPr>
          <p:cNvPicPr/>
          <p:nvPr/>
        </p:nvPicPr>
        <p:blipFill>
          <a:blip r:embed="rId4" cstate="screen">
            <a:extLst>
              <a:ext uri="{28A0092B-C50C-407E-A947-70E740481C1C}">
                <a14:useLocalDpi xmlns:a14="http://schemas.microsoft.com/office/drawing/2010/main"/>
              </a:ext>
            </a:extLst>
          </a:blip>
          <a:srcRect/>
          <a:stretch>
            <a:fillRect/>
          </a:stretch>
        </p:blipFill>
        <p:spPr bwMode="auto">
          <a:xfrm>
            <a:off x="5366807" y="6237312"/>
            <a:ext cx="3370183" cy="504056"/>
          </a:xfrm>
          <a:prstGeom prst="rect">
            <a:avLst/>
          </a:prstGeom>
          <a:noFill/>
          <a:ln>
            <a:noFill/>
          </a:ln>
        </p:spPr>
      </p:pic>
    </p:spTree>
    <p:extLst>
      <p:ext uri="{BB962C8B-B14F-4D97-AF65-F5344CB8AC3E}">
        <p14:creationId xmlns:p14="http://schemas.microsoft.com/office/powerpoint/2010/main" val="125827418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38988" cy="1282154"/>
          </a:xfrm>
        </p:spPr>
        <p:txBody>
          <a:bodyPr/>
          <a:lstStyle/>
          <a:p>
            <a:r>
              <a:rPr lang="el-GR" sz="2800" noProof="0" dirty="0"/>
              <a:t>Δραστηριότητα 10 </a:t>
            </a:r>
            <a:r>
              <a:rPr lang="en-US" sz="1600" noProof="0" dirty="0">
                <a:solidFill>
                  <a:srgbClr val="000000"/>
                </a:solidFill>
              </a:rPr>
              <a:t>2</a:t>
            </a:r>
            <a:r>
              <a:rPr lang="el-GR" sz="1600" noProof="0" dirty="0">
                <a:solidFill>
                  <a:srgbClr val="000000"/>
                </a:solidFill>
              </a:rPr>
              <a:t>0 λεπτά </a:t>
            </a:r>
            <a:br>
              <a:rPr lang="el-GR" sz="2800" noProof="0" dirty="0"/>
            </a:br>
            <a:r>
              <a:rPr lang="el-GR" sz="2400" noProof="0" dirty="0">
                <a:solidFill>
                  <a:srgbClr val="000000"/>
                </a:solidFill>
              </a:rPr>
              <a:t>Δημιουργία λογαριασμού </a:t>
            </a:r>
            <a:r>
              <a:rPr lang="en-US" sz="2400" dirty="0">
                <a:solidFill>
                  <a:srgbClr val="000000"/>
                </a:solidFill>
              </a:rPr>
              <a:t>Google</a:t>
            </a:r>
            <a:r>
              <a:rPr lang="en-US" sz="2400" baseline="30000" dirty="0">
                <a:solidFill>
                  <a:srgbClr val="000000"/>
                </a:solidFill>
              </a:rPr>
              <a:t>+</a:t>
            </a:r>
            <a:r>
              <a:rPr lang="en-US" sz="2400" dirty="0">
                <a:solidFill>
                  <a:srgbClr val="000000"/>
                </a:solidFill>
              </a:rPr>
              <a:t>- Google Classroom- </a:t>
            </a:r>
            <a:r>
              <a:rPr lang="el-GR" sz="2400" noProof="0" dirty="0">
                <a:solidFill>
                  <a:srgbClr val="000000"/>
                </a:solidFill>
              </a:rPr>
              <a:t>ανάρτηση μαθήματος</a:t>
            </a:r>
            <a:br>
              <a:rPr lang="el-GR" sz="2800" noProof="0" dirty="0"/>
            </a:br>
            <a:endParaRPr lang="el-GR" sz="2800" noProof="0" dirty="0"/>
          </a:p>
        </p:txBody>
      </p:sp>
      <p:sp>
        <p:nvSpPr>
          <p:cNvPr id="3" name="Content Placeholder 2"/>
          <p:cNvSpPr>
            <a:spLocks noGrp="1"/>
          </p:cNvSpPr>
          <p:nvPr>
            <p:ph idx="1"/>
          </p:nvPr>
        </p:nvSpPr>
        <p:spPr>
          <a:xfrm>
            <a:off x="467544" y="1700808"/>
            <a:ext cx="8269446" cy="4525963"/>
          </a:xfrm>
        </p:spPr>
        <p:txBody>
          <a:bodyPr/>
          <a:lstStyle/>
          <a:p>
            <a:r>
              <a:rPr lang="el-GR" sz="1800" noProof="0" dirty="0"/>
              <a:t>Δημιουργία λογαριασμού </a:t>
            </a:r>
            <a:r>
              <a:rPr lang="en-US" sz="1800" dirty="0"/>
              <a:t>Google</a:t>
            </a:r>
            <a:r>
              <a:rPr lang="en-US" sz="1800" baseline="30000" dirty="0"/>
              <a:t>+</a:t>
            </a:r>
            <a:r>
              <a:rPr lang="en-US" sz="1800" dirty="0"/>
              <a:t> , </a:t>
            </a:r>
            <a:r>
              <a:rPr lang="en-US" sz="1800" dirty="0">
                <a:solidFill>
                  <a:srgbClr val="000000"/>
                </a:solidFill>
              </a:rPr>
              <a:t>Google Classroom</a:t>
            </a:r>
          </a:p>
          <a:p>
            <a:r>
              <a:rPr lang="el-GR" sz="1800" noProof="0" dirty="0"/>
              <a:t>Δημιουργία εικονικού μαθήματος</a:t>
            </a:r>
          </a:p>
          <a:p>
            <a:pPr lvl="0"/>
            <a:r>
              <a:rPr lang="el-GR" sz="1800" noProof="0" dirty="0"/>
              <a:t>Ανάρτηση υλικού από το διαδίκτυο όπως εικόνες, βίντεο (</a:t>
            </a:r>
            <a:r>
              <a:rPr lang="en-US" sz="1800" dirty="0"/>
              <a:t>YouTube</a:t>
            </a:r>
            <a:r>
              <a:rPr lang="el-GR" sz="1800" noProof="0" dirty="0"/>
              <a:t>) και συνδέσμους</a:t>
            </a:r>
          </a:p>
          <a:p>
            <a:pPr lvl="0"/>
            <a:r>
              <a:rPr lang="el-GR" sz="1800" noProof="0" dirty="0"/>
              <a:t>Ανάρτηση υλικού απευθείας από το </a:t>
            </a:r>
            <a:r>
              <a:rPr lang="en-US" sz="1800" dirty="0"/>
              <a:t>Google Arts &amp; Culture</a:t>
            </a:r>
          </a:p>
          <a:p>
            <a:pPr lvl="0"/>
            <a:r>
              <a:rPr lang="el-GR" sz="1800" noProof="0" dirty="0"/>
              <a:t>Ανάρτηση εργασίας</a:t>
            </a:r>
          </a:p>
          <a:p>
            <a:pPr lvl="0"/>
            <a:r>
              <a:rPr lang="el-GR" sz="1800" noProof="0" dirty="0"/>
              <a:t>Πρόσκληση σε  άλλους να συμμετέχουν </a:t>
            </a:r>
          </a:p>
          <a:p>
            <a:endParaRPr lang="el-GR" sz="1800" noProof="0" dirty="0"/>
          </a:p>
          <a:p>
            <a:pPr marL="0" indent="0">
              <a:buNone/>
            </a:pPr>
            <a:r>
              <a:rPr lang="el-GR" sz="1400" u="sng" noProof="0" dirty="0">
                <a:hlinkClick r:id="rId2"/>
              </a:rPr>
              <a:t>https://teachercenter.withgoogle.com/first-day-trainings/welcome-to-classroom</a:t>
            </a:r>
            <a:endParaRPr lang="el-GR" sz="1400" noProof="0" dirty="0"/>
          </a:p>
          <a:p>
            <a:pPr marL="0" indent="0">
              <a:buNone/>
            </a:pPr>
            <a:endParaRPr lang="el-GR" sz="1800" noProof="0" dirty="0"/>
          </a:p>
        </p:txBody>
      </p:sp>
    </p:spTree>
    <p:extLst>
      <p:ext uri="{BB962C8B-B14F-4D97-AF65-F5344CB8AC3E}">
        <p14:creationId xmlns:p14="http://schemas.microsoft.com/office/powerpoint/2010/main" val="127108404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l-GR" sz="2800" noProof="0" dirty="0"/>
            </a:br>
            <a:r>
              <a:rPr lang="el-GR" sz="2800" noProof="0" dirty="0"/>
              <a:t>Δραστηριότητα 11 </a:t>
            </a:r>
            <a:r>
              <a:rPr lang="el-GR" sz="2000" noProof="0" dirty="0">
                <a:solidFill>
                  <a:srgbClr val="000000"/>
                </a:solidFill>
              </a:rPr>
              <a:t>30 λεπτά </a:t>
            </a:r>
            <a:br>
              <a:rPr lang="el-GR" sz="2000" noProof="0" dirty="0">
                <a:solidFill>
                  <a:srgbClr val="000000"/>
                </a:solidFill>
              </a:rPr>
            </a:br>
            <a:r>
              <a:rPr lang="el-GR" sz="2400" noProof="0" dirty="0">
                <a:solidFill>
                  <a:srgbClr val="000000"/>
                </a:solidFill>
              </a:rPr>
              <a:t>δημιουργία λογαριασμών σε διάφορες μαθησιακές πλατφόρμες</a:t>
            </a:r>
            <a:br>
              <a:rPr lang="el-GR" sz="2400" noProof="0" dirty="0">
                <a:solidFill>
                  <a:srgbClr val="000000"/>
                </a:solidFill>
              </a:rPr>
            </a:br>
            <a:endParaRPr lang="el-GR" sz="2400" noProof="0" dirty="0">
              <a:solidFill>
                <a:srgbClr val="000000"/>
              </a:solidFill>
            </a:endParaRPr>
          </a:p>
        </p:txBody>
      </p:sp>
      <p:sp>
        <p:nvSpPr>
          <p:cNvPr id="3" name="Content Placeholder 2"/>
          <p:cNvSpPr>
            <a:spLocks noGrp="1"/>
          </p:cNvSpPr>
          <p:nvPr>
            <p:ph idx="1"/>
          </p:nvPr>
        </p:nvSpPr>
        <p:spPr>
          <a:xfrm>
            <a:off x="395536" y="1844824"/>
            <a:ext cx="8229600" cy="4525963"/>
          </a:xfrm>
        </p:spPr>
        <p:txBody>
          <a:bodyPr/>
          <a:lstStyle/>
          <a:p>
            <a:r>
              <a:rPr lang="el-GR" sz="2000" noProof="0" dirty="0"/>
              <a:t>Δημιουργία κυψέλης στο </a:t>
            </a:r>
            <a:r>
              <a:rPr lang="el-GR" sz="2000" b="1" i="1" noProof="0" dirty="0"/>
              <a:t>e-</a:t>
            </a:r>
            <a:r>
              <a:rPr lang="en-US" sz="2000" b="1" i="1" dirty="0"/>
              <a:t>me</a:t>
            </a:r>
            <a:r>
              <a:rPr lang="el-GR" sz="2000" noProof="0" dirty="0"/>
              <a:t> </a:t>
            </a:r>
          </a:p>
          <a:p>
            <a:pPr marL="0" indent="0">
              <a:buNone/>
            </a:pPr>
            <a:r>
              <a:rPr lang="el-GR" sz="1400" noProof="0" dirty="0"/>
              <a:t> </a:t>
            </a:r>
            <a:r>
              <a:rPr lang="el-GR" sz="1400" i="1" noProof="0" dirty="0"/>
              <a:t>απαιτείται λογαριασμός στο Πανελλήνιο Σχολικό Δίκτυο</a:t>
            </a:r>
            <a:r>
              <a:rPr lang="el-GR" sz="1400" noProof="0" dirty="0"/>
              <a:t> </a:t>
            </a:r>
          </a:p>
          <a:p>
            <a:pPr marL="0" indent="0">
              <a:buNone/>
            </a:pPr>
            <a:endParaRPr lang="el-GR" sz="1400" noProof="0" dirty="0"/>
          </a:p>
          <a:p>
            <a:pPr marL="0" indent="0" algn="ctr">
              <a:buNone/>
            </a:pPr>
            <a:r>
              <a:rPr lang="el-GR" sz="2000" noProof="0" dirty="0"/>
              <a:t>Ή</a:t>
            </a:r>
          </a:p>
          <a:p>
            <a:pPr marL="0" indent="0" algn="ctr">
              <a:buNone/>
            </a:pPr>
            <a:endParaRPr lang="el-GR" sz="1400" noProof="0" dirty="0"/>
          </a:p>
          <a:p>
            <a:pPr algn="just"/>
            <a:r>
              <a:rPr lang="el-GR" sz="2000" noProof="0" dirty="0"/>
              <a:t>Δημιουργία λογαριασμού στο </a:t>
            </a:r>
            <a:r>
              <a:rPr lang="en-US" sz="2000" b="1" i="1" dirty="0"/>
              <a:t>Smithsonian Learning Lab</a:t>
            </a:r>
            <a:r>
              <a:rPr lang="en-US" sz="2000" dirty="0"/>
              <a:t> </a:t>
            </a:r>
          </a:p>
          <a:p>
            <a:pPr marL="0" lvl="0" indent="0" algn="just">
              <a:buNone/>
            </a:pPr>
            <a:r>
              <a:rPr lang="el-GR" sz="2000" noProof="0" dirty="0"/>
              <a:t>και συλλογή και διαμοιρασμός υλικού.</a:t>
            </a:r>
          </a:p>
          <a:p>
            <a:pPr marL="0" lvl="0" indent="0" algn="just">
              <a:buNone/>
            </a:pPr>
            <a:endParaRPr lang="el-GR" sz="2000" noProof="0" dirty="0"/>
          </a:p>
          <a:p>
            <a:pPr marL="0" lvl="0" indent="0" algn="ctr">
              <a:buNone/>
            </a:pPr>
            <a:r>
              <a:rPr lang="el-GR" sz="2000" noProof="0" dirty="0"/>
              <a:t>Ή</a:t>
            </a:r>
          </a:p>
          <a:p>
            <a:r>
              <a:rPr lang="el-GR" sz="2000" noProof="0" dirty="0"/>
              <a:t>Δημιουργία λογαριασμού στο </a:t>
            </a:r>
            <a:r>
              <a:rPr lang="en-US" sz="2000" b="1" i="1" dirty="0"/>
              <a:t>TED Ed</a:t>
            </a:r>
            <a:r>
              <a:rPr lang="en-US" sz="2000" dirty="0"/>
              <a:t> </a:t>
            </a:r>
          </a:p>
          <a:p>
            <a:pPr marL="0" indent="0">
              <a:buNone/>
            </a:pPr>
            <a:r>
              <a:rPr lang="el-GR" sz="2000" noProof="0" dirty="0"/>
              <a:t>    ανάπτυξη επεξεργασία διαδικτυακού μαθήματος </a:t>
            </a:r>
          </a:p>
          <a:p>
            <a:pPr marL="0" lvl="0" indent="0">
              <a:buNone/>
            </a:pPr>
            <a:endParaRPr lang="el-GR" sz="2000" noProof="0" dirty="0"/>
          </a:p>
        </p:txBody>
      </p:sp>
    </p:spTree>
    <p:extLst>
      <p:ext uri="{BB962C8B-B14F-4D97-AF65-F5344CB8AC3E}">
        <p14:creationId xmlns:p14="http://schemas.microsoft.com/office/powerpoint/2010/main" val="1465640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7138988" cy="1143000"/>
          </a:xfrm>
        </p:spPr>
        <p:txBody>
          <a:bodyPr/>
          <a:lstStyle/>
          <a:p>
            <a:r>
              <a:rPr lang="el-GR" sz="2800" noProof="0" dirty="0"/>
              <a:t>NGA IMAGES: Η μηχανή Αναζήτησης Εικόνων της πινακοθήκης της </a:t>
            </a:r>
            <a:r>
              <a:rPr lang="en-US" sz="2800" noProof="0" dirty="0"/>
              <a:t>Washington</a:t>
            </a:r>
            <a:br>
              <a:rPr lang="el-GR" sz="2800" noProof="0" dirty="0"/>
            </a:br>
            <a:r>
              <a:rPr lang="el-GR" sz="1600" u="sng" noProof="0" dirty="0">
                <a:hlinkClick r:id="rId2"/>
              </a:rPr>
              <a:t>https://images.nga.gov/</a:t>
            </a:r>
            <a:br>
              <a:rPr lang="el-GR" sz="2800" noProof="0" dirty="0"/>
            </a:br>
            <a:endParaRPr lang="el-GR" sz="2800" noProof="0" dirty="0"/>
          </a:p>
        </p:txBody>
      </p:sp>
      <p:sp>
        <p:nvSpPr>
          <p:cNvPr id="3" name="Content Placeholder 2"/>
          <p:cNvSpPr>
            <a:spLocks noGrp="1"/>
          </p:cNvSpPr>
          <p:nvPr>
            <p:ph idx="1"/>
          </p:nvPr>
        </p:nvSpPr>
        <p:spPr>
          <a:xfrm>
            <a:off x="467544" y="1412776"/>
            <a:ext cx="8229600" cy="4525963"/>
          </a:xfrm>
        </p:spPr>
        <p:txBody>
          <a:bodyPr/>
          <a:lstStyle/>
          <a:p>
            <a:pPr marL="0" indent="0">
              <a:buNone/>
            </a:pPr>
            <a:r>
              <a:rPr lang="el-GR" sz="2000" noProof="0" dirty="0"/>
              <a:t>45.000 ψηφιοποιημένες εικόνες έργων τέχνης </a:t>
            </a:r>
          </a:p>
          <a:p>
            <a:r>
              <a:rPr lang="el-GR" sz="2000" noProof="0" dirty="0"/>
              <a:t>γρήγορη αναζήτηση σε πολλαπλά πεδία </a:t>
            </a:r>
          </a:p>
          <a:p>
            <a:r>
              <a:rPr lang="el-GR" sz="2000" noProof="0" dirty="0"/>
              <a:t>διαφορετικές λέξεις κλειδιά</a:t>
            </a:r>
          </a:p>
          <a:p>
            <a:pPr marL="0" indent="0">
              <a:buNone/>
            </a:pPr>
            <a:r>
              <a:rPr lang="el-GR" sz="2000" noProof="0" dirty="0"/>
              <a:t> </a:t>
            </a:r>
            <a:r>
              <a:rPr lang="el-GR" sz="1400" noProof="0" dirty="0"/>
              <a:t>   (π.χ. </a:t>
            </a:r>
            <a:r>
              <a:rPr lang="en-US" sz="1400" noProof="0" dirty="0"/>
              <a:t>“Monet painting” =Monet </a:t>
            </a:r>
            <a:r>
              <a:rPr lang="el-GR" sz="1400" b="1" i="1" noProof="0" dirty="0"/>
              <a:t>και </a:t>
            </a:r>
            <a:r>
              <a:rPr lang="el-GR" sz="1400" noProof="0" dirty="0"/>
              <a:t>Ζωγραφική </a:t>
            </a:r>
          </a:p>
          <a:p>
            <a:pPr marL="0" indent="0">
              <a:buNone/>
            </a:pPr>
            <a:r>
              <a:rPr lang="el-GR" sz="1400" noProof="0" dirty="0"/>
              <a:t>              </a:t>
            </a:r>
            <a:r>
              <a:rPr lang="en-US" sz="1400" noProof="0" dirty="0"/>
              <a:t>“Monet </a:t>
            </a:r>
            <a:r>
              <a:rPr lang="en-US" sz="1400" b="1" noProof="0" dirty="0"/>
              <a:t>-</a:t>
            </a:r>
            <a:r>
              <a:rPr lang="en-US" sz="1400" noProof="0" dirty="0"/>
              <a:t>Painting” =Monet </a:t>
            </a:r>
            <a:r>
              <a:rPr lang="el-GR" sz="1400" b="1" i="1" noProof="0" dirty="0"/>
              <a:t>εκτός από </a:t>
            </a:r>
            <a:r>
              <a:rPr lang="el-GR" sz="1400" noProof="0" dirty="0"/>
              <a:t>Ζωγραφική </a:t>
            </a:r>
          </a:p>
          <a:p>
            <a:pPr marL="0" indent="0">
              <a:buNone/>
            </a:pPr>
            <a:r>
              <a:rPr lang="en-US" sz="1400" noProof="0" dirty="0"/>
              <a:t>              “Monet” OR “Painting” = Monet </a:t>
            </a:r>
            <a:r>
              <a:rPr lang="el-GR" sz="1400" noProof="0" dirty="0"/>
              <a:t>αλλά και ζωγραφική γενικότερα) </a:t>
            </a:r>
          </a:p>
          <a:p>
            <a:r>
              <a:rPr lang="el-GR" sz="2000" noProof="0" dirty="0"/>
              <a:t>Προχωρημένη Αναζήτηση (</a:t>
            </a:r>
            <a:r>
              <a:rPr lang="en-US" sz="2000" noProof="0" dirty="0"/>
              <a:t>Advanced Search</a:t>
            </a:r>
            <a:r>
              <a:rPr lang="el-GR" sz="2000" noProof="0" dirty="0"/>
              <a:t>)</a:t>
            </a:r>
          </a:p>
          <a:p>
            <a:pPr lvl="1"/>
            <a:r>
              <a:rPr lang="el-GR" sz="1100" noProof="0" dirty="0"/>
              <a:t>όνομα καλλιτέχνη </a:t>
            </a:r>
          </a:p>
          <a:p>
            <a:pPr lvl="1"/>
            <a:r>
              <a:rPr lang="el-GR" sz="1100" noProof="0" dirty="0"/>
              <a:t>τίτλος έργου </a:t>
            </a:r>
          </a:p>
          <a:p>
            <a:pPr lvl="1"/>
            <a:r>
              <a:rPr lang="el-GR" sz="1100" noProof="0" dirty="0"/>
              <a:t>σχολή </a:t>
            </a:r>
          </a:p>
          <a:p>
            <a:pPr lvl="1"/>
            <a:r>
              <a:rPr lang="el-GR" sz="1100" noProof="0" dirty="0"/>
              <a:t>κατηγοριοποίηση</a:t>
            </a:r>
          </a:p>
          <a:p>
            <a:pPr lvl="1"/>
            <a:r>
              <a:rPr lang="el-GR" sz="1100" noProof="0" dirty="0"/>
              <a:t>καλλιτεχνικό μέσο</a:t>
            </a:r>
          </a:p>
          <a:p>
            <a:pPr lvl="1"/>
            <a:r>
              <a:rPr lang="el-GR" sz="1100" noProof="0" dirty="0"/>
              <a:t>χρονολογία </a:t>
            </a:r>
          </a:p>
          <a:p>
            <a:pPr marL="0" indent="0">
              <a:buNone/>
            </a:pPr>
            <a:endParaRPr lang="el-GR" sz="1400" noProof="0" dirty="0"/>
          </a:p>
          <a:p>
            <a:pPr marL="0" indent="0">
              <a:buNone/>
            </a:pPr>
            <a:endParaRPr lang="el-GR" sz="1400" noProof="0" dirty="0"/>
          </a:p>
        </p:txBody>
      </p:sp>
    </p:spTree>
    <p:extLst>
      <p:ext uri="{BB962C8B-B14F-4D97-AF65-F5344CB8AC3E}">
        <p14:creationId xmlns:p14="http://schemas.microsoft.com/office/powerpoint/2010/main" val="425990846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l-GR" sz="2800" noProof="0" dirty="0"/>
            </a:br>
            <a:r>
              <a:rPr lang="el-GR" sz="2800" noProof="0" dirty="0"/>
              <a:t>Δραστηριότητα 12 </a:t>
            </a:r>
            <a:r>
              <a:rPr lang="el-GR" sz="1600" noProof="0" dirty="0">
                <a:solidFill>
                  <a:srgbClr val="000000"/>
                </a:solidFill>
              </a:rPr>
              <a:t>30 λεπτά  </a:t>
            </a:r>
            <a:br>
              <a:rPr lang="el-GR" noProof="0" dirty="0"/>
            </a:br>
            <a:r>
              <a:rPr lang="el-GR" sz="2400" noProof="0" dirty="0">
                <a:solidFill>
                  <a:srgbClr val="000000"/>
                </a:solidFill>
              </a:rPr>
              <a:t>δημιουργία ψηφιακού άλμπουμ</a:t>
            </a:r>
            <a:r>
              <a:rPr lang="el-GR" noProof="0" dirty="0"/>
              <a:t> </a:t>
            </a:r>
            <a:br>
              <a:rPr lang="el-GR" noProof="0" dirty="0"/>
            </a:br>
            <a:endParaRPr lang="el-GR" noProof="0" dirty="0"/>
          </a:p>
        </p:txBody>
      </p:sp>
      <p:sp>
        <p:nvSpPr>
          <p:cNvPr id="3" name="Content Placeholder 2"/>
          <p:cNvSpPr>
            <a:spLocks noGrp="1"/>
          </p:cNvSpPr>
          <p:nvPr>
            <p:ph idx="1"/>
          </p:nvPr>
        </p:nvSpPr>
        <p:spPr/>
        <p:txBody>
          <a:bodyPr/>
          <a:lstStyle/>
          <a:p>
            <a:r>
              <a:rPr lang="el-GR" sz="2000" noProof="0" dirty="0"/>
              <a:t>Δημιουργία συλλογής στο</a:t>
            </a:r>
            <a:r>
              <a:rPr lang="el-GR" sz="2000" b="1" noProof="0" dirty="0"/>
              <a:t> </a:t>
            </a:r>
            <a:r>
              <a:rPr lang="en-US" sz="2000" b="1" dirty="0"/>
              <a:t>e-portfolio</a:t>
            </a:r>
            <a:r>
              <a:rPr lang="el-GR" sz="2000" b="1" noProof="0" dirty="0"/>
              <a:t> </a:t>
            </a:r>
            <a:r>
              <a:rPr lang="el-GR" sz="2000" noProof="0" dirty="0"/>
              <a:t>(συνίσταται)</a:t>
            </a:r>
          </a:p>
          <a:p>
            <a:pPr marL="0" lvl="0" indent="0">
              <a:buNone/>
            </a:pPr>
            <a:r>
              <a:rPr lang="el-GR" sz="1800" noProof="0" dirty="0"/>
              <a:t>    Οι εκπαιδευόμενοι ανεβάζουν ενδεικτικά 4-5 εικόνες και   δοκιμάζουν τα εργαλεία διαχείρισης  </a:t>
            </a:r>
          </a:p>
          <a:p>
            <a:pPr marL="0" lvl="0" indent="0" algn="ctr">
              <a:buNone/>
            </a:pPr>
            <a:r>
              <a:rPr lang="el-GR" sz="1800" noProof="0" dirty="0"/>
              <a:t>Ή</a:t>
            </a:r>
          </a:p>
          <a:p>
            <a:pPr marL="0" lvl="0" indent="0">
              <a:buNone/>
            </a:pPr>
            <a:r>
              <a:rPr lang="el-GR" sz="1800" noProof="0" dirty="0"/>
              <a:t>Δημιουργία λογαριασμού στο </a:t>
            </a:r>
            <a:r>
              <a:rPr lang="en-US" sz="1800" b="1" dirty="0"/>
              <a:t>Artsonia</a:t>
            </a:r>
            <a:r>
              <a:rPr lang="el-GR" sz="1800" b="1" noProof="0" dirty="0"/>
              <a:t>,</a:t>
            </a:r>
            <a:r>
              <a:rPr lang="el-GR" sz="1800" noProof="0" dirty="0"/>
              <a:t> </a:t>
            </a:r>
          </a:p>
          <a:p>
            <a:pPr marL="0" lvl="0" indent="0">
              <a:buNone/>
            </a:pPr>
            <a:r>
              <a:rPr lang="el-GR" sz="1800" noProof="0" dirty="0"/>
              <a:t>Οι εκπαιδευόμενοι ανεβάζουν ενδεικτικά 4-5 εικόνες </a:t>
            </a:r>
          </a:p>
          <a:p>
            <a:pPr marL="0" lvl="0" indent="0">
              <a:buNone/>
            </a:pPr>
            <a:endParaRPr lang="el-GR" sz="1800" noProof="0" dirty="0"/>
          </a:p>
          <a:p>
            <a:endParaRPr lang="el-GR" sz="2000" noProof="0" dirty="0"/>
          </a:p>
        </p:txBody>
      </p:sp>
    </p:spTree>
    <p:extLst>
      <p:ext uri="{BB962C8B-B14F-4D97-AF65-F5344CB8AC3E}">
        <p14:creationId xmlns:p14="http://schemas.microsoft.com/office/powerpoint/2010/main" val="91664621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noProof="0" dirty="0"/>
              <a:t>2. </a:t>
            </a:r>
            <a:r>
              <a:rPr lang="el-GR" sz="2800" noProof="0" dirty="0" err="1"/>
              <a:t>Ασύγχρονες</a:t>
            </a:r>
            <a:r>
              <a:rPr lang="el-GR" sz="2800" noProof="0" dirty="0"/>
              <a:t> Δραστηριότητες</a:t>
            </a:r>
            <a:br>
              <a:rPr lang="el-GR" noProof="0" dirty="0"/>
            </a:br>
            <a:endParaRPr lang="el-GR" noProof="0" dirty="0"/>
          </a:p>
        </p:txBody>
      </p:sp>
      <p:sp>
        <p:nvSpPr>
          <p:cNvPr id="3" name="Content Placeholder 2"/>
          <p:cNvSpPr>
            <a:spLocks noGrp="1"/>
          </p:cNvSpPr>
          <p:nvPr>
            <p:ph idx="1"/>
          </p:nvPr>
        </p:nvSpPr>
        <p:spPr>
          <a:xfrm>
            <a:off x="467544" y="908720"/>
            <a:ext cx="8229600" cy="5544616"/>
          </a:xfrm>
        </p:spPr>
        <p:txBody>
          <a:bodyPr/>
          <a:lstStyle/>
          <a:p>
            <a:pPr marL="0" indent="0">
              <a:buNone/>
            </a:pPr>
            <a:r>
              <a:rPr lang="en-US" sz="1600" b="1" dirty="0"/>
              <a:t>1. </a:t>
            </a:r>
            <a:r>
              <a:rPr lang="en-US" sz="1600" b="1" dirty="0" err="1"/>
              <a:t>Soundcloud</a:t>
            </a:r>
            <a:r>
              <a:rPr lang="el-GR" sz="1600" noProof="0" dirty="0"/>
              <a:t> </a:t>
            </a:r>
          </a:p>
          <a:p>
            <a:pPr marL="0" indent="0" algn="just">
              <a:lnSpc>
                <a:spcPct val="90000"/>
              </a:lnSpc>
              <a:buNone/>
            </a:pPr>
            <a:r>
              <a:rPr lang="el-GR" sz="1600" noProof="0" dirty="0"/>
              <a:t>Οι εκπαιδευόμενοι να αναρτήσουν στο σχετικό διαθέσιμο χώρο του </a:t>
            </a:r>
            <a:r>
              <a:rPr lang="en-US" sz="1600" dirty="0"/>
              <a:t>Moodle</a:t>
            </a:r>
            <a:r>
              <a:rPr lang="el-GR" sz="1600" noProof="0" dirty="0"/>
              <a:t> το URL τη δημόσια λίστα των 10 κομματιών που δημιουργήσαν στο μάθημα  μαζί με μία παράγραφο (έως 150 λέξεις) για τον τρόπο και τα κριτήρια σύμφωνα με τα οποία έχει δημιουργηθεί αυτή η λίστα.</a:t>
            </a:r>
          </a:p>
          <a:p>
            <a:pPr marL="0" indent="0" algn="just">
              <a:lnSpc>
                <a:spcPct val="90000"/>
              </a:lnSpc>
              <a:buNone/>
            </a:pPr>
            <a:endParaRPr lang="el-GR" sz="1600" noProof="0" dirty="0"/>
          </a:p>
          <a:p>
            <a:pPr marL="0" indent="0" algn="just">
              <a:lnSpc>
                <a:spcPct val="90000"/>
              </a:lnSpc>
              <a:buNone/>
            </a:pPr>
            <a:r>
              <a:rPr lang="el-GR" sz="1600" b="1" noProof="0" dirty="0"/>
              <a:t>2. </a:t>
            </a:r>
            <a:r>
              <a:rPr lang="en-US" sz="1600" b="1" dirty="0"/>
              <a:t>Blogs : “City of Plenty”. </a:t>
            </a:r>
            <a:r>
              <a:rPr lang="en-US" sz="1600" dirty="0"/>
              <a:t> </a:t>
            </a:r>
            <a:r>
              <a:rPr lang="el-GR" sz="1600" noProof="0" dirty="0"/>
              <a:t>Σύντομο κείμενο (έως 500 λέξεις) με τίτλο: «Τα κοινωνικά δίκτυα διευρύνουν τον ορισμό του δασκάλου» - παράδειγμα. Ανάρτηση στο σχετικό διαθέσιμο χώρο του </a:t>
            </a:r>
            <a:r>
              <a:rPr lang="en-US" sz="1600" dirty="0"/>
              <a:t>Moodle</a:t>
            </a:r>
            <a:r>
              <a:rPr lang="el-GR" sz="1600" noProof="0" dirty="0"/>
              <a:t>.</a:t>
            </a:r>
          </a:p>
          <a:p>
            <a:pPr marL="0" indent="0">
              <a:buNone/>
            </a:pPr>
            <a:endParaRPr lang="el-GR" sz="1600" noProof="0" dirty="0"/>
          </a:p>
          <a:p>
            <a:pPr marL="0" indent="0">
              <a:buNone/>
            </a:pPr>
            <a:r>
              <a:rPr lang="el-GR" sz="1600" b="1" noProof="0" dirty="0"/>
              <a:t>3. Δημιουργία μαθήματος στο </a:t>
            </a:r>
            <a:r>
              <a:rPr lang="en-US" sz="1600" b="1" dirty="0"/>
              <a:t>Classroom</a:t>
            </a:r>
            <a:r>
              <a:rPr lang="el-GR" sz="1600" b="1" noProof="0" dirty="0"/>
              <a:t> με θέμα την </a:t>
            </a:r>
            <a:r>
              <a:rPr lang="el-GR" sz="1600" b="1" i="1" noProof="0" dirty="0"/>
              <a:t>επανάληψη</a:t>
            </a:r>
            <a:endParaRPr lang="el-GR" sz="1600" b="1" noProof="0" dirty="0"/>
          </a:p>
          <a:p>
            <a:pPr marL="0" indent="0">
              <a:buNone/>
            </a:pPr>
            <a:r>
              <a:rPr lang="el-GR" sz="1600" noProof="0" dirty="0"/>
              <a:t>Οι εκπαιδευόμενοι αφού έχουν εξοικειωθεί με την πλατφόρμα δημιουργούν ένα μάθημα με θέμα: «επανάληψη». Εκεί, ανάλογα με την ειδικότητά τους, αναρτούν και διαμοιράζονται υλικό σχετικό με το θέμα. </a:t>
            </a:r>
          </a:p>
          <a:p>
            <a:pPr marL="0" indent="0" algn="just">
              <a:lnSpc>
                <a:spcPct val="90000"/>
              </a:lnSpc>
              <a:buNone/>
            </a:pPr>
            <a:endParaRPr lang="el-GR" sz="1600" noProof="0" dirty="0"/>
          </a:p>
          <a:p>
            <a:pPr marL="0" indent="0">
              <a:buNone/>
            </a:pPr>
            <a:r>
              <a:rPr lang="el-GR" sz="1600" b="1" noProof="0" dirty="0"/>
              <a:t>4</a:t>
            </a:r>
            <a:r>
              <a:rPr lang="el-GR" sz="1600" noProof="0" dirty="0"/>
              <a:t>.</a:t>
            </a:r>
            <a:r>
              <a:rPr lang="el-GR" sz="1600" b="1" noProof="0" dirty="0"/>
              <a:t> Συνέχιση δημιουργίας συνεργατικών συλλογών στο </a:t>
            </a:r>
            <a:r>
              <a:rPr lang="en-US" sz="1600" b="1" dirty="0"/>
              <a:t>Pinterest</a:t>
            </a:r>
            <a:endParaRPr lang="en-US" sz="1600" dirty="0"/>
          </a:p>
          <a:p>
            <a:pPr marL="0" indent="0">
              <a:buNone/>
            </a:pPr>
            <a:r>
              <a:rPr lang="el-GR" sz="1600" noProof="0" dirty="0"/>
              <a:t>Ως συνέχεια της δραστηριότητας 2 </a:t>
            </a:r>
            <a:r>
              <a:rPr lang="el-GR" sz="1600" noProof="0" dirty="0" err="1"/>
              <a:t>οι</a:t>
            </a:r>
            <a:r>
              <a:rPr lang="el-GR" sz="1600" noProof="0" dirty="0"/>
              <a:t> εκπαιδευόμενοι αναλαμβάνουν ανά ομάδες να δημιουργήσουν πίνακες στο </a:t>
            </a:r>
            <a:r>
              <a:rPr lang="en-US" sz="1600" dirty="0"/>
              <a:t>Pinterest</a:t>
            </a:r>
            <a:r>
              <a:rPr lang="el-GR" sz="1600" noProof="0" dirty="0"/>
              <a:t> για τους υπόλοιπους τίτλους της λίστας </a:t>
            </a:r>
          </a:p>
          <a:p>
            <a:pPr marL="514350" indent="-514350">
              <a:buFont typeface="+mj-lt"/>
              <a:buAutoNum type="arabicPeriod"/>
            </a:pPr>
            <a:endParaRPr lang="el-GR" noProof="0" dirty="0"/>
          </a:p>
        </p:txBody>
      </p:sp>
    </p:spTree>
    <p:extLst>
      <p:ext uri="{BB962C8B-B14F-4D97-AF65-F5344CB8AC3E}">
        <p14:creationId xmlns:p14="http://schemas.microsoft.com/office/powerpoint/2010/main" val="25285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2800" noProof="0" dirty="0"/>
              <a:t>Αναζήτηση εικόνων στο </a:t>
            </a:r>
            <a:r>
              <a:rPr lang="en-US" sz="2800" noProof="0" dirty="0"/>
              <a:t>Pinterest</a:t>
            </a:r>
            <a:br>
              <a:rPr lang="el-GR" noProof="0" dirty="0"/>
            </a:br>
            <a:endParaRPr lang="el-GR" noProof="0" dirty="0"/>
          </a:p>
        </p:txBody>
      </p:sp>
      <p:sp>
        <p:nvSpPr>
          <p:cNvPr id="3" name="Content Placeholder 2"/>
          <p:cNvSpPr>
            <a:spLocks noGrp="1"/>
          </p:cNvSpPr>
          <p:nvPr>
            <p:ph idx="1"/>
          </p:nvPr>
        </p:nvSpPr>
        <p:spPr>
          <a:xfrm>
            <a:off x="467544" y="1484784"/>
            <a:ext cx="8229600" cy="4525963"/>
          </a:xfrm>
        </p:spPr>
        <p:txBody>
          <a:bodyPr/>
          <a:lstStyle/>
          <a:p>
            <a:r>
              <a:rPr lang="el-GR" sz="1800" noProof="0" dirty="0"/>
              <a:t>175 εκατομμύρια ενεργοί χρήστες </a:t>
            </a:r>
          </a:p>
          <a:p>
            <a:endParaRPr lang="el-GR" sz="1800" noProof="0" dirty="0"/>
          </a:p>
          <a:p>
            <a:r>
              <a:rPr lang="el-GR" sz="1800" i="1" noProof="0" dirty="0"/>
              <a:t>Καθοδηγούμενη Αναζήτηση</a:t>
            </a:r>
            <a:r>
              <a:rPr lang="el-GR" sz="1800" noProof="0" dirty="0"/>
              <a:t> (</a:t>
            </a:r>
            <a:r>
              <a:rPr lang="en-US" sz="1800" b="1" i="1" noProof="0" dirty="0"/>
              <a:t>Guided Search</a:t>
            </a:r>
            <a:r>
              <a:rPr lang="el-GR" sz="1800" noProof="0" dirty="0"/>
              <a:t>):</a:t>
            </a:r>
          </a:p>
          <a:p>
            <a:pPr marL="0" indent="0">
              <a:buNone/>
            </a:pPr>
            <a:r>
              <a:rPr lang="el-GR" sz="1800" noProof="0" dirty="0"/>
              <a:t>    </a:t>
            </a:r>
            <a:r>
              <a:rPr lang="el-GR" sz="1600" noProof="0" dirty="0"/>
              <a:t> κυλιόμενο μενού από λέξεις κλειδιά που εξειδικεύουν περισσότερο το αντικείμενο της έρευνας </a:t>
            </a:r>
          </a:p>
          <a:p>
            <a:pPr marL="0" indent="0">
              <a:buNone/>
            </a:pPr>
            <a:endParaRPr lang="el-GR" sz="1600" noProof="0" dirty="0"/>
          </a:p>
          <a:p>
            <a:r>
              <a:rPr lang="el-GR" sz="1800" noProof="0" dirty="0"/>
              <a:t>Τεχνολογία της οπτικής αναζήτησης: </a:t>
            </a:r>
          </a:p>
          <a:p>
            <a:pPr marL="0" indent="0">
              <a:buNone/>
            </a:pPr>
            <a:r>
              <a:rPr lang="el-GR" sz="1600" noProof="0" dirty="0"/>
              <a:t>     απομονώνει μέρος της εικόνας και εμφανίζει σχετικές ιδέες ή παρόμοια στοιχεία</a:t>
            </a:r>
          </a:p>
        </p:txBody>
      </p:sp>
    </p:spTree>
    <p:extLst>
      <p:ext uri="{BB962C8B-B14F-4D97-AF65-F5344CB8AC3E}">
        <p14:creationId xmlns:p14="http://schemas.microsoft.com/office/powerpoint/2010/main" val="97492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7138988" cy="908720"/>
          </a:xfrm>
        </p:spPr>
        <p:txBody>
          <a:bodyPr/>
          <a:lstStyle/>
          <a:p>
            <a:r>
              <a:rPr lang="el-GR" sz="2800" noProof="0" dirty="0"/>
              <a:t>Αναζήτηση μουσικού υλικού </a:t>
            </a:r>
          </a:p>
        </p:txBody>
      </p:sp>
      <p:sp>
        <p:nvSpPr>
          <p:cNvPr id="3" name="Content Placeholder 2"/>
          <p:cNvSpPr>
            <a:spLocks noGrp="1"/>
          </p:cNvSpPr>
          <p:nvPr>
            <p:ph idx="1"/>
          </p:nvPr>
        </p:nvSpPr>
        <p:spPr>
          <a:xfrm>
            <a:off x="395536" y="1052736"/>
            <a:ext cx="8229600" cy="4525963"/>
          </a:xfrm>
        </p:spPr>
        <p:txBody>
          <a:bodyPr/>
          <a:lstStyle/>
          <a:p>
            <a:pPr marL="0" indent="0">
              <a:buNone/>
            </a:pPr>
            <a:r>
              <a:rPr lang="el-GR" sz="2000" noProof="0" dirty="0"/>
              <a:t>Κατηγορίες μουσικού υλικού:</a:t>
            </a:r>
          </a:p>
          <a:p>
            <a:pPr marL="0" indent="0">
              <a:buNone/>
            </a:pPr>
            <a:endParaRPr lang="el-GR" sz="2000" noProof="0" dirty="0"/>
          </a:p>
          <a:p>
            <a:r>
              <a:rPr lang="el-GR" sz="2000" noProof="0" dirty="0"/>
              <a:t>  ακουστικό (ηχογραφήσεις ή </a:t>
            </a:r>
            <a:r>
              <a:rPr lang="en-US" sz="2000" noProof="0" dirty="0"/>
              <a:t>MIDI</a:t>
            </a:r>
            <a:r>
              <a:rPr lang="el-GR" sz="2000" noProof="0" dirty="0"/>
              <a:t>) </a:t>
            </a:r>
          </a:p>
          <a:p>
            <a:pPr lvl="1"/>
            <a:r>
              <a:rPr lang="en-US" sz="1600" u="sng" noProof="0" dirty="0">
                <a:hlinkClick r:id="rId2"/>
              </a:rPr>
              <a:t>www.freesound.org</a:t>
            </a:r>
            <a:endParaRPr lang="en-US" sz="1600" u="sng" dirty="0"/>
          </a:p>
          <a:p>
            <a:pPr lvl="1"/>
            <a:r>
              <a:rPr lang="en-US" sz="1600" u="sng" noProof="0" dirty="0">
                <a:hlinkClick r:id="rId3"/>
              </a:rPr>
              <a:t>www.findsound.com</a:t>
            </a:r>
            <a:endParaRPr lang="en-US" sz="1600" u="sng" noProof="0" dirty="0"/>
          </a:p>
          <a:p>
            <a:pPr lvl="1"/>
            <a:r>
              <a:rPr lang="en-US" sz="1600" u="sng" noProof="0" dirty="0">
                <a:hlinkClick r:id="rId4"/>
              </a:rPr>
              <a:t>http://soundbible.com</a:t>
            </a:r>
            <a:endParaRPr lang="en-US" sz="1600" u="sng" noProof="0" dirty="0"/>
          </a:p>
          <a:p>
            <a:pPr lvl="1"/>
            <a:r>
              <a:rPr lang="en-US" sz="1600" u="sng" noProof="0" dirty="0">
                <a:hlinkClick r:id="rId5"/>
              </a:rPr>
              <a:t>https://soundcloud.com</a:t>
            </a:r>
            <a:endParaRPr lang="en-US" sz="1600" u="sng" noProof="0" dirty="0"/>
          </a:p>
          <a:p>
            <a:pPr lvl="1"/>
            <a:r>
              <a:rPr lang="en-US" sz="1600" u="sng" noProof="0" dirty="0">
                <a:hlinkClick r:id="rId6"/>
              </a:rPr>
              <a:t>http://www.midiworld.com</a:t>
            </a:r>
            <a:endParaRPr lang="en-US" sz="1600" u="sng" noProof="0" dirty="0"/>
          </a:p>
          <a:p>
            <a:pPr marL="457200" lvl="1" indent="0">
              <a:buNone/>
            </a:pPr>
            <a:endParaRPr lang="el-GR" sz="2000" noProof="0" dirty="0"/>
          </a:p>
          <a:p>
            <a:r>
              <a:rPr lang="el-GR" sz="2000" noProof="0" dirty="0"/>
              <a:t>  έντυπο (παρτιτούρες)</a:t>
            </a:r>
          </a:p>
          <a:p>
            <a:pPr lvl="1"/>
            <a:r>
              <a:rPr lang="en-US" sz="1600" u="sng" noProof="0" dirty="0">
                <a:hlinkClick r:id="rId7"/>
              </a:rPr>
              <a:t>https://imslp.org/</a:t>
            </a:r>
            <a:endParaRPr lang="en-US" sz="1600" u="sng" noProof="0" dirty="0"/>
          </a:p>
          <a:p>
            <a:pPr lvl="1"/>
            <a:r>
              <a:rPr lang="en-US" sz="1600" u="sng" noProof="0" dirty="0">
                <a:hlinkClick r:id="rId8"/>
              </a:rPr>
              <a:t>http://www.free-scores.com</a:t>
            </a:r>
            <a:endParaRPr lang="en-US" sz="1600" u="sng" noProof="0" dirty="0"/>
          </a:p>
          <a:p>
            <a:pPr lvl="1"/>
            <a:r>
              <a:rPr lang="en-US" sz="1600" u="sng" noProof="0" dirty="0">
                <a:hlinkClick r:id="rId9"/>
              </a:rPr>
              <a:t>https://musescore.com</a:t>
            </a:r>
            <a:endParaRPr lang="en-US" sz="1600" u="sng" noProof="0" dirty="0"/>
          </a:p>
          <a:p>
            <a:pPr lvl="1"/>
            <a:r>
              <a:rPr lang="en-US" sz="1600" u="sng" noProof="0" dirty="0">
                <a:hlinkClick r:id="rId10"/>
              </a:rPr>
              <a:t>www.kithara.to</a:t>
            </a:r>
            <a:r>
              <a:rPr lang="en-US" sz="1600" noProof="0" dirty="0"/>
              <a:t>  </a:t>
            </a:r>
          </a:p>
        </p:txBody>
      </p:sp>
    </p:spTree>
    <p:extLst>
      <p:ext uri="{BB962C8B-B14F-4D97-AF65-F5344CB8AC3E}">
        <p14:creationId xmlns:p14="http://schemas.microsoft.com/office/powerpoint/2010/main" val="2355067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787208" cy="922114"/>
          </a:xfrm>
        </p:spPr>
        <p:txBody>
          <a:bodyPr/>
          <a:lstStyle/>
          <a:p>
            <a:r>
              <a:rPr lang="el-GR" sz="2800" noProof="0" dirty="0"/>
              <a:t>Αναζήτηση μουσικού υλικού -  Ακουστικό υλικό </a:t>
            </a:r>
            <a:br>
              <a:rPr lang="el-GR" sz="2800" noProof="0" dirty="0"/>
            </a:br>
            <a:endParaRPr lang="el-GR" sz="2800" noProof="0" dirty="0"/>
          </a:p>
        </p:txBody>
      </p:sp>
      <p:sp>
        <p:nvSpPr>
          <p:cNvPr id="3" name="Content Placeholder 2"/>
          <p:cNvSpPr>
            <a:spLocks noGrp="1"/>
          </p:cNvSpPr>
          <p:nvPr>
            <p:ph idx="1"/>
          </p:nvPr>
        </p:nvSpPr>
        <p:spPr>
          <a:xfrm>
            <a:off x="467544" y="1124744"/>
            <a:ext cx="8229600" cy="4525963"/>
          </a:xfrm>
        </p:spPr>
        <p:txBody>
          <a:bodyPr/>
          <a:lstStyle/>
          <a:p>
            <a:pPr marL="0" indent="0">
              <a:buNone/>
            </a:pPr>
            <a:r>
              <a:rPr lang="en-US" sz="2000" noProof="0" dirty="0" err="1">
                <a:hlinkClick r:id="rId3"/>
              </a:rPr>
              <a:t>Freesound</a:t>
            </a:r>
            <a:r>
              <a:rPr lang="el-GR" sz="2000" noProof="0" dirty="0">
                <a:hlinkClick r:id="rId3"/>
              </a:rPr>
              <a:t> </a:t>
            </a:r>
            <a:endParaRPr lang="el-GR" sz="2000" noProof="0" dirty="0"/>
          </a:p>
          <a:p>
            <a:pPr marL="0" lvl="0" indent="0">
              <a:buNone/>
            </a:pPr>
            <a:r>
              <a:rPr lang="el-GR" sz="2000" noProof="0" dirty="0"/>
              <a:t>επιτρέπει στους χρήστες:</a:t>
            </a:r>
          </a:p>
          <a:p>
            <a:pPr lvl="0"/>
            <a:r>
              <a:rPr lang="el-GR" sz="1400" noProof="0" dirty="0"/>
              <a:t>Να περιηγηθούν στους ήχους με λέξεις–κλειδιά που περιγράφουν το είδος του ήχου</a:t>
            </a:r>
          </a:p>
          <a:p>
            <a:pPr lvl="0"/>
            <a:r>
              <a:rPr lang="el-GR" sz="1400" noProof="0" dirty="0"/>
              <a:t>Να ανεβάσουν και να κατεβάσουν ήχους από αυτό, με την ίδια κατηγορία άδειας</a:t>
            </a:r>
          </a:p>
          <a:p>
            <a:pPr lvl="0"/>
            <a:r>
              <a:rPr lang="el-GR" sz="1400" noProof="0" dirty="0"/>
              <a:t>Να έρθουν σε επαφή με άλλους καλλιτέχνες του ήχου.</a:t>
            </a:r>
          </a:p>
          <a:p>
            <a:pPr marL="0" indent="0">
              <a:buNone/>
            </a:pPr>
            <a:endParaRPr lang="el-GR" sz="2000" noProof="0" dirty="0"/>
          </a:p>
          <a:p>
            <a:pPr marL="0" indent="0">
              <a:buNone/>
            </a:pPr>
            <a:r>
              <a:rPr lang="el-GR" sz="2000" noProof="0" dirty="0"/>
              <a:t>Μηχανή αναζήτησης </a:t>
            </a:r>
            <a:r>
              <a:rPr lang="en-US" sz="2000" noProof="0" dirty="0" err="1">
                <a:hlinkClick r:id="rId3"/>
              </a:rPr>
              <a:t>Freesound</a:t>
            </a:r>
            <a:r>
              <a:rPr lang="el-GR" sz="2000" noProof="0" dirty="0">
                <a:hlinkClick r:id="rId3"/>
              </a:rPr>
              <a:t> </a:t>
            </a:r>
            <a:endParaRPr lang="el-GR" sz="2000" noProof="0" dirty="0"/>
          </a:p>
          <a:p>
            <a:r>
              <a:rPr lang="el-GR" sz="2000" noProof="0" dirty="0"/>
              <a:t>γενική περιγραφή ήχου(όνομα, διάρκεια, κυματομορφή)</a:t>
            </a:r>
          </a:p>
          <a:p>
            <a:r>
              <a:rPr lang="en-US" sz="2000" noProof="0" dirty="0"/>
              <a:t>Play</a:t>
            </a:r>
          </a:p>
          <a:p>
            <a:r>
              <a:rPr lang="el-GR" sz="2000" noProof="0" dirty="0"/>
              <a:t>Ειδικότερες πληροφορίες </a:t>
            </a:r>
            <a:r>
              <a:rPr lang="el-GR" sz="1600" noProof="0" dirty="0"/>
              <a:t>(λεπτομέρειες άδειας, το όνομα του δημιουργού, κάποια αξιολόγηση, και ένα URL που συνδέεται απευθείας με τον ήχο). </a:t>
            </a:r>
          </a:p>
          <a:p>
            <a:r>
              <a:rPr lang="el-GR" sz="2000" noProof="0" dirty="0"/>
              <a:t>Μεταφόρτωση ήχου </a:t>
            </a:r>
            <a:r>
              <a:rPr lang="el-GR" sz="1600" noProof="0" dirty="0"/>
              <a:t>σε καλή ποιότητα (απαιτείται είσοδος με λογαριασμό)</a:t>
            </a:r>
          </a:p>
          <a:p>
            <a:endParaRPr lang="el-GR" sz="2000" noProof="0" dirty="0"/>
          </a:p>
        </p:txBody>
      </p:sp>
    </p:spTree>
    <p:extLst>
      <p:ext uri="{BB962C8B-B14F-4D97-AF65-F5344CB8AC3E}">
        <p14:creationId xmlns:p14="http://schemas.microsoft.com/office/powerpoint/2010/main" val="3202013182"/>
      </p:ext>
    </p:extLst>
  </p:cSld>
  <p:clrMapOvr>
    <a:masterClrMapping/>
  </p:clrMapOvr>
</p:sld>
</file>

<file path=ppt/theme/theme1.xml><?xml version="1.0" encoding="utf-8"?>
<a:theme xmlns:a="http://schemas.openxmlformats.org/drawingml/2006/main" name="ΕΚΠΑΙΔΕΥΣΗ ΕΠΙΜΟΡΦΩΤΩΝ_PPT_TEMPLAT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1557</TotalTime>
  <Words>3826</Words>
  <Application>Microsoft Office PowerPoint</Application>
  <PresentationFormat>On-screen Show (4:3)</PresentationFormat>
  <Paragraphs>597</Paragraphs>
  <Slides>61</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61</vt:i4>
      </vt:variant>
    </vt:vector>
  </HeadingPairs>
  <TitlesOfParts>
    <vt:vector size="65" baseType="lpstr">
      <vt:lpstr>Arial</vt:lpstr>
      <vt:lpstr>Calibri</vt:lpstr>
      <vt:lpstr>Verdana</vt:lpstr>
      <vt:lpstr>ΕΚΠΑΙΔΕΥΣΗ ΕΠΙΜΟΡΦΩΤΩΝ_PPT_TEMPLATE</vt:lpstr>
      <vt:lpstr>Συνεδρία 3 Αναζήτηση, συλλογή, επεξεργασία και ένταξη ψηφιακού υλικού στα μαθήματα των Καλλιτεχνικών   </vt:lpstr>
      <vt:lpstr>            Μηχανές Αναζήτησης</vt:lpstr>
      <vt:lpstr>Μηχανές αναζήτησης εικόνων </vt:lpstr>
      <vt:lpstr>Μηχανές αναζήτησης εικόνων -βιβλίων</vt:lpstr>
      <vt:lpstr>  Η μηχανή Αναζήτησης του Wikiar https://www.wikiart.org/ </vt:lpstr>
      <vt:lpstr>NGA IMAGES: Η μηχανή Αναζήτησης Εικόνων της πινακοθήκης της Washington https://images.nga.gov/ </vt:lpstr>
      <vt:lpstr>Αναζήτηση εικόνων στο Pinterest </vt:lpstr>
      <vt:lpstr>Αναζήτηση μουσικού υλικού </vt:lpstr>
      <vt:lpstr>Αναζήτηση μουσικού υλικού -  Ακουστικό υλικό  </vt:lpstr>
      <vt:lpstr> Αναζήτηση μουσικού υλικού-  Έντυπο υλικό – Παρτιτούρες </vt:lpstr>
      <vt:lpstr>Πύλες αναζήτησης </vt:lpstr>
      <vt:lpstr>Πύλες αναζήτησης</vt:lpstr>
      <vt:lpstr>Συλλογή και διαχείριση ψηφιακού υλικού Δημιουργία πίνακα στο Pinterest</vt:lpstr>
      <vt:lpstr>  Συλλογή και διαχείριση ψηφιακού υλικού   Επεξεργασία πίνακα και πρόσκληση σε άλλους για συμμετοχή στο Pinterest </vt:lpstr>
      <vt:lpstr>Δημιουργία καναλιού στο YouTube  </vt:lpstr>
      <vt:lpstr> Κανάλια στο YouTube  που διαθέτουν μουσικό ή ευρύτερα εκπαιδευτικό ενδιαφέρον. </vt:lpstr>
      <vt:lpstr>Περιηγήσεις σε θεματικά ψηφιακά περιβάλλοντα </vt:lpstr>
      <vt:lpstr>Περιηγήσεις σε θεματικά ψηφιακά περιβάλλοντα </vt:lpstr>
      <vt:lpstr>Περιηγήσεις σε θεματικά ψηφιακά περιβάλλοντα </vt:lpstr>
      <vt:lpstr>Περιηγήσεις σε θεματικά ψηφιακά περιβάλλοντα </vt:lpstr>
      <vt:lpstr>Περιηγήσεις σε θεματικά ψηφιακά περιβάλλοντα </vt:lpstr>
      <vt:lpstr>Περιηγήσεις σε θεματικά ψηφιακά περιβάλλοντα </vt:lpstr>
      <vt:lpstr>Περιηγήσεις σε θεματικά ψηφιακά περιβάλλοντα </vt:lpstr>
      <vt:lpstr>Περιηγήσεις σε θεματικά ψηφιακά περιβάλλοντα </vt:lpstr>
      <vt:lpstr>Περιηγήσεις σε θεματικά ψηφιακά περιβάλλοντα </vt:lpstr>
      <vt:lpstr>Περιηγήσεις σε θεματικά ψηφιακά περιβάλλοντα </vt:lpstr>
      <vt:lpstr>Εργαλεία κοινωνικής δικτύωσης, υπηρεσίες web 2.0. </vt:lpstr>
      <vt:lpstr>Εργαλεία κοινωνικής δικτύωσης, υπηρεσίες Web 2.0. </vt:lpstr>
      <vt:lpstr>Τρόποι χρήσης των εργαλείων κοινωνικής δικτύωσης στην καλλιτεχνική εκπαίδευση. </vt:lpstr>
      <vt:lpstr>Μέσα και εργαλεία κοινωνικής δικτύωσης </vt:lpstr>
      <vt:lpstr>Μέσα και εργαλεία κοινωνικής δικτύωσης </vt:lpstr>
      <vt:lpstr>Μέσα και εργαλεία κοινωνικής δικτύωσης </vt:lpstr>
      <vt:lpstr>PowerPoint Presentation</vt:lpstr>
      <vt:lpstr>Διαμοιρασμός εικόνας και video </vt:lpstr>
      <vt:lpstr>Διαμοιρασμός εικόνας και video </vt:lpstr>
      <vt:lpstr>Διαμοιρασμός μουσικής και ήχου  </vt:lpstr>
      <vt:lpstr>Διαμοιρασμός μουσικής και ήχου  </vt:lpstr>
      <vt:lpstr>Διαμοιρασμός μουσικής και ήχου  </vt:lpstr>
      <vt:lpstr>Blogs  </vt:lpstr>
      <vt:lpstr>Wikis και συνεργατικά εργαλεία </vt:lpstr>
      <vt:lpstr>Wikis και συνεργατικά εργαλεία </vt:lpstr>
      <vt:lpstr>Το Pinterest ως συνεργατικό εργαλείο  </vt:lpstr>
      <vt:lpstr>   Μαθησιακές Πλατφόρμες και Ψηφιακά portfolios  </vt:lpstr>
      <vt:lpstr>Μαθησιακές Πλατφόρμες και Ψηφιακά portfolios</vt:lpstr>
      <vt:lpstr>Μαθησιακές Πλατφόρμες και Ψηφιακά portfolios</vt:lpstr>
      <vt:lpstr>  Μαθησιακές Πλατφόρμες και Ψηφιακά portfolios  </vt:lpstr>
      <vt:lpstr> Μαθησιακές Πλατφόρμες και Ψηφιακά portfolios </vt:lpstr>
      <vt:lpstr>Δραστηριότητες</vt:lpstr>
      <vt:lpstr>Δραστηριότητα 1 30 λεπτά </vt:lpstr>
      <vt:lpstr>Δραστηριότητα 2 30 λεπτά </vt:lpstr>
      <vt:lpstr>Δραστηριότητα 3 30 λεπτά </vt:lpstr>
      <vt:lpstr>Δραστηριότητα 4 20 λεπτά </vt:lpstr>
      <vt:lpstr>Δραστηριότητα 5 30 λεπτά </vt:lpstr>
      <vt:lpstr>Δραστηριότητα 6 20 λεπτά διερεύνηση των μέσων κοινωνικής δικτύωσης Facebook- Twitter –LinkedIn και δημιουργία ομάδας </vt:lpstr>
      <vt:lpstr>Δραστηριότητα 7 30 λεπτά  διερεύνηση των μέσων κοινωνικής δικτύωσης Instagram- Flickr - YouTube </vt:lpstr>
      <vt:lpstr>  Δραστηριότητα 8 20 λεπτά Διαμοιρασμός μουσικού υλικού στο Soundcloud </vt:lpstr>
      <vt:lpstr>Δραστηριότητα 9  30 λεπτά Συζήτηση- σχολιασμός: «Τα κοινωνικά δίκτυα διευρύνουν τον ορισμό του δασκάλου». Το παράδειγμα του “City of Plenty “</vt:lpstr>
      <vt:lpstr>Δραστηριότητα 10 20 λεπτά  Δημιουργία λογαριασμού Google+- Google Classroom- ανάρτηση μαθήματος </vt:lpstr>
      <vt:lpstr> Δραστηριότητα 11 30 λεπτά  δημιουργία λογαριασμών σε διάφορες μαθησιακές πλατφόρμες </vt:lpstr>
      <vt:lpstr> Δραστηριότητα 12 30 λεπτά   δημιουργία ψηφιακού άλμπουμ  </vt:lpstr>
      <vt:lpstr>2. Ασύγχρονες Δραστηριότητες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&lt;Τίτλος Παρουσίασης&gt;</dc:title>
  <dc:creator>Egarchou Demetra</dc:creator>
  <cp:lastModifiedBy>GeorgeK</cp:lastModifiedBy>
  <cp:revision>100</cp:revision>
  <dcterms:created xsi:type="dcterms:W3CDTF">2018-03-02T12:22:46Z</dcterms:created>
  <dcterms:modified xsi:type="dcterms:W3CDTF">2019-12-26T10:40:10Z</dcterms:modified>
</cp:coreProperties>
</file>