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81" r:id="rId3"/>
    <p:sldId id="282" r:id="rId4"/>
    <p:sldId id="272" r:id="rId5"/>
    <p:sldId id="283" r:id="rId6"/>
    <p:sldId id="284" r:id="rId7"/>
    <p:sldId id="286" r:id="rId8"/>
    <p:sldId id="287" r:id="rId9"/>
    <p:sldId id="289" r:id="rId10"/>
    <p:sldId id="292" r:id="rId11"/>
    <p:sldId id="293" r:id="rId12"/>
    <p:sldId id="294" r:id="rId13"/>
    <p:sldId id="29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 varScale="1">
        <p:scale>
          <a:sx n="99" d="100"/>
          <a:sy n="9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4F33-3B3A-495A-BC12-89D6C9194E5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68CC-C3AD-4C36-992E-B7DBDE7A02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27C255-60EC-49A4-8C45-51A675338955}" type="slidenum">
              <a:rPr lang="el-GR" altLang="el-GR">
                <a:solidFill>
                  <a:prstClr val="black"/>
                </a:solidFill>
              </a:rPr>
              <a:pPr/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58C404-E92F-45C8-83A9-952CA50B0687}" type="slidenum">
              <a:rPr lang="el-GR" altLang="el-GR">
                <a:solidFill>
                  <a:prstClr val="black"/>
                </a:solidFill>
              </a:rPr>
              <a:pPr/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2687216"/>
          </a:xfrm>
        </p:spPr>
        <p:txBody>
          <a:bodyPr/>
          <a:lstStyle/>
          <a:p>
            <a:pPr algn="ctr"/>
            <a:r>
              <a:rPr lang="el-GR" sz="4400" dirty="0" smtClean="0">
                <a:solidFill>
                  <a:srgbClr val="00B0F0"/>
                </a:solidFill>
              </a:rPr>
              <a:t>ΜΕΤΑΦΟΡΑ </a:t>
            </a:r>
            <a:br>
              <a:rPr lang="el-GR" sz="4400" dirty="0" smtClean="0">
                <a:solidFill>
                  <a:srgbClr val="00B0F0"/>
                </a:solidFill>
              </a:rPr>
            </a:br>
            <a:r>
              <a:rPr lang="el-GR" sz="4400" dirty="0" smtClean="0">
                <a:solidFill>
                  <a:srgbClr val="00B0F0"/>
                </a:solidFill>
              </a:rPr>
              <a:t>&amp; </a:t>
            </a:r>
            <a:br>
              <a:rPr lang="el-GR" sz="4400" dirty="0" smtClean="0">
                <a:solidFill>
                  <a:srgbClr val="00B0F0"/>
                </a:solidFill>
              </a:rPr>
            </a:br>
            <a:r>
              <a:rPr lang="el-GR" sz="4400" dirty="0" smtClean="0">
                <a:solidFill>
                  <a:srgbClr val="00B0F0"/>
                </a:solidFill>
              </a:rPr>
              <a:t>ΑΠΟΒΟΛΗ ΟΥΣΙΩΝ</a:t>
            </a:r>
            <a:br>
              <a:rPr lang="el-GR" sz="4400" dirty="0" smtClean="0">
                <a:solidFill>
                  <a:srgbClr val="00B0F0"/>
                </a:solidFill>
              </a:rPr>
            </a:br>
            <a:r>
              <a:rPr lang="el-GR" sz="4400" dirty="0" smtClean="0">
                <a:solidFill>
                  <a:srgbClr val="00B0F0"/>
                </a:solidFill>
              </a:rPr>
              <a:t>ΣΤΟΝ ΑΝΘΡΩΠΟ</a:t>
            </a:r>
            <a:endParaRPr lang="el-GR" sz="4400" dirty="0">
              <a:solidFill>
                <a:srgbClr val="00B0F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520414" cy="3150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4758" cy="3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4221087"/>
            <a:ext cx="9126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>
          <a:xfrm>
            <a:off x="351431" y="5589240"/>
            <a:ext cx="8424936" cy="720080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el-GR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Το υπόλοιπο αίμα βρίσκεται στις αρτηρίες, στα τριχοειδή αγγεία και στην καρδιά</a:t>
            </a:r>
            <a:endParaRPr lang="el-GR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055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19" y="305298"/>
            <a:ext cx="3042830" cy="161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Ομάδα 5"/>
          <p:cNvGrpSpPr/>
          <p:nvPr/>
        </p:nvGrpSpPr>
        <p:grpSpPr>
          <a:xfrm>
            <a:off x="4326275" y="2348880"/>
            <a:ext cx="2991174" cy="1355551"/>
            <a:chOff x="4283968" y="2060848"/>
            <a:chExt cx="2991174" cy="1355551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060848"/>
              <a:ext cx="2991174" cy="13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6228184" y="3212976"/>
              <a:ext cx="648072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4283968" y="4149080"/>
            <a:ext cx="3038199" cy="2160240"/>
            <a:chOff x="4283968" y="3645024"/>
            <a:chExt cx="3038199" cy="216024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645024"/>
              <a:ext cx="3038199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4283968" y="3645024"/>
              <a:ext cx="20162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Δεξιό άγκιστρο 8"/>
          <p:cNvSpPr/>
          <p:nvPr/>
        </p:nvSpPr>
        <p:spPr>
          <a:xfrm>
            <a:off x="7380312" y="2348880"/>
            <a:ext cx="288032" cy="1332148"/>
          </a:xfrm>
          <a:prstGeom prst="rightBrace">
            <a:avLst>
              <a:gd name="adj1" fmla="val 113953"/>
              <a:gd name="adj2" fmla="val 5072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Δεξιό άγκιστρο 14"/>
          <p:cNvSpPr/>
          <p:nvPr/>
        </p:nvSpPr>
        <p:spPr>
          <a:xfrm>
            <a:off x="7380312" y="4178598"/>
            <a:ext cx="288032" cy="666074"/>
          </a:xfrm>
          <a:prstGeom prst="rightBrace">
            <a:avLst>
              <a:gd name="adj1" fmla="val 11562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68344" y="276504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Μικρή κυκλοφορία</a:t>
            </a:r>
            <a:endParaRPr lang="el-G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425002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Μεγάλη κυκλοφορία</a:t>
            </a:r>
            <a:endParaRPr lang="el-G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05327" cy="547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268760"/>
            <a:ext cx="7648575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7295"/>
            <a:ext cx="61104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Το κυκλοφορικό σύστημα του ανθρώπου</a:t>
            </a:r>
          </a:p>
          <a:p>
            <a:pPr>
              <a:defRPr/>
            </a:pP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solidFill>
                  <a:srgbClr val="FFC000"/>
                </a:solidFill>
                <a:latin typeface="Cambria" panose="02040503050406030204" pitchFamily="18" charset="0"/>
                <a:cs typeface="Arial" charset="0"/>
              </a:rPr>
              <a:t>Αποτελείται </a:t>
            </a:r>
            <a:r>
              <a:rPr lang="el-GR" sz="2000" dirty="0">
                <a:solidFill>
                  <a:srgbClr val="FFC000"/>
                </a:solidFill>
                <a:latin typeface="Cambria" panose="02040503050406030204" pitchFamily="18" charset="0"/>
                <a:cs typeface="Arial" charset="0"/>
              </a:rPr>
              <a:t>από</a:t>
            </a:r>
            <a:r>
              <a:rPr lang="en-US" sz="2000" dirty="0">
                <a:solidFill>
                  <a:srgbClr val="FFC000"/>
                </a:solidFill>
                <a:latin typeface="Cambria" panose="02040503050406030204" pitchFamily="18" charset="0"/>
                <a:cs typeface="Arial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Το αίμα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Την καρδιά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Τα αιμοφόρα 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αγγεία</a:t>
            </a:r>
            <a:endParaRPr lang="en-US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0" y="2924944"/>
            <a:ext cx="5495507" cy="330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692696"/>
            <a:ext cx="843515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FFC000"/>
                </a:solidFill>
                <a:latin typeface="Cambria" pitchFamily="18" charset="0"/>
                <a:cs typeface="Arial" charset="0"/>
              </a:rPr>
              <a:t>Ρόλος του κυκλοφορικού συστήματος: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Μεταφέρει οξυγόνο στους ιστούς (μέσω του αίματος )</a:t>
            </a:r>
          </a:p>
          <a:p>
            <a:pPr marL="452438" indent="-4524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        </a:t>
            </a:r>
            <a:r>
              <a:rPr lang="el-GR" altLang="en-US" sz="2000" dirty="0" smtClean="0">
                <a:solidFill>
                  <a:srgbClr val="FFC000"/>
                </a:solidFill>
                <a:latin typeface="Cambria" pitchFamily="18" charset="0"/>
                <a:cs typeface="Arial" charset="0"/>
              </a:rPr>
              <a:t>πχ. Όταν γυμναζόμαστε η καρδιά κτυπάει πιο γρήγορα, δουλεύει δηλαδή πιο έντονα, γιατί χρειαζόμαστε περισσότερη ενέργεια άρα και περισσότερο οξυγόνο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2.     Απομακρύνει το διοξείδιο του άνθρακα </a:t>
            </a:r>
          </a:p>
          <a:p>
            <a:pPr marL="452438" indent="-4524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3. Μεταφέρει νερό και άλλα θρεπτικά συστατικά στους ιστούς  (απορρόφηση καλών ουσιών από το λεπτό έντερο στο αίμα)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  <a:sym typeface="Wingdings" pitchFamily="2" charset="2"/>
              </a:rPr>
              <a:t> </a:t>
            </a:r>
            <a:r>
              <a:rPr lang="el-GR" altLang="en-US" sz="2000" dirty="0" smtClean="0">
                <a:solidFill>
                  <a:srgbClr val="FFC000"/>
                </a:solidFill>
                <a:latin typeface="Cambria" pitchFamily="18" charset="0"/>
                <a:cs typeface="Arial" charset="0"/>
                <a:sym typeface="Wingdings" pitchFamily="2" charset="2"/>
              </a:rPr>
              <a:t>θυμηθείτε τις εντερικές λάχνες, είχαμε πει ότι συνδέουν το πεπτικό με το κυκλοφορικό μα σύστημα</a:t>
            </a:r>
          </a:p>
          <a:p>
            <a:pPr marL="452438" indent="-4524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  <a:sym typeface="Wingdings" pitchFamily="2" charset="2"/>
              </a:rPr>
              <a:t>4. </a:t>
            </a:r>
            <a:r>
              <a:rPr lang="el-GR" altLang="en-US" sz="2000" dirty="0">
                <a:solidFill>
                  <a:srgbClr val="00B0F0"/>
                </a:solidFill>
                <a:latin typeface="Cambria" pitchFamily="18" charset="0"/>
                <a:cs typeface="Arial" charset="0"/>
                <a:sym typeface="Wingdings" pitchFamily="2" charset="2"/>
              </a:rPr>
              <a:t>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  <a:sym typeface="Wingdings" pitchFamily="2" charset="2"/>
              </a:rPr>
              <a:t>   Συμβάλει στην άμυνα του οργανισμού (με τα λευκά αιμοσφαίρια)</a:t>
            </a:r>
            <a:endParaRPr lang="el-GR" altLang="en-US" sz="2000" dirty="0" smtClean="0">
              <a:solidFill>
                <a:srgbClr val="00B0F0"/>
              </a:solidFill>
              <a:latin typeface="Cambria" pitchFamily="18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5.    {Ρυθμίζει τη θερμοκρασία του σώματος </a:t>
            </a:r>
            <a:r>
              <a:rPr lang="el-G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  <a:sym typeface="Wingdings" pitchFamily="2" charset="2"/>
              </a:rPr>
              <a:t> θα το δούμε του χρόνου}</a:t>
            </a:r>
            <a:endParaRPr lang="el-GR" altLang="en-US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333375"/>
            <a:ext cx="685165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solidFill>
                  <a:srgbClr val="FFC000"/>
                </a:solidFill>
                <a:latin typeface="Cambria" panose="02040503050406030204" pitchFamily="18" charset="0"/>
              </a:rPr>
              <a:t>ΚΑΡΔΙΑ</a:t>
            </a:r>
            <a:endParaRPr lang="el-GR" sz="4000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412875"/>
            <a:ext cx="2135188" cy="462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203848" y="699928"/>
            <a:ext cx="57991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Είναι μυς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Βρίσκεται στη θωρακική κοιλότητα – ανάμεσα στους 2 πνεύμονες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Δίνει ώθηση στο αίμα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Λειτουργεί ως </a:t>
            </a:r>
            <a:r>
              <a:rPr lang="el-GR" altLang="en-US" sz="2000" b="1" u="sng" dirty="0" smtClean="0">
                <a:solidFill>
                  <a:srgbClr val="00B0F0"/>
                </a:solidFill>
                <a:latin typeface="Cambria" pitchFamily="18" charset="0"/>
              </a:rPr>
              <a:t>αντλία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l-GR" altLang="en-US" sz="20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Δεξιό βέλος 2"/>
          <p:cNvSpPr/>
          <p:nvPr/>
        </p:nvSpPr>
        <p:spPr>
          <a:xfrm rot="2231712">
            <a:off x="407924" y="3492819"/>
            <a:ext cx="1872208" cy="194512"/>
          </a:xfrm>
          <a:prstGeom prst="right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C:\Users\apas\Desktop\τηλεκπαιδευση\ΒΙΟ Α\ΕΝΟΤΗΤΑ 3 ΜΕΤΑΦΟΡΑ ΚΑΙ ΑΠΟΒΟΛΗ ΟΥΣΙΩΝ\ΜΕΤΑΦΟΡΑ ΚΑΙ ΑΠΟΒΟΛΗ ΟΥΣΙΩΝ ΣΤΟΝ ΑΝΘΡΩΠΟ\2d3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70" y="2946697"/>
            <a:ext cx="3019642" cy="301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467544" y="332656"/>
            <a:ext cx="59991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Η καρδιά του ανθρώπου είναι τετράχωρη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u="sng" dirty="0" smtClean="0">
                <a:solidFill>
                  <a:srgbClr val="00B0F0"/>
                </a:solidFill>
                <a:latin typeface="Cambria" pitchFamily="18" charset="0"/>
              </a:rPr>
              <a:t>2 κόλποι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             - Αριστερός κόλπος    </a:t>
            </a:r>
            <a:r>
              <a:rPr lang="el-GR" altLang="en-US" sz="1200" dirty="0" smtClean="0">
                <a:solidFill>
                  <a:srgbClr val="00B0F0"/>
                </a:solidFill>
                <a:latin typeface="Cambria" pitchFamily="18" charset="0"/>
              </a:rPr>
              <a:t>(προς το αριστερό μας χέρι)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             - Δεξιός κόλπος </a:t>
            </a:r>
            <a:r>
              <a:rPr lang="el-GR" altLang="en-US" sz="1200" dirty="0">
                <a:solidFill>
                  <a:srgbClr val="00B0F0"/>
                </a:solidFill>
                <a:latin typeface="Cambria" pitchFamily="18" charset="0"/>
              </a:rPr>
              <a:t>(προς το </a:t>
            </a:r>
            <a:r>
              <a:rPr lang="el-GR" altLang="en-US" sz="1200" dirty="0" smtClean="0">
                <a:solidFill>
                  <a:srgbClr val="00B0F0"/>
                </a:solidFill>
                <a:latin typeface="Cambria" pitchFamily="18" charset="0"/>
              </a:rPr>
              <a:t>δεξί μας </a:t>
            </a:r>
            <a:r>
              <a:rPr lang="el-GR" altLang="en-US" sz="1200" dirty="0">
                <a:solidFill>
                  <a:srgbClr val="00B0F0"/>
                </a:solidFill>
                <a:latin typeface="Cambria" pitchFamily="18" charset="0"/>
              </a:rPr>
              <a:t>χέρι)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 sz="1200" dirty="0" smtClean="0">
              <a:solidFill>
                <a:srgbClr val="00B0F0"/>
              </a:solidFill>
              <a:latin typeface="Cambr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u="sng" dirty="0" smtClean="0">
                <a:solidFill>
                  <a:srgbClr val="00B0F0"/>
                </a:solidFill>
                <a:latin typeface="Cambria" pitchFamily="18" charset="0"/>
              </a:rPr>
              <a:t>2 κοιλίες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             - Αριστερή κοιλία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             - Δεξιά κοιλία</a:t>
            </a: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52959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pas\Desktop\τηλεκπαιδευση\ΒΙΟ Α\ΕΝΟΤΗΤΑ 3 ΜΕΤΑΦΟΡΑ ΚΑΙ ΑΠΟΒΟΛΗ ΟΥΣΙΩΝ\ΜΕΤΑΦΟΡΑ ΚΑΙ ΑΠΟΒΟΛΗ ΟΥΣΙΩΝ ΣΤΟΝ ΑΝΘΡΩΠΟ\καρδια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304748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1136" y="190735"/>
            <a:ext cx="8229600" cy="6810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4000" dirty="0" smtClean="0">
                <a:solidFill>
                  <a:srgbClr val="FFC000"/>
                </a:solidFill>
                <a:effectLst/>
                <a:latin typeface="Cambria" pitchFamily="18" charset="0"/>
              </a:rPr>
              <a:t>ΑΙΜΟΦΟΡΑ ΑΓΓΕΙΑ</a:t>
            </a:r>
          </a:p>
        </p:txBody>
      </p:sp>
      <p:sp>
        <p:nvSpPr>
          <p:cNvPr id="14339" name="AutoShape 4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0" name="AutoShape 6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1" name="AutoShape 8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2" name="AutoShape 10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3" name="AutoShape 12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4" name="AutoShape 14" descr="https://ciruclatorysystemstudy.files.wordpress.com/2013/06/circulatory-system-comic.p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5" name="AutoShape 16" descr="http://4.bp.blogspot.com/-oT_8FXh9cdg/VMkE0-A-NzI/AAAAAAAAIoU/mnCMmtdKr64/s1600/systasi_aimatos.jpg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6" name="AutoShape 18" descr="http://4.bp.blogspot.com/-oT_8FXh9cdg/VMkE0-A-NzI/AAAAAAAAIoU/mnCMmtdKr64/s1600/systasi_aimatos.jp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7" name="AutoShape 20" descr="http://4.bp.blogspot.com/-oT_8FXh9cdg/VMkE0-A-NzI/AAAAAAAAIoU/mnCMmtdKr64/s1600/systasi_aimatos.jp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8" name="AutoShape 22" descr="http://4.bp.blogspot.com/-oT_8FXh9cdg/VMkE0-A-NzI/AAAAAAAAIoU/mnCMmtdKr64/s1600/systasi_aimatos.jpg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9" name="AutoShape 24" descr="http://4.bp.blogspot.com/-oT_8FXh9cdg/VMkE0-A-NzI/AAAAAAAAIoU/mnCMmtdKr64/s1600/systasi_aimatos.jpg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50" name="AutoShape 27" descr="http://www.carolguze.com/images/organsystems/circulatory2.jpg"/>
          <p:cNvSpPr>
            <a:spLocks noChangeAspect="1" noChangeArrowheads="1"/>
          </p:cNvSpPr>
          <p:nvPr/>
        </p:nvSpPr>
        <p:spPr bwMode="auto">
          <a:xfrm>
            <a:off x="1831975" y="153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6123" y="948531"/>
            <a:ext cx="7720012" cy="33486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1. Αρτηρίες 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Μεταφέρουν το αίμα </a:t>
            </a:r>
            <a:r>
              <a:rPr lang="el-GR" sz="2000" u="sng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από την καρδιά σε όλα τα μέρη του σώματος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Έχουν </a:t>
            </a:r>
            <a:r>
              <a:rPr lang="el-G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παχιά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 και </a:t>
            </a:r>
            <a:r>
              <a:rPr lang="el-G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ελαστικά </a:t>
            </a:r>
            <a:r>
              <a:rPr lang="el-GR" sz="2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τοιχώματα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Δεν</a:t>
            </a:r>
            <a:r>
              <a:rPr lang="el-G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l-G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έχουν βαλβίδες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Απομακρύνουν το αίμα από την καρδιά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Περιέχουν αίμα πλούσιο σε οξυγόνο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576263" lvl="1" indent="-2286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1435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30488" cy="420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666640" cy="2666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611188" y="333375"/>
            <a:ext cx="8424862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2. Φλέβες </a:t>
            </a: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Μεταφέρουν το αίμα στη καρδιά </a:t>
            </a:r>
          </a:p>
          <a:p>
            <a:pPr marL="641350" lvl="1" indent="-342900">
              <a:lnSpc>
                <a:spcPct val="114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Έχουν </a:t>
            </a:r>
            <a:r>
              <a:rPr lang="el-G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λεπτότερα τοιχώματα 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από τις αρτηρίες </a:t>
            </a:r>
            <a:endParaRPr lang="el-GR" sz="2000" dirty="0" smtClean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641350" lvl="1" indent="-342900">
              <a:lnSpc>
                <a:spcPct val="114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Έχουν </a:t>
            </a:r>
            <a:r>
              <a:rPr lang="el-GR" sz="2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μεγαλύτερη διάμετρο </a:t>
            </a: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από τις αρτηρίες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641350" lvl="1" indent="-342900">
              <a:lnSpc>
                <a:spcPct val="114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Οι περισσότερες έχουν </a:t>
            </a:r>
            <a:r>
              <a:rPr lang="el-G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βαλβίδες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 που δεν αφήνουν το αίμα να αλλάξει πορεία </a:t>
            </a:r>
            <a:endParaRPr lang="el-GR" sz="2000" dirty="0" smtClean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641350" lvl="1" indent="-342900">
              <a:lnSpc>
                <a:spcPct val="114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Επιστρέφουν το αίμα στην καρδιά</a:t>
            </a:r>
          </a:p>
          <a:p>
            <a:pPr marL="641350" lvl="1" indent="-342900">
              <a:lnSpc>
                <a:spcPct val="114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Περιέχουν αίμα πλούσιο σε διοξείδιο του άνθρακα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506890" name="Objec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962814"/>
            <a:ext cx="2974975" cy="271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9781"/>
            <a:ext cx="3358886" cy="2167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945520"/>
            <a:ext cx="2505075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36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6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6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6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6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6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360134" cy="513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755576" y="28441"/>
            <a:ext cx="79946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sz="2000" b="1" dirty="0">
              <a:solidFill>
                <a:prstClr val="black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3. Τριχοειδή </a:t>
            </a:r>
            <a:r>
              <a:rPr lang="el-GR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αγγεία</a:t>
            </a: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  <a:p>
            <a:pPr marL="233363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Επιτρέπουν την ανταλλαγή ουσιών μεταξύ αίματος και κυττάρων </a:t>
            </a:r>
          </a:p>
          <a:p>
            <a:pPr marL="233363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Έχουν </a:t>
            </a: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πολύ λεπτά τοιχώματα</a:t>
            </a:r>
          </a:p>
          <a:p>
            <a:pPr marL="233363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Δεν έχουν βαλβίδες</a:t>
            </a:r>
          </a:p>
          <a:p>
            <a:pPr marL="233363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Συνδέουν τα αρτηρίδια με τα φλεβίδια</a:t>
            </a:r>
          </a:p>
          <a:p>
            <a:pPr marL="233363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Βοηθούν στην ανταλλαγή ουσιών μεταξύ αίματος και ιστών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43816"/>
            <a:ext cx="4008362" cy="331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33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8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8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τοιχειώδες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Στοιχειώδες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Στοιχειώδες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320</Words>
  <Application>Microsoft Office PowerPoint</Application>
  <PresentationFormat>Προβολή στην οθόνη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Στοιχειώδες</vt:lpstr>
      <vt:lpstr>ΜΕΤΑΦΟΡΑ  &amp;  ΑΠΟΒΟΛΗ ΟΥΣΙΩΝ ΣΤΟΝ ΑΝΘΡΩΠΟ</vt:lpstr>
      <vt:lpstr>Παρουσίαση του PowerPoint</vt:lpstr>
      <vt:lpstr>Παρουσίαση του PowerPoint</vt:lpstr>
      <vt:lpstr>ΚΑΡΔΙΑ</vt:lpstr>
      <vt:lpstr>Παρουσίαση του PowerPoint</vt:lpstr>
      <vt:lpstr>ΑΙΜΟΦΟΡΑ ΑΓΓΕΙΑ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ΜΕΤΑΦΟΡΑ  &amp;  ΑΠΟΒΟΛΗ ΟΥΣΙΩΝ</dc:title>
  <dc:creator>YianFan</dc:creator>
  <cp:lastModifiedBy>YianFan</cp:lastModifiedBy>
  <cp:revision>36</cp:revision>
  <dcterms:created xsi:type="dcterms:W3CDTF">2020-04-24T10:15:40Z</dcterms:created>
  <dcterms:modified xsi:type="dcterms:W3CDTF">2020-05-03T10:44:31Z</dcterms:modified>
</cp:coreProperties>
</file>