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72" r:id="rId13"/>
    <p:sldId id="273" r:id="rId14"/>
    <p:sldId id="266" r:id="rId15"/>
    <p:sldId id="271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12/11/2025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B0F0"/>
                </a:solidFill>
              </a:rPr>
              <a:t>ΠΑΡΑΓΩΓΗ ΛΟΓΟΥ</a:t>
            </a:r>
            <a:br>
              <a:rPr lang="el-GR" b="1" dirty="0" smtClean="0">
                <a:solidFill>
                  <a:srgbClr val="00B0F0"/>
                </a:solidFill>
              </a:rPr>
            </a:br>
            <a:r>
              <a:rPr lang="el-GR" b="1" dirty="0" smtClean="0">
                <a:solidFill>
                  <a:srgbClr val="00B0F0"/>
                </a:solidFill>
              </a:rPr>
              <a:t>ΣΥΜΒΟΥΛΕΣ</a:t>
            </a:r>
            <a:endParaRPr lang="el-GR" b="1" dirty="0">
              <a:solidFill>
                <a:srgbClr val="00B0F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B050"/>
                </a:solidFill>
              </a:rPr>
              <a:t>ΑΞΙΟΛΟΓΗΣΗ ΓΡΑΠΤΟΥ ΚΕΙΜΕΝΟΥ</a:t>
            </a:r>
            <a:endParaRPr lang="el-G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2. ΣΥΧΝΕΣ ΑΣΤΟΧΙΕΣ ΣΤΗΝ ΕΚΦΡΑΣΗ (1)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/>
            <a:r>
              <a:rPr lang="el-GR" dirty="0" smtClean="0"/>
              <a:t>Επανάληψη της ίδιας λέξης στην παράγραφο και στην πρόταση. Μπορούμε να την αντικαταστήσουμε με μία συνώνυμή της ή με μια αντωνυμία.</a:t>
            </a:r>
          </a:p>
          <a:p>
            <a:pPr lvl="0"/>
            <a:r>
              <a:rPr lang="el-GR" dirty="0" smtClean="0"/>
              <a:t>Προσοχή στην αλλαγή γραμματικού προσώπου. Όταν γίνεται δημιουργεί νοηματική σύγχυση. </a:t>
            </a:r>
          </a:p>
          <a:p>
            <a:pPr lvl="0"/>
            <a:r>
              <a:rPr lang="el-GR" dirty="0" smtClean="0"/>
              <a:t>Χρήση του «όπου» ( αναφορικό τοπικό επίρρημα)  αντί της αντωνυμίας «όποιος-α-ο</a:t>
            </a:r>
            <a:r>
              <a:rPr lang="el-GR" dirty="0" smtClean="0"/>
              <a:t>»</a:t>
            </a:r>
            <a:r>
              <a:rPr lang="en-US" dirty="0" smtClean="0"/>
              <a:t>.</a:t>
            </a:r>
            <a:endParaRPr lang="el-GR" dirty="0" smtClean="0"/>
          </a:p>
          <a:p>
            <a:pPr lvl="0"/>
            <a:r>
              <a:rPr lang="el-GR" dirty="0" smtClean="0"/>
              <a:t>Έναρξη μιας περιόδου με τη λέξη «δηλαδή». Το «δηλαδή» μπαίνει ως 2</a:t>
            </a:r>
            <a:r>
              <a:rPr lang="el-GR" baseline="30000" dirty="0" smtClean="0"/>
              <a:t>η</a:t>
            </a:r>
            <a:r>
              <a:rPr lang="el-GR" dirty="0" smtClean="0"/>
              <a:t> ή 3</a:t>
            </a:r>
            <a:r>
              <a:rPr lang="el-GR" baseline="30000" dirty="0" smtClean="0"/>
              <a:t>η</a:t>
            </a:r>
            <a:r>
              <a:rPr lang="el-GR" dirty="0" smtClean="0"/>
              <a:t> λέξη στην πρόταση.</a:t>
            </a:r>
          </a:p>
          <a:p>
            <a:pPr lvl="0"/>
            <a:r>
              <a:rPr lang="el-GR" dirty="0" smtClean="0"/>
              <a:t>Χρήση του ουσιαστικού «λάθος» ως προσδιορισμού αντί του επιθέτου «λανθασμένος-η –ο»</a:t>
            </a:r>
          </a:p>
          <a:p>
            <a:pPr lvl="0"/>
            <a:r>
              <a:rPr lang="el-GR" dirty="0" smtClean="0"/>
              <a:t>«λόγο»  αντί «λόγω» = εξαιτίας</a:t>
            </a:r>
          </a:p>
          <a:p>
            <a:r>
              <a:rPr lang="el-GR" dirty="0" smtClean="0"/>
              <a:t>Η λέξη «λόγω» μπορεί να αντικατασταθεί με δευτερεύουσα αιτιολογική πρόταση, π.χ. Δεν παρευρέθηκε στην εκδήλωση, </a:t>
            </a:r>
            <a:r>
              <a:rPr lang="el-GR" u="sng" dirty="0" smtClean="0"/>
              <a:t>γιατί αντιμετωπίζει σοβαρό πρόβλημα υγείας.</a:t>
            </a:r>
            <a:r>
              <a:rPr lang="el-GR" dirty="0" smtClean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2. ΣΥΧΝΕΣ ΑΣΤΟΧΙΕΣ ΣΤΗΝ ΕΚΦΡΑΣΗ </a:t>
            </a:r>
            <a:r>
              <a:rPr lang="el-GR" sz="3600" dirty="0" smtClean="0"/>
              <a:t>(2)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lvl="0" algn="just"/>
            <a:r>
              <a:rPr lang="el-GR" sz="4200" dirty="0" smtClean="0"/>
              <a:t>Κατάχρηση της λέξης «πρέπει». Μπορεί να αντικατασταθεί με τη λέξη «οφείλει», ή «είναι απαραίτητο», «είναι αναγκαίο» …</a:t>
            </a:r>
          </a:p>
          <a:p>
            <a:pPr lvl="0" algn="just"/>
            <a:r>
              <a:rPr lang="el-GR" sz="4200" dirty="0" smtClean="0"/>
              <a:t>Νοηματικές επαναλήψεις , δηλαδή επανάληψη του ίδιου νοήματος πολλές φορές.</a:t>
            </a:r>
          </a:p>
          <a:p>
            <a:pPr lvl="0" algn="just"/>
            <a:r>
              <a:rPr lang="el-GR" sz="4200" dirty="0" smtClean="0"/>
              <a:t>Έναρξη </a:t>
            </a:r>
            <a:r>
              <a:rPr lang="el-GR" sz="4200" dirty="0" smtClean="0"/>
              <a:t>περιόδου με </a:t>
            </a:r>
            <a:r>
              <a:rPr lang="el-GR" sz="4200" dirty="0" smtClean="0"/>
              <a:t>τη φράση «Με αποτέλεσμα να …» αντί «»Αυτό έχει ως αποτέλεσμα….» ή «Αποτέλεσμα αυτής της κατάστασης είναι </a:t>
            </a:r>
            <a:r>
              <a:rPr lang="el-GR" sz="4200" dirty="0" smtClean="0"/>
              <a:t>…»</a:t>
            </a:r>
            <a:endParaRPr lang="el-GR" sz="4200" dirty="0" smtClean="0"/>
          </a:p>
          <a:p>
            <a:pPr lvl="0" algn="just"/>
            <a:r>
              <a:rPr lang="el-GR" sz="4200" dirty="0" smtClean="0"/>
              <a:t>Κατάχρηση της λέξης «άτομο», π.χ. «Τα άτομα που βιώνουν τον κοινωνικό αποκλεισμό ….» αντί « Οι κοινωνικά αποκλεισμένοι ή περιθωριοποιημένοι…»</a:t>
            </a:r>
          </a:p>
          <a:p>
            <a:pPr lvl="0" algn="just"/>
            <a:r>
              <a:rPr lang="el-GR" sz="4200" b="1" u="sng" dirty="0" smtClean="0"/>
              <a:t>Πριν από την έναρξη </a:t>
            </a:r>
            <a:r>
              <a:rPr lang="el-GR" sz="4200" dirty="0" smtClean="0"/>
              <a:t>(και </a:t>
            </a:r>
            <a:r>
              <a:rPr lang="el-GR" sz="4200" dirty="0" smtClean="0"/>
              <a:t>όχι : </a:t>
            </a:r>
            <a:r>
              <a:rPr lang="el-GR" sz="4200" dirty="0" smtClean="0"/>
              <a:t>πριν την έναρξη).</a:t>
            </a:r>
          </a:p>
          <a:p>
            <a:pPr lvl="0" algn="just"/>
            <a:endParaRPr lang="el-GR" sz="42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2. ΣΥΧΝΕΣ ΑΣΤΟΧΙΕΣ ΣΤΗΝ ΕΚΦΡΑΣΗ </a:t>
            </a:r>
            <a:r>
              <a:rPr lang="el-GR" sz="3600" dirty="0" smtClean="0"/>
              <a:t>(</a:t>
            </a:r>
            <a:r>
              <a:rPr lang="en-US" sz="3600" dirty="0" smtClean="0"/>
              <a:t>3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>
              <a:buNone/>
            </a:pPr>
            <a:r>
              <a:rPr lang="el-GR" dirty="0" smtClean="0"/>
              <a:t>Προσέχω την κλίση των επιθέτων σε –ης-ης-ες</a:t>
            </a:r>
            <a:endParaRPr lang="el-GR" dirty="0" smtClean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714348" y="2357430"/>
          <a:ext cx="7858182" cy="397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3857654"/>
              </a:tblGrid>
              <a:tr h="19645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l-GR" dirty="0" smtClean="0"/>
                        <a:t>ο/η διεθνής                οι διεθνείς</a:t>
                      </a:r>
                    </a:p>
                    <a:p>
                      <a:pPr lvl="0" algn="ctr">
                        <a:buNone/>
                      </a:pPr>
                      <a:endParaRPr lang="el-GR" dirty="0" smtClean="0"/>
                    </a:p>
                    <a:p>
                      <a:pPr lvl="0" algn="ctr">
                        <a:buNone/>
                      </a:pPr>
                      <a:r>
                        <a:rPr lang="el-GR" dirty="0" smtClean="0"/>
                        <a:t> του/της διεθνούς      των</a:t>
                      </a:r>
                      <a:r>
                        <a:rPr lang="el-GR" baseline="0" dirty="0" smtClean="0"/>
                        <a:t> διεθνών</a:t>
                      </a:r>
                    </a:p>
                    <a:p>
                      <a:pPr lvl="0" algn="ctr">
                        <a:buNone/>
                      </a:pPr>
                      <a:endParaRPr lang="el-GR" dirty="0" smtClean="0"/>
                    </a:p>
                    <a:p>
                      <a:pPr lvl="0" algn="ctr">
                        <a:buNone/>
                      </a:pPr>
                      <a:r>
                        <a:rPr lang="el-GR" dirty="0" smtClean="0"/>
                        <a:t>  τον/τη διεθνή </a:t>
                      </a:r>
                      <a:r>
                        <a:rPr lang="el-GR" baseline="0" dirty="0" smtClean="0"/>
                        <a:t>            </a:t>
                      </a:r>
                      <a:r>
                        <a:rPr lang="el-GR" dirty="0" smtClean="0"/>
                        <a:t>τους/τις  διεθνείς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το διεθνές                   τα διεθνή</a:t>
                      </a:r>
                    </a:p>
                    <a:p>
                      <a:pPr algn="ctr"/>
                      <a:endParaRPr lang="el-GR" dirty="0" smtClean="0"/>
                    </a:p>
                    <a:p>
                      <a:pPr algn="ctr"/>
                      <a:r>
                        <a:rPr lang="el-GR" dirty="0" smtClean="0"/>
                        <a:t>του διεθνούς             των διεθνών</a:t>
                      </a:r>
                    </a:p>
                    <a:p>
                      <a:pPr algn="ctr"/>
                      <a:endParaRPr lang="el-GR" dirty="0" smtClean="0"/>
                    </a:p>
                    <a:p>
                      <a:pPr algn="ctr"/>
                      <a:r>
                        <a:rPr lang="el-GR" dirty="0" smtClean="0"/>
                        <a:t>το διεθνές                   τα διεθνή</a:t>
                      </a:r>
                      <a:endParaRPr lang="el-GR" dirty="0"/>
                    </a:p>
                  </a:txBody>
                  <a:tcPr/>
                </a:tc>
              </a:tr>
              <a:tr h="1964545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ο/η συνήθης                οι συνήθεις</a:t>
                      </a:r>
                    </a:p>
                    <a:p>
                      <a:pPr algn="ctr"/>
                      <a:endParaRPr lang="el-GR" b="1" dirty="0" smtClean="0"/>
                    </a:p>
                    <a:p>
                      <a:pPr algn="ctr"/>
                      <a:r>
                        <a:rPr lang="el-GR" b="1" dirty="0" smtClean="0"/>
                        <a:t>του/της συνήθους      των συνήθων</a:t>
                      </a:r>
                    </a:p>
                    <a:p>
                      <a:pPr algn="ctr"/>
                      <a:endParaRPr lang="el-GR" b="1" dirty="0" smtClean="0"/>
                    </a:p>
                    <a:p>
                      <a:pPr algn="ctr"/>
                      <a:r>
                        <a:rPr lang="el-GR" b="1" dirty="0" smtClean="0"/>
                        <a:t>τον/την συνήθη</a:t>
                      </a:r>
                      <a:r>
                        <a:rPr lang="el-GR" b="1" baseline="0" dirty="0" smtClean="0"/>
                        <a:t>          τους/τις συνήθεις</a:t>
                      </a:r>
                    </a:p>
                    <a:p>
                      <a:pPr algn="ctr"/>
                      <a:endParaRPr lang="el-GR" b="1" dirty="0" smtClean="0"/>
                    </a:p>
                    <a:p>
                      <a:pPr algn="ctr"/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το σύνηθες                   τα συνήθη</a:t>
                      </a:r>
                    </a:p>
                    <a:p>
                      <a:pPr algn="ctr"/>
                      <a:endParaRPr lang="el-GR" b="1" dirty="0" smtClean="0"/>
                    </a:p>
                    <a:p>
                      <a:pPr algn="ctr"/>
                      <a:r>
                        <a:rPr lang="el-GR" b="1" dirty="0" smtClean="0"/>
                        <a:t>του συνήθους           </a:t>
                      </a:r>
                      <a:r>
                        <a:rPr lang="el-GR" b="1" baseline="0" dirty="0" smtClean="0"/>
                        <a:t> </a:t>
                      </a:r>
                      <a:r>
                        <a:rPr lang="el-GR" b="1" dirty="0" smtClean="0"/>
                        <a:t> των συνήθων</a:t>
                      </a:r>
                    </a:p>
                    <a:p>
                      <a:pPr algn="ctr"/>
                      <a:endParaRPr lang="el-GR" b="1" dirty="0" smtClean="0"/>
                    </a:p>
                    <a:p>
                      <a:pPr algn="ctr"/>
                      <a:r>
                        <a:rPr lang="el-GR" b="1" dirty="0" smtClean="0"/>
                        <a:t>το σύνηθες                    τα συνήθη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2. ΣΥΧΝΕΣ ΑΣΤΟΧΙΕΣ ΣΤΗΝ ΕΚΦΡΑΣΗ </a:t>
            </a:r>
            <a:r>
              <a:rPr lang="el-GR" sz="3600" dirty="0" smtClean="0"/>
              <a:t>(4)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>
              <a:buNone/>
            </a:pPr>
            <a:r>
              <a:rPr lang="el-GR" dirty="0" smtClean="0"/>
              <a:t>Προσοχή </a:t>
            </a:r>
            <a:r>
              <a:rPr lang="el-GR" dirty="0" smtClean="0"/>
              <a:t>- μόνο </a:t>
            </a:r>
            <a:r>
              <a:rPr lang="el-GR" dirty="0" smtClean="0"/>
              <a:t>για </a:t>
            </a:r>
            <a:r>
              <a:rPr lang="el-GR" dirty="0" smtClean="0"/>
              <a:t>τα αρσενικά: </a:t>
            </a:r>
          </a:p>
          <a:p>
            <a:pPr lvl="0">
              <a:buNone/>
            </a:pPr>
            <a:r>
              <a:rPr lang="el-GR" dirty="0" smtClean="0"/>
              <a:t>τ</a:t>
            </a:r>
            <a:r>
              <a:rPr lang="el-GR" dirty="0" smtClean="0"/>
              <a:t>ου ευγενούς (επίθετο) </a:t>
            </a:r>
            <a:r>
              <a:rPr lang="el-GR" dirty="0" smtClean="0"/>
              <a:t>αγώνα</a:t>
            </a:r>
            <a:r>
              <a:rPr lang="el-GR" dirty="0" smtClean="0"/>
              <a:t>,       </a:t>
            </a:r>
            <a:r>
              <a:rPr lang="el-GR" dirty="0" smtClean="0"/>
              <a:t>αλλά: </a:t>
            </a:r>
            <a:endParaRPr lang="el-GR" dirty="0" smtClean="0"/>
          </a:p>
          <a:p>
            <a:pPr lvl="0">
              <a:buNone/>
            </a:pPr>
            <a:r>
              <a:rPr lang="el-GR" dirty="0" smtClean="0"/>
              <a:t>του </a:t>
            </a:r>
            <a:r>
              <a:rPr lang="el-GR" dirty="0" smtClean="0"/>
              <a:t>ευγενή </a:t>
            </a:r>
            <a:r>
              <a:rPr lang="el-GR" dirty="0" smtClean="0"/>
              <a:t>( ουσιαστικοποιημένο επίθετο) =      αριστοκράτη</a:t>
            </a:r>
            <a:endParaRPr lang="el-GR" dirty="0" smtClean="0"/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π.χ</a:t>
            </a:r>
            <a:r>
              <a:rPr lang="el-GR" dirty="0" smtClean="0"/>
              <a:t>.  Επιστήμη συγγενούς (</a:t>
            </a:r>
            <a:r>
              <a:rPr lang="el-GR" dirty="0" smtClean="0"/>
              <a:t>επίθετο) </a:t>
            </a:r>
            <a:r>
              <a:rPr lang="el-GR" dirty="0" smtClean="0"/>
              <a:t>κλάδου. </a:t>
            </a:r>
          </a:p>
          <a:p>
            <a:pPr lvl="0">
              <a:buNone/>
            </a:pPr>
            <a:r>
              <a:rPr lang="el-GR" dirty="0" smtClean="0"/>
              <a:t>          </a:t>
            </a:r>
            <a:r>
              <a:rPr lang="el-GR" dirty="0" smtClean="0"/>
              <a:t>Είναι </a:t>
            </a:r>
            <a:r>
              <a:rPr lang="el-GR" dirty="0" smtClean="0"/>
              <a:t>φίλος ενός στενού μου συγγενή (</a:t>
            </a:r>
            <a:r>
              <a:rPr lang="el-GR" dirty="0" smtClean="0"/>
              <a:t>ουσιαστικό)</a:t>
            </a:r>
            <a:endParaRPr lang="el-GR" dirty="0" smtClean="0"/>
          </a:p>
          <a:p>
            <a:pPr lvl="0" algn="just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2. ΣΥΧΝΕΣ ΑΣΤΟΧΙΕΣ ΣΤΗΝ ΕΚΦΡΑΣΗ </a:t>
            </a:r>
            <a:r>
              <a:rPr lang="el-GR" sz="3600" dirty="0" smtClean="0"/>
              <a:t>(</a:t>
            </a:r>
            <a:r>
              <a:rPr lang="el-GR" sz="3600" dirty="0" smtClean="0"/>
              <a:t>5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el-GR" dirty="0" smtClean="0"/>
              <a:t>Ευχαριστούμε όλους </a:t>
            </a:r>
            <a:r>
              <a:rPr lang="el-GR" b="1" dirty="0" smtClean="0"/>
              <a:t>όσοι</a:t>
            </a:r>
            <a:r>
              <a:rPr lang="el-GR" dirty="0" smtClean="0"/>
              <a:t> μας συμπαραστάθηκαν </a:t>
            </a:r>
            <a:endParaRPr lang="el-GR" dirty="0" smtClean="0"/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    (</a:t>
            </a:r>
            <a:r>
              <a:rPr lang="el-GR" dirty="0" smtClean="0"/>
              <a:t>και όχι</a:t>
            </a:r>
            <a:r>
              <a:rPr lang="el-GR" dirty="0" smtClean="0"/>
              <a:t>:    </a:t>
            </a:r>
            <a:r>
              <a:rPr lang="el-GR" dirty="0" smtClean="0"/>
              <a:t>όσους, </a:t>
            </a:r>
            <a:r>
              <a:rPr lang="el-GR" dirty="0" smtClean="0"/>
              <a:t>    διότι </a:t>
            </a:r>
            <a:r>
              <a:rPr lang="el-GR" dirty="0" smtClean="0"/>
              <a:t>είναι </a:t>
            </a:r>
            <a:r>
              <a:rPr lang="el-GR" dirty="0" err="1" smtClean="0"/>
              <a:t>υποκ</a:t>
            </a:r>
            <a:r>
              <a:rPr lang="el-GR" dirty="0" smtClean="0"/>
              <a:t>. στο ρ. που ακολουθεί), </a:t>
            </a:r>
            <a:endParaRPr lang="el-GR" dirty="0" smtClean="0"/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     ή</a:t>
            </a:r>
            <a:r>
              <a:rPr lang="el-GR" dirty="0" smtClean="0"/>
              <a:t>: ευχαριστούμε όσους …</a:t>
            </a:r>
          </a:p>
          <a:p>
            <a:pPr lvl="0"/>
            <a:r>
              <a:rPr lang="el-GR" dirty="0" smtClean="0"/>
              <a:t>Ασχολούμαστε, ασχολούμασταν </a:t>
            </a:r>
            <a:endParaRPr lang="el-GR" dirty="0" smtClean="0"/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    (</a:t>
            </a:r>
            <a:r>
              <a:rPr lang="el-GR" dirty="0" smtClean="0"/>
              <a:t>και όχι: </a:t>
            </a:r>
            <a:r>
              <a:rPr lang="el-GR" dirty="0" smtClean="0"/>
              <a:t>  ασχολιόμαστε </a:t>
            </a:r>
            <a:r>
              <a:rPr lang="el-GR" dirty="0" smtClean="0"/>
              <a:t>κλπ</a:t>
            </a:r>
            <a:r>
              <a:rPr lang="el-GR" dirty="0" smtClean="0"/>
              <a:t>.,  </a:t>
            </a:r>
            <a:r>
              <a:rPr lang="el-GR" dirty="0" smtClean="0"/>
              <a:t>διότι το ρ. είναι ασχολούμαι και όχι ασχολιέμαι).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2. ΣΥΧΝΕΣ ΑΣΤΟΧΙΕΣ ΣΤΗΝ ΕΚΦΡΑΣΗ </a:t>
            </a:r>
            <a:r>
              <a:rPr lang="el-GR" sz="3600" dirty="0" smtClean="0"/>
              <a:t>(</a:t>
            </a:r>
            <a:r>
              <a:rPr lang="el-GR" sz="3600" dirty="0" smtClean="0"/>
              <a:t>6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el-GR" dirty="0" smtClean="0"/>
              <a:t>Το «σαν»  χρησιμοποιείται για παρομοίωση και ως σύνδεσμος χρονικός ή αιτιολογικός: </a:t>
            </a:r>
          </a:p>
          <a:p>
            <a:pPr lvl="0">
              <a:buNone/>
            </a:pPr>
            <a:r>
              <a:rPr lang="el-GR" dirty="0" smtClean="0"/>
              <a:t>       π.χ. Ψηλός σαν κυπαρίσσι. Σαν έρθεις με το καλό. Εσύ σαν συγγενής έπρεπε να επέμβεις. </a:t>
            </a:r>
          </a:p>
          <a:p>
            <a:pPr lvl="0">
              <a:buNone/>
            </a:pPr>
            <a:r>
              <a:rPr lang="el-GR" dirty="0" smtClean="0"/>
              <a:t>      Το ως συνοδεύει κατηγορούμενα: </a:t>
            </a:r>
          </a:p>
          <a:p>
            <a:pPr lvl="0">
              <a:buNone/>
            </a:pPr>
            <a:r>
              <a:rPr lang="el-GR" dirty="0" smtClean="0"/>
              <a:t>      π.χ. Υπηρετεί ως καθηγητής. </a:t>
            </a:r>
          </a:p>
          <a:p>
            <a:pPr lvl="0">
              <a:buNone/>
            </a:pPr>
            <a:r>
              <a:rPr lang="el-GR" b="1" dirty="0" smtClean="0"/>
              <a:t>      Το κατηγορούμενο μπαίνει στην ίδια πτώση με τη λέξη στην οποία αναφέρεται: </a:t>
            </a:r>
            <a:r>
              <a:rPr lang="el-GR" dirty="0" smtClean="0"/>
              <a:t>π.χ</a:t>
            </a:r>
            <a:r>
              <a:rPr lang="el-GR" b="1" dirty="0" smtClean="0"/>
              <a:t>.  </a:t>
            </a:r>
            <a:r>
              <a:rPr lang="el-GR" dirty="0" smtClean="0"/>
              <a:t>Η εκλογή του ως καθηγητή (και όχι: ως καθηγητής). </a:t>
            </a:r>
          </a:p>
          <a:p>
            <a:pPr lvl="0"/>
            <a:r>
              <a:rPr lang="el-GR" dirty="0" smtClean="0"/>
              <a:t>Κλητική: κυρία Πρόεδρε (και όχι: κυρία Πρόεδρος)</a:t>
            </a:r>
          </a:p>
          <a:p>
            <a:pPr lvl="0"/>
            <a:r>
              <a:rPr lang="el-GR" dirty="0" smtClean="0"/>
              <a:t>Τριάμισι κιλά, τρεισήμισι μέρες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ΣΥΜΒΟΛΑ ΔΙΟΡΘΩΣΗΣ ΣΕ ΚΕΙΜΕΝΟ ΠΑΡΑΓΩΓΗΣ ΛΟΓΟΥ</a:t>
            </a:r>
            <a:endParaRPr lang="el-GR" sz="36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829576" cy="472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354"/>
                <a:gridCol w="492922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latin typeface="Calibri"/>
                          <a:ea typeface="Times New Roman"/>
                          <a:cs typeface="Calibri"/>
                        </a:rPr>
                        <a:t>ΣΥΜΒΟΛΟ ή ΣΥΝΤΟΜΟΓΡΑΦΙΑ</a:t>
                      </a:r>
                      <a:endParaRPr lang="el-G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baseline="0" dirty="0" smtClean="0">
                          <a:latin typeface="Calibri"/>
                          <a:ea typeface="Times New Roman"/>
                          <a:cs typeface="Calibri"/>
                        </a:rPr>
                        <a:t>ΕΞΗΓΗΣΗ ΣΥΜΒΟΛΟΥ</a:t>
                      </a:r>
                      <a:endParaRPr lang="el-GR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&amp;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Πρέπει να αλλάξεις παράγραφο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Γ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Δυσανάγνωστα γράμματα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 err="1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Επ</a:t>
                      </a: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Επανάληψη λέξης, φράσης ή ιδέας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Λ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Περιορισμένο λεξιλόγιο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Εκ.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Προβληματική Έκφραση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Ν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Ασάφεια στο νόημα της πρότασης ή της περιόδου.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Ορ.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Ορθογραφικά λάθη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 err="1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Σύν</a:t>
                      </a: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Προβληματική σύνδεση πρότασης, περιόδου ή παραγράφου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Στ. 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Προβληματική χρήση των σημείων στίξης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Σ</a:t>
                      </a:r>
                      <a:endParaRPr lang="el-G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latin typeface="Calibri"/>
                          <a:ea typeface="Times New Roman"/>
                          <a:cs typeface="Calibri"/>
                        </a:rPr>
                        <a:t>Συντακτικές αστοχίες</a:t>
                      </a:r>
                      <a:endParaRPr lang="el-GR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ΒΑΘΜΟΛΟΓΗΣΗ ΓΡΑΠΤΟΥ ΚΕΙΜΕΝΟΥ</a:t>
            </a:r>
            <a:endParaRPr lang="el-GR" sz="36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71472" y="1285860"/>
          <a:ext cx="8186768" cy="4714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6346"/>
                <a:gridCol w="3400422"/>
              </a:tblGrid>
              <a:tr h="717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Περιεχόμενο                              </a:t>
                      </a:r>
                      <a:r>
                        <a:rPr lang="el-GR" sz="200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</a:t>
                      </a:r>
                      <a:r>
                        <a:rPr lang="el-GR" sz="20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-  Π -  :</a:t>
                      </a:r>
                      <a:endParaRPr lang="el-GR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4   μονάδες</a:t>
                      </a:r>
                      <a:endParaRPr lang="el-GR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21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Δομή                                             </a:t>
                      </a:r>
                      <a:r>
                        <a:rPr lang="el-GR" sz="2000" b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</a:t>
                      </a: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– Δ -  :  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   μονάδες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Έκφραση /Σύνταξη                     </a:t>
                      </a:r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</a:t>
                      </a: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– Ε - :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2   μονάδες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Επικοινωνιακό πλαίσιο           </a:t>
                      </a:r>
                      <a:r>
                        <a:rPr lang="el-GR" sz="20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</a:t>
                      </a:r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– </a:t>
                      </a: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Ε Π - :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  μονάδες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Ορθογραφία  - Μορφή γραπτού      </a:t>
                      </a:r>
                      <a:r>
                        <a:rPr lang="el-GR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– Ο -  :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  μονάδες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1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Σύνολο : 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10 μονάδες</a:t>
                      </a:r>
                      <a:endParaRPr lang="el-G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l-GR" sz="3600" dirty="0" smtClean="0">
                <a:latin typeface="Bookman Old Style" pitchFamily="18" charset="0"/>
              </a:rPr>
              <a:t>ΚΑΛΗ ΕΠΙΤΥΧΙΑ ΣΤΑ ΔΟΚΙΜΙΑ ΣΑΣ</a:t>
            </a:r>
            <a:endParaRPr lang="el-GR" sz="3600" dirty="0">
              <a:latin typeface="Bookman Old Style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2060"/>
                </a:solidFill>
                <a:latin typeface="Bookman Old Style" pitchFamily="18" charset="0"/>
              </a:rPr>
              <a:t>Η διδάσκουσα </a:t>
            </a:r>
          </a:p>
          <a:p>
            <a:r>
              <a:rPr lang="el-GR" dirty="0" smtClean="0">
                <a:solidFill>
                  <a:srgbClr val="002060"/>
                </a:solidFill>
                <a:latin typeface="Bookman Old Style" pitchFamily="18" charset="0"/>
              </a:rPr>
              <a:t>Μεταξία Σουλιώτη</a:t>
            </a:r>
            <a:endParaRPr lang="el-GR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ΠΕΡΙΕΧΟΜΕΝΑ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800" dirty="0" smtClean="0"/>
              <a:t>1</a:t>
            </a:r>
            <a:r>
              <a:rPr lang="el-GR" sz="2400" b="1" dirty="0" smtClean="0"/>
              <a:t>. ΣΥΜΒΟΥΛΕΣ  ΓΡΑΦΗΣ  :</a:t>
            </a:r>
          </a:p>
          <a:p>
            <a:pPr>
              <a:buFont typeface="Wingdings" pitchFamily="2" charset="2"/>
              <a:buChar char="§"/>
            </a:pPr>
            <a:r>
              <a:rPr lang="el-GR" sz="2400" b="1" dirty="0" smtClean="0"/>
              <a:t>ΓΙΑ ΤΟ ΠΕΡΙΕΧΟΜΕΝΟ</a:t>
            </a:r>
          </a:p>
          <a:p>
            <a:pPr>
              <a:buFont typeface="Wingdings" pitchFamily="2" charset="2"/>
              <a:buChar char="§"/>
            </a:pPr>
            <a:r>
              <a:rPr lang="el-GR" sz="2400" b="1" dirty="0" smtClean="0"/>
              <a:t>ΓΙΑ ΤΗ ΔΟΜΗ </a:t>
            </a:r>
          </a:p>
          <a:p>
            <a:pPr>
              <a:buFont typeface="Wingdings" pitchFamily="2" charset="2"/>
              <a:buChar char="§"/>
            </a:pPr>
            <a:r>
              <a:rPr lang="el-GR" sz="2400" b="1" dirty="0" smtClean="0"/>
              <a:t>ΓΙΑ ΤΟ </a:t>
            </a:r>
            <a:r>
              <a:rPr lang="el-GR" sz="2400" b="1" dirty="0" smtClean="0"/>
              <a:t>ΛΕΞΙΛΟΓΙΟ - </a:t>
            </a:r>
            <a:r>
              <a:rPr lang="el-GR" sz="2400" b="1" dirty="0" smtClean="0"/>
              <a:t>ΤΟ ΥΦΟΣ</a:t>
            </a:r>
          </a:p>
          <a:p>
            <a:pPr>
              <a:buFont typeface="Wingdings" pitchFamily="2" charset="2"/>
              <a:buChar char="§"/>
            </a:pPr>
            <a:r>
              <a:rPr lang="el-GR" sz="2400" b="1" dirty="0" smtClean="0"/>
              <a:t>ΓΙΑ ΤΗΝ ΟΡΘΟΓΡΑΦΙΑ</a:t>
            </a:r>
          </a:p>
          <a:p>
            <a:pPr>
              <a:buFont typeface="Wingdings" pitchFamily="2" charset="2"/>
              <a:buChar char="§"/>
            </a:pPr>
            <a:endParaRPr lang="el-GR" sz="2400" b="1" dirty="0" smtClean="0"/>
          </a:p>
          <a:p>
            <a:pPr>
              <a:buNone/>
            </a:pPr>
            <a:r>
              <a:rPr lang="el-GR" sz="2400" b="1" dirty="0" smtClean="0"/>
              <a:t>2.  ΣΥΧΝΕΣ ΑΣΤΟΧΙΕΣ  ΣΤΗΝ ΕΚΦΡΑΣΗ-ΣΥΝΤΑΞΗ</a:t>
            </a:r>
          </a:p>
          <a:p>
            <a:pPr>
              <a:buFont typeface="Wingdings" pitchFamily="2" charset="2"/>
              <a:buChar char="§"/>
            </a:pPr>
            <a:endParaRPr lang="el-GR" sz="2400" b="1" dirty="0" smtClean="0"/>
          </a:p>
          <a:p>
            <a:pPr>
              <a:buNone/>
            </a:pPr>
            <a:r>
              <a:rPr lang="el-GR" sz="2400" b="1" dirty="0" smtClean="0"/>
              <a:t>3</a:t>
            </a:r>
            <a:r>
              <a:rPr lang="el-GR" sz="2400" b="1" dirty="0" smtClean="0"/>
              <a:t>. ΣΥΜΒΟΛΑ ΔΙΟΡΘΩΣΗΣ ΣΕ ΚΕΙΜΕΝΟ ΠΑΡΑΓΩΓΗΣ ΛΟΓΟΥ</a:t>
            </a:r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r>
              <a:rPr lang="el-GR" sz="2400" b="1" dirty="0" smtClean="0"/>
              <a:t>4</a:t>
            </a:r>
            <a:r>
              <a:rPr lang="el-GR" sz="2400" b="1" dirty="0" smtClean="0"/>
              <a:t>. ΒΑΘΜΟΛΟΓΗΣΗ ΓΡΑΠΤΟΥ ΚΕΜΕΝΟΥ</a:t>
            </a:r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1. ΣΥΜΒΟΥΛΕΣ ΓΡΑΦΗΣ ΓΙΑ ΤΟ ΠΕΡΙΕΧΟΜΕΝΟ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>
              <a:buNone/>
            </a:pPr>
            <a:endParaRPr lang="el-GR" dirty="0" smtClean="0"/>
          </a:p>
          <a:p>
            <a:pPr lvl="0"/>
            <a:r>
              <a:rPr lang="el-GR" dirty="0" smtClean="0"/>
              <a:t>Δίνω επαρκή </a:t>
            </a:r>
            <a:r>
              <a:rPr lang="el-GR" dirty="0" smtClean="0"/>
              <a:t>στοιχεία </a:t>
            </a:r>
            <a:r>
              <a:rPr lang="el-GR" dirty="0" smtClean="0"/>
              <a:t>περιεχομένου </a:t>
            </a:r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   Καλύπτω σφαιρικά το θέμα ανάπτυξης</a:t>
            </a:r>
          </a:p>
          <a:p>
            <a:pPr lvl="0"/>
            <a:endParaRPr lang="el-GR" dirty="0" smtClean="0"/>
          </a:p>
          <a:p>
            <a:pPr lvl="0"/>
            <a:r>
              <a:rPr lang="el-GR" dirty="0" smtClean="0"/>
              <a:t>Θεωρώ  ότι δεν εννοείται τίποτα</a:t>
            </a:r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   Προσέχω να μην αφήνω  </a:t>
            </a:r>
            <a:r>
              <a:rPr lang="el-GR" dirty="0" smtClean="0"/>
              <a:t>νοηματικά </a:t>
            </a:r>
            <a:r>
              <a:rPr lang="el-GR" dirty="0" smtClean="0"/>
              <a:t>κενά</a:t>
            </a:r>
          </a:p>
          <a:p>
            <a:pPr lvl="0">
              <a:buNone/>
            </a:pPr>
            <a:endParaRPr lang="el-GR" dirty="0" smtClean="0"/>
          </a:p>
          <a:p>
            <a:r>
              <a:rPr lang="el-GR" dirty="0" smtClean="0"/>
              <a:t>Προσοχή! </a:t>
            </a:r>
            <a:r>
              <a:rPr lang="el-GR" dirty="0" smtClean="0"/>
              <a:t>Μήπως  ξεφεύγω </a:t>
            </a:r>
            <a:r>
              <a:rPr lang="el-GR" dirty="0" smtClean="0"/>
              <a:t>από </a:t>
            </a:r>
            <a:r>
              <a:rPr lang="el-GR" dirty="0" smtClean="0"/>
              <a:t>το κεντρικό  θέμα!</a:t>
            </a:r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1. ΣΥΜΒΟΥΛΕΣ ΓΡΑΦΗΣ ΓΙΑ ΤΗ ΔΟΜΗ (1) 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endParaRPr lang="el-GR" dirty="0" smtClean="0"/>
          </a:p>
          <a:p>
            <a:pPr lvl="0" algn="ctr"/>
            <a:r>
              <a:rPr lang="el-GR" dirty="0" smtClean="0"/>
              <a:t>Χωρίζουμε </a:t>
            </a:r>
            <a:r>
              <a:rPr lang="el-GR" dirty="0" smtClean="0"/>
              <a:t>παραγράφους! </a:t>
            </a:r>
            <a:endParaRPr lang="el-GR" dirty="0" smtClean="0"/>
          </a:p>
          <a:p>
            <a:pPr lvl="0" algn="ctr">
              <a:buNone/>
            </a:pPr>
            <a:r>
              <a:rPr lang="el-GR" dirty="0" smtClean="0"/>
              <a:t>    </a:t>
            </a:r>
          </a:p>
          <a:p>
            <a:pPr lvl="0" algn="ctr">
              <a:buNone/>
            </a:pPr>
            <a:r>
              <a:rPr lang="el-GR" dirty="0" smtClean="0"/>
              <a:t>Όταν </a:t>
            </a:r>
            <a:r>
              <a:rPr lang="el-GR" dirty="0" smtClean="0"/>
              <a:t>αλλάζουμε </a:t>
            </a:r>
            <a:r>
              <a:rPr lang="el-GR" dirty="0" smtClean="0"/>
              <a:t>«</a:t>
            </a:r>
            <a:r>
              <a:rPr lang="el-GR" dirty="0" err="1" smtClean="0"/>
              <a:t>υποθέμα</a:t>
            </a:r>
            <a:r>
              <a:rPr lang="el-GR" dirty="0" smtClean="0"/>
              <a:t>», </a:t>
            </a:r>
          </a:p>
          <a:p>
            <a:pPr lvl="0" algn="ctr">
              <a:buNone/>
            </a:pPr>
            <a:r>
              <a:rPr lang="el-GR" dirty="0" smtClean="0"/>
              <a:t>αλλάζουμε </a:t>
            </a:r>
            <a:r>
              <a:rPr lang="el-GR" dirty="0" smtClean="0"/>
              <a:t>και </a:t>
            </a:r>
            <a:r>
              <a:rPr lang="el-GR" dirty="0" smtClean="0"/>
              <a:t>παράγραφο</a:t>
            </a:r>
            <a:endParaRPr lang="el-G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1. ΣΥΜΒΟΥΛΕΣ ΓΡΑΦΗΣ ΓΙΑ ΤΗ ΔΟΜΗ </a:t>
            </a:r>
            <a:r>
              <a:rPr lang="el-GR" sz="3600" dirty="0" smtClean="0"/>
              <a:t>(2)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/>
            <a:endParaRPr lang="el-GR" dirty="0" smtClean="0"/>
          </a:p>
          <a:p>
            <a:pPr lvl="0" algn="just"/>
            <a:r>
              <a:rPr lang="el-GR" dirty="0" smtClean="0"/>
              <a:t>Κατηγοριοποιώ / ομαδοποιώ  </a:t>
            </a:r>
            <a:r>
              <a:rPr lang="el-GR" dirty="0" smtClean="0"/>
              <a:t>τα στοιχεία-ιδέες που </a:t>
            </a:r>
            <a:r>
              <a:rPr lang="el-GR" dirty="0" smtClean="0"/>
              <a:t>θέλω </a:t>
            </a:r>
            <a:r>
              <a:rPr lang="el-GR" dirty="0" smtClean="0"/>
              <a:t>να </a:t>
            </a:r>
            <a:r>
              <a:rPr lang="el-GR" dirty="0" smtClean="0"/>
              <a:t>αναφέρω </a:t>
            </a:r>
            <a:r>
              <a:rPr lang="el-GR" dirty="0" smtClean="0"/>
              <a:t>σε κάθε </a:t>
            </a:r>
            <a:r>
              <a:rPr lang="el-GR" dirty="0" smtClean="0"/>
              <a:t>«</a:t>
            </a:r>
            <a:r>
              <a:rPr lang="el-GR" dirty="0" err="1" smtClean="0"/>
              <a:t>υποθέμα</a:t>
            </a:r>
            <a:r>
              <a:rPr lang="el-GR" dirty="0" smtClean="0"/>
              <a:t>» </a:t>
            </a:r>
            <a:r>
              <a:rPr lang="el-GR" dirty="0" smtClean="0"/>
              <a:t>που θα </a:t>
            </a:r>
            <a:r>
              <a:rPr lang="el-GR" dirty="0" smtClean="0"/>
              <a:t>αναπτύξω.</a:t>
            </a:r>
          </a:p>
          <a:p>
            <a:pPr lvl="0">
              <a:buNone/>
            </a:pPr>
            <a:r>
              <a:rPr lang="el-GR" dirty="0" smtClean="0"/>
              <a:t> </a:t>
            </a:r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    Δηλαδή,</a:t>
            </a:r>
          </a:p>
          <a:p>
            <a:pPr lvl="0">
              <a:buNone/>
            </a:pPr>
            <a:endParaRPr lang="el-GR" dirty="0" smtClean="0"/>
          </a:p>
          <a:p>
            <a:pPr lvl="0" algn="just">
              <a:buNone/>
            </a:pPr>
            <a:r>
              <a:rPr lang="el-GR" dirty="0" smtClean="0"/>
              <a:t>    Προσπαθώ να μην  χρησιμοποιώ στοιχεία-ιδέες  </a:t>
            </a:r>
            <a:r>
              <a:rPr lang="el-GR" dirty="0" smtClean="0"/>
              <a:t>του ενός </a:t>
            </a:r>
            <a:r>
              <a:rPr lang="el-GR" dirty="0" smtClean="0"/>
              <a:t>«υποθέματος» </a:t>
            </a:r>
            <a:r>
              <a:rPr lang="el-GR" dirty="0" smtClean="0"/>
              <a:t>ανάμεσα στα στοιχεία του άλλου </a:t>
            </a:r>
            <a:r>
              <a:rPr lang="el-GR" dirty="0" smtClean="0"/>
              <a:t>«υποθέματος», </a:t>
            </a:r>
            <a:r>
              <a:rPr lang="el-GR" dirty="0" smtClean="0"/>
              <a:t>που </a:t>
            </a:r>
            <a:r>
              <a:rPr lang="el-GR" dirty="0" smtClean="0"/>
              <a:t>πιθανόν θα  αναπτύξω ή ανέπτυξα σε </a:t>
            </a:r>
            <a:r>
              <a:rPr lang="el-GR" dirty="0" smtClean="0"/>
              <a:t>άλλη παράγραφο.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1. ΣΥΜΒΟΥΛΕΣ ΓΡΑΦΗΣ ΓΙΑ ΤΗ ΔΟΜΗ </a:t>
            </a:r>
            <a:r>
              <a:rPr lang="el-GR" sz="3600" dirty="0" smtClean="0"/>
              <a:t>(3)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endParaRPr lang="el-GR" dirty="0" smtClean="0"/>
          </a:p>
          <a:p>
            <a:pPr lvl="0"/>
            <a:r>
              <a:rPr lang="el-GR" dirty="0" smtClean="0"/>
              <a:t>Π.χ. </a:t>
            </a:r>
          </a:p>
          <a:p>
            <a:pPr lvl="0">
              <a:buNone/>
            </a:pPr>
            <a:r>
              <a:rPr lang="el-GR" dirty="0" smtClean="0"/>
              <a:t>    Θέλω </a:t>
            </a:r>
            <a:r>
              <a:rPr lang="el-GR" dirty="0" smtClean="0"/>
              <a:t>να αναφέρω </a:t>
            </a:r>
            <a:r>
              <a:rPr lang="el-GR" dirty="0" smtClean="0"/>
              <a:t>1. τα </a:t>
            </a:r>
            <a:r>
              <a:rPr lang="el-GR" dirty="0" smtClean="0"/>
              <a:t>υλικά – κτιριακά </a:t>
            </a:r>
            <a:r>
              <a:rPr lang="el-GR" dirty="0" smtClean="0"/>
              <a:t>θετικά  </a:t>
            </a:r>
            <a:r>
              <a:rPr lang="el-GR" dirty="0" smtClean="0"/>
              <a:t>στοιχεία του σχολείου μου </a:t>
            </a:r>
            <a:r>
              <a:rPr lang="el-GR" dirty="0" smtClean="0"/>
              <a:t>και 2. τα θετικά στοιχεία στις σχέσεις μαθητών και εκπαιδευτικών.</a:t>
            </a:r>
          </a:p>
          <a:p>
            <a:pPr lvl="0">
              <a:buNone/>
            </a:pPr>
            <a:r>
              <a:rPr lang="el-GR" dirty="0" smtClean="0"/>
              <a:t> </a:t>
            </a:r>
            <a:r>
              <a:rPr lang="el-GR" dirty="0" smtClean="0"/>
              <a:t>ΤΙ ΚΑΝΩ : </a:t>
            </a:r>
          </a:p>
          <a:p>
            <a:pPr lvl="0">
              <a:buNone/>
            </a:pPr>
            <a:r>
              <a:rPr lang="el-GR" dirty="0" smtClean="0"/>
              <a:t>     Αναφέρω </a:t>
            </a:r>
            <a:r>
              <a:rPr lang="el-GR" dirty="0" smtClean="0"/>
              <a:t>πρώτα</a:t>
            </a:r>
            <a:r>
              <a:rPr lang="el-GR" b="1" dirty="0" smtClean="0">
                <a:solidFill>
                  <a:srgbClr val="FF0000"/>
                </a:solidFill>
              </a:rPr>
              <a:t> όλα μαζί </a:t>
            </a:r>
            <a:r>
              <a:rPr lang="el-GR" dirty="0" smtClean="0"/>
              <a:t>σε μία ή δύο </a:t>
            </a:r>
            <a:r>
              <a:rPr lang="el-GR" dirty="0" smtClean="0"/>
              <a:t>παραγράφους τα υλικά </a:t>
            </a:r>
            <a:r>
              <a:rPr lang="el-GR" dirty="0" smtClean="0"/>
              <a:t>– κτιριακά θετικά  στοιχεία του σχολείου μου</a:t>
            </a:r>
            <a:r>
              <a:rPr lang="el-GR" dirty="0" smtClean="0"/>
              <a:t>  </a:t>
            </a:r>
            <a:r>
              <a:rPr lang="el-GR" dirty="0" smtClean="0"/>
              <a:t>και στη συνέχεια  αναφέρω σε άλλη παράγραφο-  «</a:t>
            </a:r>
            <a:r>
              <a:rPr lang="el-GR" dirty="0" err="1" smtClean="0"/>
              <a:t>υποθέμα</a:t>
            </a:r>
            <a:r>
              <a:rPr lang="el-GR" dirty="0" smtClean="0"/>
              <a:t>», </a:t>
            </a:r>
            <a:r>
              <a:rPr lang="el-GR" dirty="0" smtClean="0"/>
              <a:t>τα </a:t>
            </a:r>
            <a:r>
              <a:rPr lang="el-GR" dirty="0" smtClean="0"/>
              <a:t>θετικά στοιχεία που αφορούν τις σχέσεις </a:t>
            </a:r>
            <a:r>
              <a:rPr lang="el-GR" dirty="0" smtClean="0"/>
              <a:t>μαθητών και εκπαιδευτικών. </a:t>
            </a:r>
            <a:r>
              <a:rPr lang="el-GR" dirty="0" smtClean="0">
                <a:solidFill>
                  <a:srgbClr val="FF0000"/>
                </a:solidFill>
              </a:rPr>
              <a:t>Δεν θα αναμείξω τα μεν </a:t>
            </a:r>
            <a:r>
              <a:rPr lang="el-GR" dirty="0" smtClean="0"/>
              <a:t>(κτιριακά) </a:t>
            </a:r>
            <a:r>
              <a:rPr lang="el-GR" dirty="0" smtClean="0">
                <a:solidFill>
                  <a:srgbClr val="FF0000"/>
                </a:solidFill>
              </a:rPr>
              <a:t>με τα δε </a:t>
            </a:r>
            <a:r>
              <a:rPr lang="el-GR" dirty="0" smtClean="0"/>
              <a:t>(σχέσεις μαθητών- καθηγητών)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1. ΣΥΜΒΟΥΛΕΣ ΓΡΑΦΗΣ 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ΓΙΑ ΤΟ ΛΕΞΙΛΟΓΙΟ – ΥΦΟΣ (4)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just"/>
            <a:r>
              <a:rPr lang="el-GR" dirty="0" smtClean="0"/>
              <a:t>Στο γραπτό </a:t>
            </a:r>
            <a:r>
              <a:rPr lang="el-GR" dirty="0" smtClean="0"/>
              <a:t>μου </a:t>
            </a:r>
            <a:r>
              <a:rPr lang="el-GR" dirty="0" smtClean="0"/>
              <a:t>δεν </a:t>
            </a:r>
            <a:r>
              <a:rPr lang="el-GR" dirty="0" smtClean="0"/>
              <a:t>χρησιμοποιώ </a:t>
            </a:r>
            <a:r>
              <a:rPr lang="el-GR" dirty="0" smtClean="0"/>
              <a:t>προφορικές εκφράσεις. </a:t>
            </a:r>
            <a:r>
              <a:rPr lang="el-GR" dirty="0" smtClean="0"/>
              <a:t>Χρησιμοποιώ </a:t>
            </a:r>
            <a:r>
              <a:rPr lang="el-GR" dirty="0" smtClean="0"/>
              <a:t>πιο επίσημο λόγο.</a:t>
            </a:r>
          </a:p>
          <a:p>
            <a:pPr lvl="0" algn="just"/>
            <a:r>
              <a:rPr lang="el-GR" dirty="0" smtClean="0"/>
              <a:t>Γράφω </a:t>
            </a:r>
            <a:r>
              <a:rPr lang="el-GR" dirty="0" smtClean="0"/>
              <a:t>στο ύφος που είναι το ορθό για το κειμενικό είδος που μας ζητείται ( επιστολή, ημερολόγιο, άρθρο, ομιλία…), τηρώντας και τα εξωτερικά χαρακτηριστικά του </a:t>
            </a:r>
            <a:r>
              <a:rPr lang="el-GR" dirty="0" smtClean="0"/>
              <a:t>κειμένου (προσφώνηση</a:t>
            </a:r>
            <a:r>
              <a:rPr lang="el-GR" dirty="0" smtClean="0"/>
              <a:t>, αποφώνηση, ημερομηνία, τίτλος </a:t>
            </a:r>
            <a:r>
              <a:rPr lang="el-GR" dirty="0" smtClean="0"/>
              <a:t>…)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 smtClean="0"/>
              <a:t>1. ΣΥΜΒΟΥΛΕΣ ΓΡΑΦΗΣ </a:t>
            </a:r>
            <a:br>
              <a:rPr lang="el-GR" sz="3200" dirty="0" smtClean="0"/>
            </a:br>
            <a:r>
              <a:rPr lang="el-GR" sz="3200" dirty="0" smtClean="0"/>
              <a:t>ΓΙΑ ΤΟ ΛΕΞΙΛΟΓΙΟ – ΥΦΟΣ </a:t>
            </a:r>
            <a:r>
              <a:rPr lang="el-GR" sz="3200" dirty="0" smtClean="0"/>
              <a:t>(5)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el-GR" sz="7200" dirty="0" smtClean="0"/>
              <a:t>     </a:t>
            </a:r>
            <a:r>
              <a:rPr lang="el-GR" sz="7200" b="1" dirty="0" smtClean="0"/>
              <a:t>Αποφεύγω </a:t>
            </a:r>
            <a:r>
              <a:rPr lang="el-GR" sz="7200" b="1" dirty="0" smtClean="0"/>
              <a:t>τη χρήση  ξένων λέξεων και εκφράσεων</a:t>
            </a:r>
            <a:r>
              <a:rPr lang="el-GR" sz="7200" b="1" dirty="0" smtClean="0"/>
              <a:t>,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                                                                           </a:t>
            </a:r>
            <a:r>
              <a:rPr lang="el-GR" sz="7200" b="1" dirty="0" smtClean="0"/>
              <a:t>όταν υπάρχουν αντίστοιχες ελληνικές</a:t>
            </a:r>
            <a:r>
              <a:rPr lang="el-GR" sz="7200" b="1" dirty="0" smtClean="0"/>
              <a:t>: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ρισκάρω </a:t>
            </a:r>
            <a:r>
              <a:rPr lang="el-GR" sz="7200" b="1" dirty="0" smtClean="0"/>
              <a:t>(</a:t>
            </a:r>
            <a:r>
              <a:rPr lang="el-GR" sz="7200" b="1" dirty="0" smtClean="0"/>
              <a:t>διακινδυνεύω)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smtClean="0"/>
              <a:t>μοντάρω (συναρμολογώ</a:t>
            </a:r>
            <a:r>
              <a:rPr lang="el-GR" sz="7200" b="1" dirty="0" smtClean="0"/>
              <a:t>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smtClean="0"/>
              <a:t>καριέρα (</a:t>
            </a:r>
            <a:r>
              <a:rPr lang="el-GR" sz="7200" b="1" dirty="0" smtClean="0"/>
              <a:t>σταδιοδρομία)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σαμποτάζ </a:t>
            </a:r>
            <a:r>
              <a:rPr lang="el-GR" sz="7200" b="1" dirty="0" smtClean="0"/>
              <a:t>(δολιοφθορά</a:t>
            </a:r>
            <a:r>
              <a:rPr lang="el-GR" sz="7200" b="1" dirty="0" smtClean="0"/>
              <a:t>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err="1" smtClean="0"/>
              <a:t>ίματζ</a:t>
            </a:r>
            <a:r>
              <a:rPr lang="el-GR" sz="7200" b="1" dirty="0" smtClean="0"/>
              <a:t> (εικόνα, εντύπωση</a:t>
            </a:r>
            <a:r>
              <a:rPr lang="el-GR" sz="7200" b="1" dirty="0" smtClean="0"/>
              <a:t>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smtClean="0"/>
              <a:t>πρεστίζ (κύρος</a:t>
            </a:r>
            <a:r>
              <a:rPr lang="el-GR" sz="7200" b="1" dirty="0" smtClean="0"/>
              <a:t>) 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γκλάμουρ </a:t>
            </a:r>
            <a:r>
              <a:rPr lang="el-GR" sz="7200" b="1" dirty="0" smtClean="0"/>
              <a:t>(σαγήνη, </a:t>
            </a:r>
            <a:r>
              <a:rPr lang="el-GR" sz="7200" b="1" dirty="0" smtClean="0"/>
              <a:t>αίγλη)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σνόμπαρα </a:t>
            </a:r>
            <a:r>
              <a:rPr lang="el-GR" sz="7200" b="1" dirty="0" smtClean="0"/>
              <a:t>(περιφρονώ, υποτιμώ</a:t>
            </a:r>
            <a:r>
              <a:rPr lang="el-GR" sz="7200" b="1" dirty="0" smtClean="0"/>
              <a:t>) 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μίτινγκ </a:t>
            </a:r>
            <a:r>
              <a:rPr lang="el-GR" sz="7200" b="1" dirty="0" smtClean="0"/>
              <a:t>(</a:t>
            </a:r>
            <a:r>
              <a:rPr lang="el-GR" sz="7200" b="1" dirty="0" smtClean="0"/>
              <a:t>συνάντηση)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err="1" smtClean="0"/>
              <a:t>κουλ</a:t>
            </a:r>
            <a:r>
              <a:rPr lang="el-GR" sz="7200" b="1" dirty="0" smtClean="0"/>
              <a:t> </a:t>
            </a:r>
            <a:r>
              <a:rPr lang="el-GR" sz="7200" b="1" dirty="0" smtClean="0"/>
              <a:t>(ψύχραιμος</a:t>
            </a:r>
            <a:r>
              <a:rPr lang="el-GR" sz="7200" b="1" dirty="0" smtClean="0"/>
              <a:t>) 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smtClean="0"/>
              <a:t>σπόνσορας (χρηματοδότης, χορηγός</a:t>
            </a:r>
            <a:r>
              <a:rPr lang="el-GR" sz="7200" b="1" dirty="0" smtClean="0"/>
              <a:t>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τιμ </a:t>
            </a:r>
            <a:r>
              <a:rPr lang="el-GR" sz="7200" b="1" dirty="0" smtClean="0"/>
              <a:t>(ομάδα</a:t>
            </a:r>
            <a:r>
              <a:rPr lang="el-GR" sz="7200" b="1" dirty="0" smtClean="0"/>
              <a:t>) 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</a:t>
            </a:r>
            <a:r>
              <a:rPr lang="el-GR" sz="7200" b="1" dirty="0" err="1" smtClean="0"/>
              <a:t>πρότζεκτ</a:t>
            </a:r>
            <a:r>
              <a:rPr lang="el-GR" sz="7200" b="1" dirty="0" smtClean="0"/>
              <a:t> </a:t>
            </a:r>
            <a:r>
              <a:rPr lang="el-GR" sz="7200" b="1" dirty="0" smtClean="0"/>
              <a:t>(έργο, μελέτη</a:t>
            </a:r>
            <a:r>
              <a:rPr lang="el-GR" sz="7200" b="1" dirty="0" smtClean="0"/>
              <a:t>) 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ντιζάιν </a:t>
            </a:r>
            <a:r>
              <a:rPr lang="el-GR" sz="7200" b="1" dirty="0" smtClean="0"/>
              <a:t>(</a:t>
            </a:r>
            <a:r>
              <a:rPr lang="el-GR" sz="7200" b="1" dirty="0" smtClean="0"/>
              <a:t>σχέδιο)</a:t>
            </a:r>
          </a:p>
          <a:p>
            <a:pPr lvl="0">
              <a:buNone/>
            </a:pPr>
            <a:r>
              <a:rPr lang="el-GR" sz="7200" b="1" dirty="0" smtClean="0"/>
              <a:t> </a:t>
            </a:r>
            <a:r>
              <a:rPr lang="el-GR" sz="7200" b="1" dirty="0" smtClean="0"/>
              <a:t>    τάιμινγκ </a:t>
            </a:r>
            <a:r>
              <a:rPr lang="el-GR" sz="7200" b="1" dirty="0" smtClean="0"/>
              <a:t>(συγχρονισμός) 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 smtClean="0"/>
              <a:t>1. ΣΥΜΒΟΥΛΕΣ ΓΡΑΦΗΣ ΓΙΑ </a:t>
            </a:r>
            <a:r>
              <a:rPr lang="el-GR" sz="3600" dirty="0" smtClean="0"/>
              <a:t>ΤΗΝ ΟΡΘΟΓΡΑΦΙΑ (5)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 fontAlgn="base"/>
            <a:r>
              <a:rPr lang="el-GR" dirty="0" smtClean="0"/>
              <a:t>Ορισμένες φράσεις γράφονται στη δημοτική </a:t>
            </a:r>
            <a:r>
              <a:rPr lang="el-GR" dirty="0" smtClean="0"/>
              <a:t>με </a:t>
            </a:r>
            <a:r>
              <a:rPr lang="el-GR" dirty="0" smtClean="0"/>
              <a:t>μία λέξη: </a:t>
            </a:r>
            <a:endParaRPr lang="el-GR" dirty="0" smtClean="0"/>
          </a:p>
          <a:p>
            <a:pPr lvl="0" fontAlgn="base">
              <a:buNone/>
            </a:pPr>
            <a:r>
              <a:rPr lang="el-GR" dirty="0" smtClean="0"/>
              <a:t> </a:t>
            </a:r>
            <a:r>
              <a:rPr lang="el-GR" dirty="0" smtClean="0"/>
              <a:t>     εξαιτίας</a:t>
            </a:r>
            <a:r>
              <a:rPr lang="el-GR" dirty="0" smtClean="0"/>
              <a:t>, εξάλλου, αφενός, </a:t>
            </a:r>
            <a:r>
              <a:rPr lang="el-GR" b="1" dirty="0" err="1" smtClean="0"/>
              <a:t>υπόψιν</a:t>
            </a:r>
            <a:r>
              <a:rPr lang="el-GR" dirty="0" smtClean="0"/>
              <a:t>. </a:t>
            </a:r>
          </a:p>
          <a:p>
            <a:pPr lvl="0" fontAlgn="base"/>
            <a:r>
              <a:rPr lang="el-GR" dirty="0" smtClean="0"/>
              <a:t>Οι μτχ. σε -</a:t>
            </a:r>
            <a:r>
              <a:rPr lang="el-GR" dirty="0" err="1" smtClean="0"/>
              <a:t>ντας</a:t>
            </a:r>
            <a:r>
              <a:rPr lang="el-GR" dirty="0" smtClean="0"/>
              <a:t> γράφονται με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l-GR" b="1" dirty="0" smtClean="0">
                <a:solidFill>
                  <a:srgbClr val="FF0000"/>
                </a:solidFill>
              </a:rPr>
              <a:t>ώ </a:t>
            </a:r>
            <a:r>
              <a:rPr lang="el-GR" dirty="0" smtClean="0"/>
              <a:t>όταν αυτό </a:t>
            </a:r>
            <a:r>
              <a:rPr lang="el-GR" dirty="0" smtClean="0">
                <a:solidFill>
                  <a:srgbClr val="FF0000"/>
                </a:solidFill>
              </a:rPr>
              <a:t>τονίζεται</a:t>
            </a:r>
            <a:r>
              <a:rPr lang="el-GR" dirty="0" smtClean="0"/>
              <a:t> και με </a:t>
            </a:r>
            <a:r>
              <a:rPr lang="el-GR" b="1" dirty="0" smtClean="0">
                <a:solidFill>
                  <a:srgbClr val="FF0000"/>
                </a:solidFill>
              </a:rPr>
              <a:t>ο</a:t>
            </a:r>
            <a:r>
              <a:rPr lang="el-GR" dirty="0" smtClean="0"/>
              <a:t> όταν </a:t>
            </a:r>
            <a:r>
              <a:rPr lang="el-GR" dirty="0" smtClean="0">
                <a:solidFill>
                  <a:srgbClr val="FF0000"/>
                </a:solidFill>
              </a:rPr>
              <a:t>δεν τονίζεται</a:t>
            </a:r>
            <a:r>
              <a:rPr lang="el-GR" dirty="0" smtClean="0"/>
              <a:t>: κάνοντας, τραβώντας.</a:t>
            </a:r>
          </a:p>
          <a:p>
            <a:pPr lvl="0" fontAlgn="base"/>
            <a:r>
              <a:rPr lang="el-GR" dirty="0" smtClean="0"/>
              <a:t>Γι’ αυτό (και όχι: </a:t>
            </a:r>
            <a:r>
              <a:rPr lang="el-GR" dirty="0" err="1" smtClean="0"/>
              <a:t>γιαυτό</a:t>
            </a:r>
            <a:r>
              <a:rPr lang="el-GR" dirty="0" smtClean="0"/>
              <a:t>). </a:t>
            </a:r>
          </a:p>
          <a:p>
            <a:pPr lvl="0" fontAlgn="base"/>
            <a:r>
              <a:rPr lang="el-GR" dirty="0" smtClean="0"/>
              <a:t>Η έγκλιση τόνου στο μονοτονικό διατηρείται: ο άνθρωπός τους </a:t>
            </a:r>
          </a:p>
          <a:p>
            <a:pPr lvl="0" fontAlgn="base"/>
            <a:r>
              <a:rPr lang="el-GR" dirty="0" smtClean="0"/>
              <a:t>Ρήματα που στον αόρ. λήγουν σε -</a:t>
            </a:r>
            <a:r>
              <a:rPr lang="el-GR" dirty="0" err="1" smtClean="0"/>
              <a:t>ησα</a:t>
            </a:r>
            <a:r>
              <a:rPr lang="el-GR" dirty="0" smtClean="0"/>
              <a:t>, -ίσα, -</a:t>
            </a:r>
            <a:r>
              <a:rPr lang="el-GR" dirty="0" err="1" smtClean="0"/>
              <a:t>υσα</a:t>
            </a:r>
            <a:r>
              <a:rPr lang="el-GR" dirty="0" smtClean="0"/>
              <a:t>, -</a:t>
            </a:r>
            <a:r>
              <a:rPr lang="el-GR" dirty="0" err="1" smtClean="0"/>
              <a:t>οισα</a:t>
            </a:r>
            <a:r>
              <a:rPr lang="el-GR" dirty="0" smtClean="0"/>
              <a:t> στο </a:t>
            </a:r>
            <a:r>
              <a:rPr lang="el-GR" dirty="0" err="1" smtClean="0"/>
              <a:t>β΄</a:t>
            </a:r>
            <a:r>
              <a:rPr lang="el-GR" dirty="0" smtClean="0"/>
              <a:t> πλ. </a:t>
            </a:r>
            <a:r>
              <a:rPr lang="el-GR" dirty="0" err="1" smtClean="0"/>
              <a:t>πρστ</a:t>
            </a:r>
            <a:r>
              <a:rPr lang="el-GR" dirty="0" smtClean="0"/>
              <a:t>. ενεργ. αόρ. διατηρούν την ορθογραφία της παραλήγουσας: κρατήστε, καθαρίστε, λύστε, αθροίστε.  </a:t>
            </a:r>
          </a:p>
          <a:p>
            <a:pPr lvl="0" fontAlgn="base"/>
            <a:r>
              <a:rPr lang="el-GR" dirty="0" smtClean="0"/>
              <a:t>Κατάληξη ρ. σε -τε (</a:t>
            </a:r>
            <a:r>
              <a:rPr lang="el-GR" dirty="0" err="1" smtClean="0"/>
              <a:t>β΄</a:t>
            </a:r>
            <a:r>
              <a:rPr lang="el-GR" dirty="0" smtClean="0"/>
              <a:t> πλ. ενεργ. φ.) και -</a:t>
            </a:r>
            <a:r>
              <a:rPr lang="el-GR" dirty="0" err="1" smtClean="0"/>
              <a:t>ται</a:t>
            </a:r>
            <a:r>
              <a:rPr lang="el-GR" dirty="0" smtClean="0"/>
              <a:t> (</a:t>
            </a:r>
            <a:r>
              <a:rPr lang="el-GR" dirty="0" err="1" smtClean="0"/>
              <a:t>γ΄</a:t>
            </a:r>
            <a:r>
              <a:rPr lang="el-GR" dirty="0" smtClean="0"/>
              <a:t> εν. παθ. φ</a:t>
            </a:r>
            <a:r>
              <a:rPr lang="el-GR" dirty="0" smtClean="0"/>
              <a:t>.)</a:t>
            </a:r>
            <a:endParaRPr lang="el-GR" dirty="0" smtClean="0"/>
          </a:p>
          <a:p>
            <a:pPr lvl="0" fontAlgn="base"/>
            <a:r>
              <a:rPr lang="el-GR" dirty="0" smtClean="0"/>
              <a:t>έδωσα, θα δώσω, </a:t>
            </a:r>
            <a:r>
              <a:rPr lang="el-GR" dirty="0" smtClean="0"/>
              <a:t>    /    δόθηκα</a:t>
            </a:r>
            <a:r>
              <a:rPr lang="el-GR" dirty="0" smtClean="0"/>
              <a:t>, θα δοθώ</a:t>
            </a:r>
          </a:p>
          <a:p>
            <a:pPr lvl="0" fontAlgn="base"/>
            <a:r>
              <a:rPr lang="el-GR" dirty="0" smtClean="0"/>
              <a:t>ό</a:t>
            </a:r>
            <a:r>
              <a:rPr lang="el-GR" dirty="0" smtClean="0"/>
              <a:t>τι   και   ό,τι     :      είπε </a:t>
            </a:r>
            <a:r>
              <a:rPr lang="el-GR" dirty="0" smtClean="0"/>
              <a:t>ότι θα </a:t>
            </a:r>
            <a:r>
              <a:rPr lang="el-GR" dirty="0" smtClean="0"/>
              <a:t>πάει </a:t>
            </a:r>
          </a:p>
          <a:p>
            <a:pPr lvl="0" fontAlgn="base">
              <a:buNone/>
            </a:pPr>
            <a:r>
              <a:rPr lang="el-GR" dirty="0" smtClean="0"/>
              <a:t> </a:t>
            </a:r>
            <a:r>
              <a:rPr lang="el-GR" dirty="0" smtClean="0"/>
              <a:t>                                       πάρε </a:t>
            </a:r>
            <a:r>
              <a:rPr lang="el-GR" dirty="0" smtClean="0"/>
              <a:t>ό,τι θέλεις 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1005</Words>
  <PresentationFormat>Προβολή στην οθόνη (4:3)</PresentationFormat>
  <Paragraphs>172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ΠΑΡΑΓΩΓΗ ΛΟΓΟΥ ΣΥΜΒΟΥΛΕΣ</vt:lpstr>
      <vt:lpstr>ΠΕΡΙΕΧΟΜΕΝΑ</vt:lpstr>
      <vt:lpstr>1. ΣΥΜΒΟΥΛΕΣ ΓΡΑΦΗΣ ΓΙΑ ΤΟ ΠΕΡΙΕΧΟΜΕΝΟ</vt:lpstr>
      <vt:lpstr>1. ΣΥΜΒΟΥΛΕΣ ΓΡΑΦΗΣ ΓΙΑ ΤΗ ΔΟΜΗ (1)  </vt:lpstr>
      <vt:lpstr>1. ΣΥΜΒΟΥΛΕΣ ΓΡΑΦΗΣ ΓΙΑ ΤΗ ΔΟΜΗ (2) </vt:lpstr>
      <vt:lpstr>1. ΣΥΜΒΟΥΛΕΣ ΓΡΑΦΗΣ ΓΙΑ ΤΗ ΔΟΜΗ (3) </vt:lpstr>
      <vt:lpstr>1. ΣΥΜΒΟΥΛΕΣ ΓΡΑΦΗΣ  ΓΙΑ ΤΟ ΛΕΞΙΛΟΓΙΟ – ΥΦΟΣ (4)</vt:lpstr>
      <vt:lpstr>1. ΣΥΜΒΟΥΛΕΣ ΓΡΑΦΗΣ  ΓΙΑ ΤΟ ΛΕΞΙΛΟΓΙΟ – ΥΦΟΣ (5)</vt:lpstr>
      <vt:lpstr>1. ΣΥΜΒΟΥΛΕΣ ΓΡΑΦΗΣ ΓΙΑ ΤΗΝ ΟΡΘΟΓΡΑΦΙΑ (5)</vt:lpstr>
      <vt:lpstr>2. ΣΥΧΝΕΣ ΑΣΤΟΧΙΕΣ ΣΤΗΝ ΕΚΦΡΑΣΗ (1)</vt:lpstr>
      <vt:lpstr>2. ΣΥΧΝΕΣ ΑΣΤΟΧΙΕΣ ΣΤΗΝ ΕΚΦΡΑΣΗ (2)</vt:lpstr>
      <vt:lpstr>2. ΣΥΧΝΕΣ ΑΣΤΟΧΙΕΣ ΣΤΗΝ ΕΚΦΡΑΣΗ (3)</vt:lpstr>
      <vt:lpstr>2. ΣΥΧΝΕΣ ΑΣΤΟΧΙΕΣ ΣΤΗΝ ΕΚΦΡΑΣΗ (4)</vt:lpstr>
      <vt:lpstr>2. ΣΥΧΝΕΣ ΑΣΤΟΧΙΕΣ ΣΤΗΝ ΕΚΦΡΑΣΗ (5)</vt:lpstr>
      <vt:lpstr>2. ΣΥΧΝΕΣ ΑΣΤΟΧΙΕΣ ΣΤΗΝ ΕΚΦΡΑΣΗ (6)</vt:lpstr>
      <vt:lpstr>ΣΥΜΒΟΛΑ ΔΙΟΡΘΩΣΗΣ ΣΕ ΚΕΙΜΕΝΟ ΠΑΡΑΓΩΓΗΣ ΛΟΓΟΥ</vt:lpstr>
      <vt:lpstr>ΒΑΘΜΟΛΟΓΗΣΗ ΓΡΑΠΤΟΥ ΚΕΙΜΕΝΟΥ</vt:lpstr>
      <vt:lpstr>ΚΑΛΗ ΕΠΙΤΥΧΙΑ ΣΤΑ ΔΟΚΙΜΙΑ ΣΑΣ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ΣΥΧΝΑ ΛΑΘΗ  ΣΤΗΝ ΠΑΡΑΓΩΓΗ ΛΟΓΟΥ</dc:title>
  <dc:creator>ΔΗΜΟΤΙΚΟ ΡΟΔΙΤΗ</dc:creator>
  <cp:lastModifiedBy>Δ.Ρ</cp:lastModifiedBy>
  <cp:revision>11</cp:revision>
  <dcterms:created xsi:type="dcterms:W3CDTF">2025-11-12T17:57:23Z</dcterms:created>
  <dcterms:modified xsi:type="dcterms:W3CDTF">2025-11-12T22:03:50Z</dcterms:modified>
</cp:coreProperties>
</file>