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60" r:id="rId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7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629" autoAdjust="0"/>
    <p:restoredTop sz="94660"/>
  </p:normalViewPr>
  <p:slideViewPr>
    <p:cSldViewPr snapToGrid="0">
      <p:cViewPr varScale="1">
        <p:scale>
          <a:sx n="80" d="100"/>
          <a:sy n="80" d="100"/>
        </p:scale>
        <p:origin x="-725"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08C8800-84D6-EB32-5D0D-E18F6E0FBAA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75DC0A5E-36F9-08A5-7694-48EA124847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BF483803-F066-9183-1E7F-67F4040F132F}"/>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F85B9B40-1697-D782-69DB-312294658F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FA082905-6D7A-0568-28CD-4783C2CADB6C}"/>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358348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2515324-D61A-09FA-4191-10C0C447784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9C810BB2-93B9-6585-F29F-EB71A3E6735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AF97DBCB-EEA0-7C67-E317-AD6D49D3F683}"/>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09832D35-839D-0008-E088-6E980678BD4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9996D1A4-A081-F420-D561-D8E09B1BD5AD}"/>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129146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29D09461-B773-2A4D-153C-1E39907ACB6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A89C3271-B9F8-655C-B3C8-1506E8B2F2D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CB69F42E-CA68-0E5C-C060-79214E8B1A38}"/>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3A5A93C1-046B-F865-B468-B77C0114B26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38B555D8-9B09-485D-C15F-D66E3704C5D7}"/>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1220320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6D0F51F-B5DE-75AD-A80D-D8CDA3D35B5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EDB1E643-B4B8-3FD4-82F4-60F3201FD2B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C0DFA757-AA22-F195-42C2-FC1BE7AA35D6}"/>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27E0AAAB-3CA6-E0EC-7F43-B748A14E560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94E3BFB8-1241-D01F-675B-64A6172C7F13}"/>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3580935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64FBD7C-4BA6-D869-D034-9F3DB96C9ED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7FB7FBDC-48C7-8E9D-DDE4-38B276059B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 xmlns:a16="http://schemas.microsoft.com/office/drawing/2014/main" id="{97ADEAD1-0709-464F-C7BB-4735CD1F3D9A}"/>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859F36B7-B368-7DA5-3734-6ADCBBFF8E4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97811497-0AC1-0DB9-43D2-9CFAD42AA82A}"/>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613937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521369A-EA74-A67B-0EFC-C25CD31DA83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112C6C63-5F52-75E9-CB76-D169A613F0A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 xmlns:a16="http://schemas.microsoft.com/office/drawing/2014/main" id="{0DF7E04B-2B09-AF6C-2319-B1EA2AFD67C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 xmlns:a16="http://schemas.microsoft.com/office/drawing/2014/main" id="{E520408C-7A42-F6BD-2332-0706D15A28F0}"/>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6" name="Θέση υποσέλιδου 5">
            <a:extLst>
              <a:ext uri="{FF2B5EF4-FFF2-40B4-BE49-F238E27FC236}">
                <a16:creationId xmlns="" xmlns:a16="http://schemas.microsoft.com/office/drawing/2014/main" id="{24A5B0BC-15F9-73B2-6E75-7A3FF4EFD63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9E1C95AF-62A8-E576-B557-4BD6374CD50D}"/>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1774258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6507201-E241-4AC7-31B7-C2A2BDCF6AA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5A02010A-F2EB-151D-FD75-D5B1891889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 xmlns:a16="http://schemas.microsoft.com/office/drawing/2014/main" id="{11B4DF6B-3FC0-BFBC-0DF2-6D508C4AAC0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 xmlns:a16="http://schemas.microsoft.com/office/drawing/2014/main" id="{9673FB08-48EA-501A-4D20-9CE6B8B4E3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 xmlns:a16="http://schemas.microsoft.com/office/drawing/2014/main" id="{851CE46A-2B89-ADA2-275D-731467E62C8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 xmlns:a16="http://schemas.microsoft.com/office/drawing/2014/main" id="{FB03E4FD-A104-6E71-4458-8D59DEAABDF9}"/>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8" name="Θέση υποσέλιδου 7">
            <a:extLst>
              <a:ext uri="{FF2B5EF4-FFF2-40B4-BE49-F238E27FC236}">
                <a16:creationId xmlns="" xmlns:a16="http://schemas.microsoft.com/office/drawing/2014/main" id="{670647A3-E770-C3B0-C426-877479DD3DD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783A6D70-5693-8F5E-4B4D-5EE99F1D7087}"/>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313211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FD4654E-20C5-64AF-78FB-F1073B0BE15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81E3D79F-809C-E697-D843-5039AF728E5E}"/>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4" name="Θέση υποσέλιδου 3">
            <a:extLst>
              <a:ext uri="{FF2B5EF4-FFF2-40B4-BE49-F238E27FC236}">
                <a16:creationId xmlns="" xmlns:a16="http://schemas.microsoft.com/office/drawing/2014/main" id="{1DE058DE-8377-BED8-2ED3-20D4DAE6B88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B669279F-AC7E-3B31-23B7-7B88C534BEDF}"/>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298501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977E02D8-9D78-14F3-167C-4E98D115A7F7}"/>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3" name="Θέση υποσέλιδου 2">
            <a:extLst>
              <a:ext uri="{FF2B5EF4-FFF2-40B4-BE49-F238E27FC236}">
                <a16:creationId xmlns="" xmlns:a16="http://schemas.microsoft.com/office/drawing/2014/main" id="{F8B1D4B9-E749-751B-F575-3EF214B3F8C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482DB675-C42D-1B53-3D10-B23BA23EEE54}"/>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2104592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0BD3312-C60E-49CB-477F-0DDCDC96E04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1C634ECA-EA19-4EA7-D038-AD41596BD9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 xmlns:a16="http://schemas.microsoft.com/office/drawing/2014/main" id="{D9E0FED7-1419-4A11-8B6D-30C53BF1CF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 xmlns:a16="http://schemas.microsoft.com/office/drawing/2014/main" id="{E16EFD7D-5824-DE2B-8D16-BAA7ACA1DBA7}"/>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6" name="Θέση υποσέλιδου 5">
            <a:extLst>
              <a:ext uri="{FF2B5EF4-FFF2-40B4-BE49-F238E27FC236}">
                <a16:creationId xmlns="" xmlns:a16="http://schemas.microsoft.com/office/drawing/2014/main" id="{06F9BF09-7AA3-C4CF-7FCB-AA431995F0C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542275E-70A2-D248-BBA4-0A187BE3902A}"/>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157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D59DF8E-18D0-2BE0-02BA-0D5F7C226B0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A19E973F-A027-8FB9-5344-27EFB5482D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98D29DC1-9D15-5506-38AF-094CFC3057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 xmlns:a16="http://schemas.microsoft.com/office/drawing/2014/main" id="{9958A02A-7A83-762C-848A-94A799BCC5EA}"/>
              </a:ext>
            </a:extLst>
          </p:cNvPr>
          <p:cNvSpPr>
            <a:spLocks noGrp="1"/>
          </p:cNvSpPr>
          <p:nvPr>
            <p:ph type="dt" sz="half" idx="10"/>
          </p:nvPr>
        </p:nvSpPr>
        <p:spPr/>
        <p:txBody>
          <a:bodyPr/>
          <a:lstStyle/>
          <a:p>
            <a:fld id="{EDB3B261-BBD6-467C-A7CE-009361AE5E10}" type="datetimeFigureOut">
              <a:rPr lang="el-GR" smtClean="0"/>
              <a:pPr/>
              <a:t>3/11/2025</a:t>
            </a:fld>
            <a:endParaRPr lang="el-GR"/>
          </a:p>
        </p:txBody>
      </p:sp>
      <p:sp>
        <p:nvSpPr>
          <p:cNvPr id="6" name="Θέση υποσέλιδου 5">
            <a:extLst>
              <a:ext uri="{FF2B5EF4-FFF2-40B4-BE49-F238E27FC236}">
                <a16:creationId xmlns="" xmlns:a16="http://schemas.microsoft.com/office/drawing/2014/main" id="{6D4097AC-1201-5065-9867-1DF37B5DC00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5C7B1DA2-B78B-DF14-1D7C-744A2AC0491F}"/>
              </a:ext>
            </a:extLst>
          </p:cNvPr>
          <p:cNvSpPr>
            <a:spLocks noGrp="1"/>
          </p:cNvSpPr>
          <p:nvPr>
            <p:ph type="sldNum" sz="quarter" idx="12"/>
          </p:nvPr>
        </p:nvSpPr>
        <p:spPr/>
        <p:txBody>
          <a:body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211069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75C613AB-DEC6-72B0-1F99-72F296BCD1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145C6D1E-5ECD-EE02-7847-0159B0FC13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5B488C70-778D-9771-2E43-A3CB05DC7A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B3B261-BBD6-467C-A7CE-009361AE5E10}" type="datetimeFigureOut">
              <a:rPr lang="el-GR" smtClean="0"/>
              <a:pPr/>
              <a:t>3/11/2025</a:t>
            </a:fld>
            <a:endParaRPr lang="el-GR"/>
          </a:p>
        </p:txBody>
      </p:sp>
      <p:sp>
        <p:nvSpPr>
          <p:cNvPr id="5" name="Θέση υποσέλιδου 4">
            <a:extLst>
              <a:ext uri="{FF2B5EF4-FFF2-40B4-BE49-F238E27FC236}">
                <a16:creationId xmlns="" xmlns:a16="http://schemas.microsoft.com/office/drawing/2014/main" id="{17107E44-9E43-8AFF-CD95-48EB835BA9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49A71D33-2F22-0D55-576D-9196710A7A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82A6B0-2BCD-4CD3-BD9D-EE3F460C153D}" type="slidenum">
              <a:rPr lang="el-GR" smtClean="0"/>
              <a:pPr/>
              <a:t>‹#›</a:t>
            </a:fld>
            <a:endParaRPr lang="el-GR"/>
          </a:p>
        </p:txBody>
      </p:sp>
    </p:spTree>
    <p:extLst>
      <p:ext uri="{BB962C8B-B14F-4D97-AF65-F5344CB8AC3E}">
        <p14:creationId xmlns="" xmlns:p14="http://schemas.microsoft.com/office/powerpoint/2010/main" val="3585917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eur-lex.europa.eu/legal-content/EL/TXT/?uri=celex:12016ME/TX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eur-lex.europa.eu/legal-content/EL/TXT/HTML/?uri=CELEX:12012P/TXT&amp;from=E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europarl.europa.eu/about-parliament/el/democracy-and-human-rights/fundamental-rights-in-the-e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Εικόνα 1" descr="Εικόνα που περιέχει κίτρινο, αστέρι, αστρονομία, δημιουργικότητα&#10;&#10;Περιγραφή που δημιουργήθηκε αυτόματα">
            <a:extLst>
              <a:ext uri="{FF2B5EF4-FFF2-40B4-BE49-F238E27FC236}">
                <a16:creationId xmlns="" xmlns:a16="http://schemas.microsoft.com/office/drawing/2014/main" id="{00C85738-5A01-F2D8-ACB2-30784A3C7C68}"/>
              </a:ext>
            </a:extLst>
          </p:cNvPr>
          <p:cNvPicPr>
            <a:picLocks noChangeAspect="1"/>
          </p:cNvPicPr>
          <p:nvPr/>
        </p:nvPicPr>
        <p:blipFill>
          <a:blip r:embed="rId2"/>
          <a:srcRect t="10017"/>
          <a:stretch/>
        </p:blipFill>
        <p:spPr>
          <a:xfrm>
            <a:off x="20" y="1282"/>
            <a:ext cx="12191980" cy="6856718"/>
          </a:xfrm>
          <a:prstGeom prst="rect">
            <a:avLst/>
          </a:prstGeom>
        </p:spPr>
      </p:pic>
      <p:sp>
        <p:nvSpPr>
          <p:cNvPr id="4" name="TextBox 3">
            <a:extLst>
              <a:ext uri="{FF2B5EF4-FFF2-40B4-BE49-F238E27FC236}">
                <a16:creationId xmlns="" xmlns:a16="http://schemas.microsoft.com/office/drawing/2014/main" id="{2D03B3AE-40D1-8812-9AEB-0264F860961E}"/>
              </a:ext>
            </a:extLst>
          </p:cNvPr>
          <p:cNvSpPr txBox="1"/>
          <p:nvPr/>
        </p:nvSpPr>
        <p:spPr>
          <a:xfrm>
            <a:off x="2766929" y="1741285"/>
            <a:ext cx="6658141" cy="1323439"/>
          </a:xfrm>
          <a:prstGeom prst="rect">
            <a:avLst/>
          </a:prstGeom>
          <a:noFill/>
        </p:spPr>
        <p:txBody>
          <a:bodyPr wrap="square">
            <a:spAutoFit/>
          </a:bodyPr>
          <a:lstStyle/>
          <a:p>
            <a:r>
              <a:rPr lang="el-GR" sz="4000" b="1" i="0" u="none" strike="noStrike" baseline="0" dirty="0">
                <a:solidFill>
                  <a:schemeClr val="bg1"/>
                </a:solidFill>
                <a:latin typeface="Calibri" panose="020F0502020204030204" pitchFamily="34" charset="0"/>
              </a:rPr>
              <a:t>Βασικά δικαιώματα που μας παρέχει η Ευρωπαϊκή Ένωση </a:t>
            </a:r>
            <a:endParaRPr lang="el-GR" sz="4000" dirty="0">
              <a:solidFill>
                <a:schemeClr val="bg1"/>
              </a:solidFill>
            </a:endParaRPr>
          </a:p>
        </p:txBody>
      </p:sp>
    </p:spTree>
    <p:extLst>
      <p:ext uri="{BB962C8B-B14F-4D97-AF65-F5344CB8AC3E}">
        <p14:creationId xmlns="" xmlns:p14="http://schemas.microsoft.com/office/powerpoint/2010/main" val="2377029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 xmlns:a16="http://schemas.microsoft.com/office/drawing/2014/main" id="{5976F85D-F5DE-2465-E6A4-601A6AB83BEA}"/>
              </a:ext>
            </a:extLst>
          </p:cNvPr>
          <p:cNvSpPr/>
          <p:nvPr/>
        </p:nvSpPr>
        <p:spPr>
          <a:xfrm>
            <a:off x="0" y="0"/>
            <a:ext cx="12192000" cy="943897"/>
          </a:xfrm>
          <a:prstGeom prst="rect">
            <a:avLst/>
          </a:prstGeom>
          <a:solidFill>
            <a:srgbClr val="00437A">
              <a:alpha val="68627"/>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TextBox 3">
            <a:extLst>
              <a:ext uri="{FF2B5EF4-FFF2-40B4-BE49-F238E27FC236}">
                <a16:creationId xmlns="" xmlns:a16="http://schemas.microsoft.com/office/drawing/2014/main" id="{7C1F5949-EBC3-562F-EBBD-2CFA1FFBA033}"/>
              </a:ext>
            </a:extLst>
          </p:cNvPr>
          <p:cNvSpPr txBox="1"/>
          <p:nvPr/>
        </p:nvSpPr>
        <p:spPr>
          <a:xfrm>
            <a:off x="845576" y="1327355"/>
            <a:ext cx="10736826" cy="3785652"/>
          </a:xfrm>
          <a:prstGeom prst="rect">
            <a:avLst/>
          </a:prstGeom>
          <a:noFill/>
        </p:spPr>
        <p:txBody>
          <a:bodyPr wrap="square" rtlCol="0">
            <a:spAutoFit/>
          </a:bodyPr>
          <a:lstStyle/>
          <a:p>
            <a:pPr algn="l" fontAlgn="ctr"/>
            <a:endParaRPr lang="el-GR" sz="2400" i="0" dirty="0">
              <a:effectLst/>
              <a:latin typeface="Calibri" panose="020F0502020204030204" pitchFamily="34" charset="0"/>
              <a:ea typeface="Calibri" panose="020F0502020204030204" pitchFamily="34" charset="0"/>
              <a:cs typeface="Calibri" panose="020F0502020204030204" pitchFamily="34" charset="0"/>
            </a:endParaRPr>
          </a:p>
          <a:p>
            <a:pPr algn="l" fontAlgn="ctr">
              <a:buFont typeface="Arial" panose="020B0604020202020204" pitchFamily="34" charset="0"/>
              <a:buChar char="•"/>
            </a:pPr>
            <a:r>
              <a:rPr lang="el-GR" sz="2400" i="0" dirty="0" smtClean="0">
                <a:effectLst/>
                <a:latin typeface="Calibri" panose="020F0502020204030204" pitchFamily="34" charset="0"/>
                <a:ea typeface="Calibri" panose="020F0502020204030204" pitchFamily="34" charset="0"/>
                <a:cs typeface="Calibri" panose="020F0502020204030204" pitchFamily="34" charset="0"/>
              </a:rPr>
              <a:t>ο </a:t>
            </a:r>
            <a:r>
              <a:rPr lang="el-GR" sz="2400" i="0" dirty="0">
                <a:effectLst/>
                <a:latin typeface="Calibri" panose="020F0502020204030204" pitchFamily="34" charset="0"/>
                <a:ea typeface="Calibri" panose="020F0502020204030204" pitchFamily="34" charset="0"/>
                <a:cs typeface="Calibri" panose="020F0502020204030204" pitchFamily="34" charset="0"/>
              </a:rPr>
              <a:t>σεβασμός της ανθρώπινης αξιοπρέπειας,</a:t>
            </a:r>
          </a:p>
          <a:p>
            <a:pPr algn="l" fontAlgn="ctr">
              <a:buFont typeface="Arial" panose="020B0604020202020204" pitchFamily="34" charset="0"/>
              <a:buChar char="•"/>
            </a:pPr>
            <a:r>
              <a:rPr lang="el-GR" sz="2400" i="0" dirty="0">
                <a:effectLst/>
                <a:latin typeface="Calibri" panose="020F0502020204030204" pitchFamily="34" charset="0"/>
                <a:ea typeface="Calibri" panose="020F0502020204030204" pitchFamily="34" charset="0"/>
                <a:cs typeface="Calibri" panose="020F0502020204030204" pitchFamily="34" charset="0"/>
              </a:rPr>
              <a:t>η ελευθερία,</a:t>
            </a:r>
          </a:p>
          <a:p>
            <a:pPr algn="l" fontAlgn="ctr">
              <a:buFont typeface="Arial" panose="020B0604020202020204" pitchFamily="34" charset="0"/>
              <a:buChar char="•"/>
            </a:pPr>
            <a:r>
              <a:rPr lang="el-GR" sz="2400" i="0" dirty="0">
                <a:effectLst/>
                <a:latin typeface="Calibri" panose="020F0502020204030204" pitchFamily="34" charset="0"/>
                <a:ea typeface="Calibri" panose="020F0502020204030204" pitchFamily="34" charset="0"/>
                <a:cs typeface="Calibri" panose="020F0502020204030204" pitchFamily="34" charset="0"/>
              </a:rPr>
              <a:t>η δημοκρατία,</a:t>
            </a:r>
          </a:p>
          <a:p>
            <a:pPr algn="l" fontAlgn="ctr">
              <a:buFont typeface="Arial" panose="020B0604020202020204" pitchFamily="34" charset="0"/>
              <a:buChar char="•"/>
            </a:pPr>
            <a:r>
              <a:rPr lang="el-GR" sz="2400" i="0" dirty="0">
                <a:effectLst/>
                <a:latin typeface="Calibri" panose="020F0502020204030204" pitchFamily="34" charset="0"/>
                <a:ea typeface="Calibri" panose="020F0502020204030204" pitchFamily="34" charset="0"/>
                <a:cs typeface="Calibri" panose="020F0502020204030204" pitchFamily="34" charset="0"/>
              </a:rPr>
              <a:t>η ισότητα,</a:t>
            </a:r>
          </a:p>
          <a:p>
            <a:pPr algn="l" fontAlgn="ctr">
              <a:buFont typeface="Arial" panose="020B0604020202020204" pitchFamily="34" charset="0"/>
              <a:buChar char="•"/>
            </a:pPr>
            <a:r>
              <a:rPr lang="el-GR" sz="2400" i="0" dirty="0">
                <a:effectLst/>
                <a:latin typeface="Calibri" panose="020F0502020204030204" pitchFamily="34" charset="0"/>
                <a:ea typeface="Calibri" panose="020F0502020204030204" pitchFamily="34" charset="0"/>
                <a:cs typeface="Calibri" panose="020F0502020204030204" pitchFamily="34" charset="0"/>
              </a:rPr>
              <a:t>το κράτος δικαίου, και</a:t>
            </a:r>
          </a:p>
          <a:p>
            <a:pPr algn="l" fontAlgn="ctr">
              <a:buFont typeface="Arial" panose="020B0604020202020204" pitchFamily="34" charset="0"/>
              <a:buChar char="•"/>
            </a:pPr>
            <a:r>
              <a:rPr lang="el-GR" sz="2400" i="0" dirty="0">
                <a:effectLst/>
                <a:latin typeface="Calibri" panose="020F0502020204030204" pitchFamily="34" charset="0"/>
                <a:ea typeface="Calibri" panose="020F0502020204030204" pitchFamily="34" charset="0"/>
                <a:cs typeface="Calibri" panose="020F0502020204030204" pitchFamily="34" charset="0"/>
              </a:rPr>
              <a:t>ο σεβασμός των ανθρωπίνων δικαιωμάτων, συμπεριλαμβανομένων των δικαιωμάτων των ατόμων που ανήκουν σε μειονότητες.</a:t>
            </a:r>
          </a:p>
          <a:p>
            <a:pPr algn="l" fontAlgn="ctr">
              <a:buFont typeface="Arial" panose="020B0604020202020204" pitchFamily="34" charset="0"/>
              <a:buChar char="•"/>
            </a:pPr>
            <a:endParaRPr lang="el-GR" sz="2400" dirty="0">
              <a:latin typeface="Calibri" panose="020F0502020204030204" pitchFamily="34" charset="0"/>
              <a:ea typeface="Calibri" panose="020F0502020204030204" pitchFamily="34" charset="0"/>
              <a:cs typeface="Calibri" panose="020F0502020204030204" pitchFamily="34" charset="0"/>
            </a:endParaRPr>
          </a:p>
          <a:p>
            <a:pPr fontAlgn="ctr">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hlinkClick r:id="rId2"/>
              </a:rPr>
              <a:t>https://eur-lex.europa.eu/legal-content/EL/TXT/?uri=celex%3A12016ME%2FTXT</a:t>
            </a:r>
            <a:endParaRPr lang="el-GR" sz="24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 xmlns:a16="http://schemas.microsoft.com/office/drawing/2014/main" id="{2337EFAD-7BA2-1FF0-CE3D-8B083677690D}"/>
              </a:ext>
            </a:extLst>
          </p:cNvPr>
          <p:cNvSpPr txBox="1"/>
          <p:nvPr/>
        </p:nvSpPr>
        <p:spPr>
          <a:xfrm>
            <a:off x="501447" y="210338"/>
            <a:ext cx="9822424" cy="523220"/>
          </a:xfrm>
          <a:prstGeom prst="rect">
            <a:avLst/>
          </a:prstGeom>
          <a:noFill/>
        </p:spPr>
        <p:txBody>
          <a:bodyPr wrap="square">
            <a:spAutoFit/>
          </a:bodyPr>
          <a:lstStyle/>
          <a:p>
            <a:r>
              <a:rPr lang="el-GR" sz="2800" b="1" i="0" u="none" strike="noStrike" baseline="0" dirty="0">
                <a:solidFill>
                  <a:schemeClr val="bg1"/>
                </a:solidFill>
                <a:latin typeface="Calibri" panose="020F0502020204030204" pitchFamily="34" charset="0"/>
              </a:rPr>
              <a:t>Βασικά δικαιώματα που μας παρέχει η Ευρωπαϊκή Ένωση </a:t>
            </a:r>
            <a:endParaRPr lang="el-GR" sz="2800" dirty="0">
              <a:solidFill>
                <a:schemeClr val="bg1"/>
              </a:solidFill>
            </a:endParaRPr>
          </a:p>
        </p:txBody>
      </p:sp>
    </p:spTree>
    <p:extLst>
      <p:ext uri="{BB962C8B-B14F-4D97-AF65-F5344CB8AC3E}">
        <p14:creationId xmlns="" xmlns:p14="http://schemas.microsoft.com/office/powerpoint/2010/main" val="239233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4">
                                            <p:txEl>
                                              <p:pRg st="6" end="6"/>
                                            </p:txEl>
                                          </p:spTgt>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2000" fill="hold"/>
                                        <p:tgtEl>
                                          <p:spTgt spid="4">
                                            <p:txEl>
                                              <p:pRg st="8" end="8"/>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85C9B990-4E2F-268A-0092-F36E2BB07F85}"/>
              </a:ext>
            </a:extLst>
          </p:cNvPr>
          <p:cNvSpPr txBox="1"/>
          <p:nvPr/>
        </p:nvSpPr>
        <p:spPr>
          <a:xfrm>
            <a:off x="1219197" y="1078822"/>
            <a:ext cx="9360309" cy="830997"/>
          </a:xfrm>
          <a:prstGeom prst="rect">
            <a:avLst/>
          </a:prstGeom>
          <a:noFill/>
        </p:spPr>
        <p:txBody>
          <a:bodyPr wrap="square">
            <a:spAutoFit/>
          </a:bodyPr>
          <a:lstStyle/>
          <a:p>
            <a:pPr marL="342900" indent="-342900">
              <a:buFont typeface="Wingdings" panose="05000000000000000000" pitchFamily="2" charset="2"/>
              <a:buChar char="Ø"/>
            </a:pPr>
            <a:r>
              <a:rPr lang="el-GR" sz="2400" b="1" dirty="0">
                <a:latin typeface="Calibri" panose="020F0502020204030204" pitchFamily="34" charset="0"/>
                <a:ea typeface="Calibri" panose="020F0502020204030204" pitchFamily="34" charset="0"/>
                <a:cs typeface="Calibri" panose="020F0502020204030204" pitchFamily="34" charset="0"/>
              </a:rPr>
              <a:t>Σ</a:t>
            </a:r>
            <a:r>
              <a:rPr lang="el-GR" sz="2400" b="1" i="0" dirty="0">
                <a:effectLst/>
                <a:latin typeface="Calibri" panose="020F0502020204030204" pitchFamily="34" charset="0"/>
                <a:ea typeface="Calibri" panose="020F0502020204030204" pitchFamily="34" charset="0"/>
                <a:cs typeface="Calibri" panose="020F0502020204030204" pitchFamily="34" charset="0"/>
              </a:rPr>
              <a:t>εβασμός των ανθρωπίνων δικαιωμάτων, συμπεριλαμβανομένων των δικαιωμάτων των ατόμων που ανήκουν σε μειονότητες</a:t>
            </a:r>
            <a:endParaRPr lang="el-GR" sz="2400" b="1" dirty="0"/>
          </a:p>
        </p:txBody>
      </p:sp>
      <p:sp>
        <p:nvSpPr>
          <p:cNvPr id="6" name="TextBox 5">
            <a:extLst>
              <a:ext uri="{FF2B5EF4-FFF2-40B4-BE49-F238E27FC236}">
                <a16:creationId xmlns="" xmlns:a16="http://schemas.microsoft.com/office/drawing/2014/main" id="{FD058D07-158D-B4FB-A59A-F040CEB89D76}"/>
              </a:ext>
            </a:extLst>
          </p:cNvPr>
          <p:cNvSpPr txBox="1"/>
          <p:nvPr/>
        </p:nvSpPr>
        <p:spPr>
          <a:xfrm>
            <a:off x="614514" y="3588732"/>
            <a:ext cx="11577486" cy="1938992"/>
          </a:xfrm>
          <a:prstGeom prst="rect">
            <a:avLst/>
          </a:prstGeom>
          <a:noFill/>
        </p:spPr>
        <p:txBody>
          <a:bodyPr wrap="square">
            <a:spAutoFit/>
          </a:bodyPr>
          <a:lstStyle/>
          <a:p>
            <a:r>
              <a:rPr lang="el-GR" sz="2400" b="0" i="0" u="sng" dirty="0">
                <a:effectLst/>
                <a:latin typeface="Calibri" panose="020F0502020204030204" pitchFamily="34" charset="0"/>
                <a:ea typeface="Calibri" panose="020F0502020204030204" pitchFamily="34" charset="0"/>
                <a:cs typeface="Calibri" panose="020F0502020204030204" pitchFamily="34" charset="0"/>
              </a:rPr>
              <a:t>Ο χάρτης των θεμελιωδών δικαιωμάτων της ΕΕ</a:t>
            </a:r>
            <a:r>
              <a:rPr lang="en-US" sz="2400" b="0" i="0" u="sng" dirty="0">
                <a:effectLst/>
                <a:latin typeface="Calibri" panose="020F0502020204030204" pitchFamily="34" charset="0"/>
                <a:ea typeface="Calibri" panose="020F0502020204030204" pitchFamily="34" charset="0"/>
                <a:cs typeface="Calibri" panose="020F0502020204030204" pitchFamily="34" charset="0"/>
              </a:rPr>
              <a:t> </a:t>
            </a:r>
            <a:r>
              <a:rPr lang="el-GR" sz="2400" b="0" i="0" dirty="0">
                <a:effectLst/>
                <a:latin typeface="Calibri" panose="020F0502020204030204" pitchFamily="34" charset="0"/>
                <a:ea typeface="Calibri" panose="020F0502020204030204" pitchFamily="34" charset="0"/>
                <a:cs typeface="Calibri" panose="020F0502020204030204" pitchFamily="34" charset="0"/>
              </a:rPr>
              <a:t>περιγράφει όλα τα προσωπικά, ατομικά, πολιτικά, οικονομικά και κοινωνικά δικαιώματα των ανθρώπων στην Ευρωπαϊκή Ένωση.</a:t>
            </a:r>
          </a:p>
          <a:p>
            <a:endParaRPr lang="el-GR" sz="2400" u="sng" dirty="0">
              <a:latin typeface="Calibri" panose="020F0502020204030204" pitchFamily="34" charset="0"/>
              <a:ea typeface="Calibri" panose="020F0502020204030204" pitchFamily="34" charset="0"/>
              <a:cs typeface="Calibri" panose="020F0502020204030204" pitchFamily="34" charset="0"/>
            </a:endParaRPr>
          </a:p>
          <a:p>
            <a:r>
              <a:rPr lang="en-US" sz="2400" u="sng" dirty="0">
                <a:latin typeface="Calibri" panose="020F0502020204030204" pitchFamily="34" charset="0"/>
                <a:ea typeface="Calibri" panose="020F0502020204030204" pitchFamily="34" charset="0"/>
                <a:cs typeface="Calibri" panose="020F0502020204030204" pitchFamily="34" charset="0"/>
                <a:hlinkClick r:id="rId2"/>
              </a:rPr>
              <a:t>https://eur-lex.europa.eu/legal-content/EL/TXT/HTML/?uri=CELEX:12012P/TXT&amp;from=EL</a:t>
            </a:r>
            <a:endParaRPr lang="el-GR" sz="2400" u="sng" dirty="0">
              <a:latin typeface="Calibri" panose="020F0502020204030204" pitchFamily="34" charset="0"/>
              <a:ea typeface="Calibri" panose="020F0502020204030204" pitchFamily="34" charset="0"/>
              <a:cs typeface="Calibri" panose="020F0502020204030204" pitchFamily="34" charset="0"/>
            </a:endParaRPr>
          </a:p>
          <a:p>
            <a:endParaRPr lang="el-GR" sz="2400" u="sng" dirty="0">
              <a:latin typeface="Calibri" panose="020F0502020204030204" pitchFamily="34" charset="0"/>
              <a:ea typeface="Calibri" panose="020F0502020204030204" pitchFamily="34" charset="0"/>
              <a:cs typeface="Calibri" panose="020F0502020204030204" pitchFamily="34" charset="0"/>
            </a:endParaRPr>
          </a:p>
        </p:txBody>
      </p:sp>
      <p:sp>
        <p:nvSpPr>
          <p:cNvPr id="2" name="Ορθογώνιο 1">
            <a:extLst>
              <a:ext uri="{FF2B5EF4-FFF2-40B4-BE49-F238E27FC236}">
                <a16:creationId xmlns="" xmlns:a16="http://schemas.microsoft.com/office/drawing/2014/main" id="{D2E1E76F-74C2-C4D2-4EC0-1BD8F58EF785}"/>
              </a:ext>
            </a:extLst>
          </p:cNvPr>
          <p:cNvSpPr/>
          <p:nvPr/>
        </p:nvSpPr>
        <p:spPr>
          <a:xfrm>
            <a:off x="0" y="0"/>
            <a:ext cx="12192000" cy="943897"/>
          </a:xfrm>
          <a:prstGeom prst="rect">
            <a:avLst/>
          </a:prstGeom>
          <a:solidFill>
            <a:srgbClr val="00437A">
              <a:alpha val="68627"/>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TextBox 3">
            <a:extLst>
              <a:ext uri="{FF2B5EF4-FFF2-40B4-BE49-F238E27FC236}">
                <a16:creationId xmlns="" xmlns:a16="http://schemas.microsoft.com/office/drawing/2014/main" id="{62558AF6-A947-577E-D9C4-65B5232009ED}"/>
              </a:ext>
            </a:extLst>
          </p:cNvPr>
          <p:cNvSpPr txBox="1"/>
          <p:nvPr/>
        </p:nvSpPr>
        <p:spPr>
          <a:xfrm>
            <a:off x="501447" y="210338"/>
            <a:ext cx="9822424" cy="523220"/>
          </a:xfrm>
          <a:prstGeom prst="rect">
            <a:avLst/>
          </a:prstGeom>
          <a:noFill/>
        </p:spPr>
        <p:txBody>
          <a:bodyPr wrap="square">
            <a:spAutoFit/>
          </a:bodyPr>
          <a:lstStyle/>
          <a:p>
            <a:r>
              <a:rPr lang="el-GR" sz="2800" b="1" i="0" u="none" strike="noStrike" baseline="0" dirty="0">
                <a:solidFill>
                  <a:schemeClr val="bg1"/>
                </a:solidFill>
                <a:latin typeface="Calibri" panose="020F0502020204030204" pitchFamily="34" charset="0"/>
              </a:rPr>
              <a:t>Βασικά δικαιώματα που μας παρέχει η Ευρωπαϊκή Ένωση </a:t>
            </a:r>
            <a:endParaRPr lang="el-GR" sz="2800" dirty="0">
              <a:solidFill>
                <a:schemeClr val="bg1"/>
              </a:solidFill>
            </a:endParaRPr>
          </a:p>
        </p:txBody>
      </p:sp>
    </p:spTree>
    <p:extLst>
      <p:ext uri="{BB962C8B-B14F-4D97-AF65-F5344CB8AC3E}">
        <p14:creationId xmlns="" xmlns:p14="http://schemas.microsoft.com/office/powerpoint/2010/main" val="1634567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1F3E580-BAB5-121F-98C8-ACA3D217A7C7}"/>
              </a:ext>
            </a:extLst>
          </p:cNvPr>
          <p:cNvSpPr txBox="1"/>
          <p:nvPr/>
        </p:nvSpPr>
        <p:spPr>
          <a:xfrm>
            <a:off x="442452" y="1650232"/>
            <a:ext cx="11267768" cy="2031325"/>
          </a:xfrm>
          <a:prstGeom prst="rect">
            <a:avLst/>
          </a:prstGeom>
          <a:noFill/>
        </p:spPr>
        <p:txBody>
          <a:bodyPr wrap="square">
            <a:spAutoFit/>
          </a:bodyPr>
          <a:lstStyle/>
          <a:p>
            <a:pPr algn="l" fontAlgn="ctr"/>
            <a:r>
              <a:rPr lang="el-GR" b="0" i="0" dirty="0">
                <a:effectLst/>
                <a:latin typeface="Calibri" panose="020F0502020204030204" pitchFamily="34" charset="0"/>
                <a:ea typeface="Calibri" panose="020F0502020204030204" pitchFamily="34" charset="0"/>
                <a:cs typeface="Calibri" panose="020F0502020204030204" pitchFamily="34" charset="0"/>
              </a:rPr>
              <a:t>  Όταν τα θεμελιώδη δικαιώματα δεν γίνονται σεβαστά, τα εθνικά δικαστήρια έχουν τον λόγο. Οι πολίτες μπορούν επίσης να προσφύγουν στο Ευρωπαϊκό Δικαστήριο των Δικαιωμάτων του Ανθρώπου, αρμόδιο για παραβιάσεις των ατομικών και πολιτικών δικαιωμάτων που περιγράφονται στην Ευρωπαϊκή Σύμβαση για την Προάσπιση των Δικαιωμάτων του Ανθρώπου και των Θεμελιωδών Ελευθεριών. Σε συγκεκριμένες περιπτώσεις δε, όταν ένα κράτος μέλος δεν συμμορφώνεται με το δίκαιο της ΕΕ και παραβιάζει τα δικαιώματα κάποιου, η Ευρωπαϊκή Επιτροπή μπορεί να παραπέμψει το κράτος μέλος ενώπιον του Δικαστηρίου της Ευρωπαϊκής Ένωσης.</a:t>
            </a:r>
          </a:p>
          <a:p>
            <a:pPr algn="l" fontAlgn="ctr"/>
            <a:endParaRPr lang="el-GR" b="0" i="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 xmlns:a16="http://schemas.microsoft.com/office/drawing/2014/main" id="{2519F24C-ED84-FF2C-3B75-395303CAD2EA}"/>
              </a:ext>
            </a:extLst>
          </p:cNvPr>
          <p:cNvSpPr txBox="1"/>
          <p:nvPr/>
        </p:nvSpPr>
        <p:spPr>
          <a:xfrm>
            <a:off x="314632" y="4739599"/>
            <a:ext cx="11395588" cy="369332"/>
          </a:xfrm>
          <a:prstGeom prst="rect">
            <a:avLst/>
          </a:prstGeom>
          <a:noFill/>
        </p:spPr>
        <p:txBody>
          <a:bodyPr wrap="square">
            <a:spAutoFit/>
          </a:bodyPr>
          <a:lstStyle/>
          <a:p>
            <a:r>
              <a:rPr lang="en-US" sz="1800" u="sng" dirty="0">
                <a:latin typeface="Calibri" panose="020F0502020204030204" pitchFamily="34" charset="0"/>
                <a:ea typeface="Calibri" panose="020F0502020204030204" pitchFamily="34" charset="0"/>
                <a:cs typeface="Calibri" panose="020F0502020204030204" pitchFamily="34" charset="0"/>
                <a:hlinkClick r:id="rId2"/>
              </a:rPr>
              <a:t>https://www.europarl.europa.eu/about-parliament/el/democracy-and-human-rights/fundamental-rights-in-the-eu</a:t>
            </a:r>
            <a:endParaRPr lang="el-GR" sz="1800" u="sng" dirty="0">
              <a:latin typeface="Calibri" panose="020F0502020204030204" pitchFamily="34" charset="0"/>
              <a:ea typeface="Calibri" panose="020F0502020204030204" pitchFamily="34" charset="0"/>
              <a:cs typeface="Calibri" panose="020F0502020204030204" pitchFamily="34" charset="0"/>
            </a:endParaRPr>
          </a:p>
        </p:txBody>
      </p:sp>
      <p:sp>
        <p:nvSpPr>
          <p:cNvPr id="2" name="Ορθογώνιο 1">
            <a:extLst>
              <a:ext uri="{FF2B5EF4-FFF2-40B4-BE49-F238E27FC236}">
                <a16:creationId xmlns="" xmlns:a16="http://schemas.microsoft.com/office/drawing/2014/main" id="{74B53C30-3A17-F615-2015-0C162EB139DF}"/>
              </a:ext>
            </a:extLst>
          </p:cNvPr>
          <p:cNvSpPr/>
          <p:nvPr/>
        </p:nvSpPr>
        <p:spPr>
          <a:xfrm>
            <a:off x="0" y="0"/>
            <a:ext cx="12192000" cy="943897"/>
          </a:xfrm>
          <a:prstGeom prst="rect">
            <a:avLst/>
          </a:prstGeom>
          <a:solidFill>
            <a:srgbClr val="00437A">
              <a:alpha val="68627"/>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TextBox 3">
            <a:extLst>
              <a:ext uri="{FF2B5EF4-FFF2-40B4-BE49-F238E27FC236}">
                <a16:creationId xmlns="" xmlns:a16="http://schemas.microsoft.com/office/drawing/2014/main" id="{D1F423AB-9184-A82A-DA06-E9D8BC29A229}"/>
              </a:ext>
            </a:extLst>
          </p:cNvPr>
          <p:cNvSpPr txBox="1"/>
          <p:nvPr/>
        </p:nvSpPr>
        <p:spPr>
          <a:xfrm>
            <a:off x="501447" y="210338"/>
            <a:ext cx="9822424" cy="523220"/>
          </a:xfrm>
          <a:prstGeom prst="rect">
            <a:avLst/>
          </a:prstGeom>
          <a:noFill/>
        </p:spPr>
        <p:txBody>
          <a:bodyPr wrap="square">
            <a:spAutoFit/>
          </a:bodyPr>
          <a:lstStyle/>
          <a:p>
            <a:r>
              <a:rPr lang="el-GR" sz="2800" b="1" i="0" u="none" strike="noStrike" baseline="0" dirty="0">
                <a:solidFill>
                  <a:schemeClr val="bg1"/>
                </a:solidFill>
                <a:latin typeface="Calibri" panose="020F0502020204030204" pitchFamily="34" charset="0"/>
              </a:rPr>
              <a:t>Βασικά δικαιώματα που μας παρέχει η Ευρωπαϊκή Ένωση </a:t>
            </a:r>
            <a:endParaRPr lang="el-GR" sz="2800" dirty="0">
              <a:solidFill>
                <a:schemeClr val="bg1"/>
              </a:solidFill>
            </a:endParaRPr>
          </a:p>
        </p:txBody>
      </p:sp>
    </p:spTree>
    <p:extLst>
      <p:ext uri="{BB962C8B-B14F-4D97-AF65-F5344CB8AC3E}">
        <p14:creationId xmlns="" xmlns:p14="http://schemas.microsoft.com/office/powerpoint/2010/main" val="199547260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784</TotalTime>
  <Words>96</Words>
  <Application>Microsoft Office PowerPoint</Application>
  <PresentationFormat>Προσαρμογή</PresentationFormat>
  <Paragraphs>19</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Διαφάνεια 1</vt:lpstr>
      <vt:lpstr>Διαφάνεια 2</vt:lpstr>
      <vt:lpstr>Διαφάνεια 3</vt:lpstr>
      <vt:lpstr>Διαφάνεια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ELENI TZIANNI</dc:creator>
  <cp:lastModifiedBy>vlaxris@gmail.com</cp:lastModifiedBy>
  <cp:revision>24</cp:revision>
  <dcterms:created xsi:type="dcterms:W3CDTF">2024-10-31T10:47:59Z</dcterms:created>
  <dcterms:modified xsi:type="dcterms:W3CDTF">2025-11-03T19:27:20Z</dcterms:modified>
</cp:coreProperties>
</file>