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handoutMasterIdLst>
    <p:handoutMasterId r:id="rId16"/>
  </p:handoutMasterIdLst>
  <p:sldIdLst>
    <p:sldId id="268" r:id="rId3"/>
    <p:sldId id="272" r:id="rId4"/>
    <p:sldId id="281" r:id="rId5"/>
    <p:sldId id="282" r:id="rId6"/>
    <p:sldId id="283" r:id="rId7"/>
    <p:sldId id="284" r:id="rId8"/>
    <p:sldId id="285" r:id="rId9"/>
    <p:sldId id="289" r:id="rId10"/>
    <p:sldId id="290" r:id="rId11"/>
    <p:sldId id="291" r:id="rId12"/>
    <p:sldId id="287" r:id="rId13"/>
    <p:sldId id="288" r:id="rId14"/>
  </p:sldIdLst>
  <p:sldSz cx="9144000" cy="6858000" type="screen4x3"/>
  <p:notesSz cx="6858000" cy="9144000"/>
  <p:embeddedFontLst>
    <p:embeddedFont>
      <p:font typeface="Twinkl" pitchFamily="50" charset="0"/>
      <p:regular r:id="rId20"/>
      <p:bold r:id="rId21"/>
    </p:embeddedFont>
    <p:embeddedFont>
      <p:font typeface="Roboto" panose="02000000000000000000" pitchFamily="2" charset="0"/>
      <p:regular r:id="rId22"/>
      <p:bold r:id="rId23"/>
      <p:italic r:id="rId24"/>
      <p:boldItalic r:id="rId25"/>
    </p:embeddedFont>
    <p:embeddedFont>
      <p:font typeface="Calibri" panose="020F050202020403020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7"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62A"/>
    <a:srgbClr val="25B8BC"/>
    <a:srgbClr val="643C90"/>
    <a:srgbClr val="47B1E5"/>
    <a:srgbClr val="8ACBC0"/>
    <a:srgbClr val="F08214"/>
    <a:srgbClr val="F8BE95"/>
    <a:srgbClr val="CFB6D9"/>
    <a:srgbClr val="9D9CCD"/>
    <a:srgbClr val="4A3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49" autoAdjust="0"/>
    <p:restoredTop sz="94660"/>
  </p:normalViewPr>
  <p:slideViewPr>
    <p:cSldViewPr snapToGrid="0" showGuides="1">
      <p:cViewPr varScale="1">
        <p:scale>
          <a:sx n="165" d="100"/>
          <a:sy n="165" d="100"/>
        </p:scale>
        <p:origin x="1224" y="200"/>
      </p:cViewPr>
      <p:guideLst>
        <p:guide orient="horz" pos="2177"/>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font" Target="fonts/font10.fntdata"/><Relationship Id="rId28" Type="http://schemas.openxmlformats.org/officeDocument/2006/relationships/font" Target="fonts/font9.fntdata"/><Relationship Id="rId27" Type="http://schemas.openxmlformats.org/officeDocument/2006/relationships/font" Target="fonts/font8.fntdata"/><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ks2-ict/ks2-ict-internet-safety/online-safety-digital-literacy-computing-subjects-key-stage-2-year-3-4-5-6"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resources/ks2-ict/ks2-ict-internet-safety/online-safety-digital-literacy-computing-subjects-key-stage-2-year-3-4-5-6"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0" y="5847550"/>
            <a:ext cx="9143999" cy="101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rgbClr val="FFFFFF"/>
          </a:solidFill>
          <a:ln w="3175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endParaRPr lang="en-GB" sz="1350" dirty="0">
              <a:latin typeface="Twinkl" pitchFamily="50"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0" y="5847550"/>
            <a:ext cx="9143999" cy="101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endParaRPr lang="en-GB" sz="1350" dirty="0">
              <a:latin typeface="Twinkl" pitchFamily="50" charset="0"/>
            </a:endParaRPr>
          </a:p>
        </p:txBody>
      </p:sp>
      <p:sp>
        <p:nvSpPr>
          <p:cNvPr id="14" name="Title 2"/>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14:hiddenLine>
            </a:ext>
          </a:extLst>
        </p:spPr>
        <p:txBody>
          <a:bodyPr lIns="252000" tIns="252000" rIns="252000" bIns="252000" anchor="ctr" anchorCtr="1"/>
          <a:lstStyle>
            <a:lvl1pPr>
              <a:defRPr>
                <a:solidFill>
                  <a:schemeClr val="tx1"/>
                </a:solidFill>
                <a:latin typeface="Twinkl" pitchFamily="50" charset="0"/>
              </a:defRPr>
            </a:lvl1pPr>
            <a:lvl2pPr marL="742950" indent="-285750">
              <a:defRPr>
                <a:solidFill>
                  <a:schemeClr val="tx1"/>
                </a:solidFill>
                <a:latin typeface="Twinkl" pitchFamily="50" charset="0"/>
              </a:defRPr>
            </a:lvl2pPr>
            <a:lvl3pPr marL="1143000" indent="-228600">
              <a:defRPr>
                <a:solidFill>
                  <a:schemeClr val="tx1"/>
                </a:solidFill>
                <a:latin typeface="Twinkl" pitchFamily="50" charset="0"/>
              </a:defRPr>
            </a:lvl3pPr>
            <a:lvl4pPr marL="1600200" indent="-228600">
              <a:defRPr>
                <a:solidFill>
                  <a:schemeClr val="tx1"/>
                </a:solidFill>
                <a:latin typeface="Twinkl" pitchFamily="50" charset="0"/>
              </a:defRPr>
            </a:lvl4pPr>
            <a:lvl5pPr marL="2057400" indent="-228600">
              <a:defRPr>
                <a:solidFill>
                  <a:schemeClr val="tx1"/>
                </a:solidFill>
                <a:latin typeface="Twinkl" pitchFamily="50" charset="0"/>
              </a:defRPr>
            </a:lvl5pPr>
            <a:lvl6pPr marL="2514600" indent="-228600" eaLnBrk="0" fontAlgn="base" hangingPunct="0">
              <a:spcBef>
                <a:spcPct val="0"/>
              </a:spcBef>
              <a:spcAft>
                <a:spcPct val="0"/>
              </a:spcAft>
              <a:defRPr>
                <a:solidFill>
                  <a:schemeClr val="tx1"/>
                </a:solidFill>
                <a:latin typeface="Twinkl" pitchFamily="50" charset="0"/>
              </a:defRPr>
            </a:lvl6pPr>
            <a:lvl7pPr marL="2971800" indent="-228600" eaLnBrk="0" fontAlgn="base" hangingPunct="0">
              <a:spcBef>
                <a:spcPct val="0"/>
              </a:spcBef>
              <a:spcAft>
                <a:spcPct val="0"/>
              </a:spcAft>
              <a:defRPr>
                <a:solidFill>
                  <a:schemeClr val="tx1"/>
                </a:solidFill>
                <a:latin typeface="Twinkl" pitchFamily="50" charset="0"/>
              </a:defRPr>
            </a:lvl7pPr>
            <a:lvl8pPr marL="3429000" indent="-228600" eaLnBrk="0" fontAlgn="base" hangingPunct="0">
              <a:spcBef>
                <a:spcPct val="0"/>
              </a:spcBef>
              <a:spcAft>
                <a:spcPct val="0"/>
              </a:spcAft>
              <a:defRPr>
                <a:solidFill>
                  <a:schemeClr val="tx1"/>
                </a:solidFill>
                <a:latin typeface="Twinkl" pitchFamily="50" charset="0"/>
              </a:defRPr>
            </a:lvl8pPr>
            <a:lvl9pPr marL="3886200" indent="-228600" eaLnBrk="0" fontAlgn="base" hangingPunct="0">
              <a:spcBef>
                <a:spcPct val="0"/>
              </a:spcBef>
              <a:spcAft>
                <a:spcPct val="0"/>
              </a:spcAft>
              <a:defRPr>
                <a:solidFill>
                  <a:schemeClr val="tx1"/>
                </a:solidFill>
                <a:latin typeface="Twinkl" pitchFamily="50"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endPar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4" name="TextBox 3"/>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643C90"/>
                </a:solidFill>
                <a:latin typeface="Roboto" panose="02000000000000000000" pitchFamily="2" charset="0"/>
                <a:ea typeface="Roboto" panose="02000000000000000000" pitchFamily="2" charset="0"/>
              </a:rPr>
              <a:t>Disclaimers</a:t>
            </a:r>
            <a:endParaRPr lang="en-GB" sz="2800" b="1" dirty="0">
              <a:solidFill>
                <a:srgbClr val="643C90"/>
              </a:solidFill>
            </a:endParaRPr>
          </a:p>
        </p:txBody>
      </p:sp>
      <p:grpSp>
        <p:nvGrpSpPr>
          <p:cNvPr id="6" name="Group 5"/>
          <p:cNvGrpSpPr/>
          <p:nvPr userDrawn="1"/>
        </p:nvGrpSpPr>
        <p:grpSpPr>
          <a:xfrm>
            <a:off x="743837" y="1562571"/>
            <a:ext cx="7644513" cy="1710453"/>
            <a:chOff x="743837" y="1344834"/>
            <a:chExt cx="7644513" cy="1710453"/>
          </a:xfrm>
        </p:grpSpPr>
        <p:sp>
          <p:nvSpPr>
            <p:cNvPr id="7" name="Rectangle 6"/>
            <p:cNvSpPr/>
            <p:nvPr/>
          </p:nvSpPr>
          <p:spPr>
            <a:xfrm>
              <a:off x="743837" y="1344834"/>
              <a:ext cx="1266195" cy="273960"/>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solidFill>
                    <a:schemeClr val="tx1"/>
                  </a:solidFill>
                  <a:latin typeface="Roboto" panose="02000000000000000000" pitchFamily="2" charset="0"/>
                  <a:ea typeface="Roboto" panose="02000000000000000000" pitchFamily="2" charset="0"/>
                </a:rPr>
                <a:t>Animations</a:t>
              </a:r>
              <a:endParaRPr lang="en-GB" sz="1600" b="1" dirty="0">
                <a:solidFill>
                  <a:schemeClr val="tx1"/>
                </a:solidFill>
                <a:latin typeface="Roboto" panose="02000000000000000000" pitchFamily="2" charset="0"/>
                <a:ea typeface="Roboto" panose="02000000000000000000" pitchFamily="2" charset="0"/>
              </a:endParaRPr>
            </a:p>
          </p:txBody>
        </p:sp>
        <p:sp>
          <p:nvSpPr>
            <p:cNvPr id="8" name="Rectangle 7"/>
            <p:cNvSpPr/>
            <p:nvPr/>
          </p:nvSpPr>
          <p:spPr>
            <a:xfrm>
              <a:off x="755650" y="1618794"/>
              <a:ext cx="7632700" cy="1436493"/>
            </a:xfrm>
            <a:prstGeom prst="rect">
              <a:avLst/>
            </a:prstGeom>
            <a:noFill/>
            <a:ln w="19050">
              <a:solidFill>
                <a:srgbClr val="47B1E5"/>
              </a:solidFill>
            </a:ln>
          </p:spPr>
          <p:txBody>
            <a:bodyPr wrap="square" lIns="216000" tIns="216000" rIns="216000" bIns="216000">
              <a:spAutoFit/>
            </a:bodyPr>
            <a:lstStyle/>
            <a:p>
              <a:pPr marL="0" lvl="0" indent="0" algn="l" rtl="0">
                <a:spcBef>
                  <a:spcPts val="0"/>
                </a:spcBef>
                <a:spcAft>
                  <a:spcPts val="0"/>
                </a:spcAft>
                <a:buNone/>
              </a:pPr>
              <a:r>
                <a:rPr lang="en-GB" sz="1300" dirty="0">
                  <a:solidFill>
                    <a:schemeClr val="dk1"/>
                  </a:solidFill>
                  <a:latin typeface="Roboto" panose="02000000000000000000" pitchFamily="2" charset="0"/>
                  <a:ea typeface="Roboto" panose="02000000000000000000" pitchFamily="2" charset="0"/>
                </a:rPr>
                <a:t>We hope you find the information on our website and resources useful. This resource has been designed to be compatible with Microsoft PowerPoint. To view the content in the correct formatting, please view the presentation using PowerPoint in Slide Show mode. If you view the slides using other presentation software or out of Slide Show mode, you may find that some of the text and images overlap each other and/or are difficult to read.</a:t>
              </a:r>
              <a:endParaRPr lang="en-GB" sz="1300" dirty="0">
                <a:solidFill>
                  <a:schemeClr val="dk1"/>
                </a:solidFill>
                <a:latin typeface="Roboto" panose="02000000000000000000" pitchFamily="2" charset="0"/>
                <a:ea typeface="Roboto" panose="02000000000000000000" pitchFamily="2" charset="0"/>
              </a:endParaRPr>
            </a:p>
          </p:txBody>
        </p:sp>
      </p:grpSp>
      <p:sp>
        <p:nvSpPr>
          <p:cNvPr id="9" name="Rectangle 8"/>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0" name="Group 9"/>
          <p:cNvGrpSpPr/>
          <p:nvPr userDrawn="1"/>
        </p:nvGrpSpPr>
        <p:grpSpPr>
          <a:xfrm>
            <a:off x="743838" y="3579096"/>
            <a:ext cx="7644512" cy="1310343"/>
            <a:chOff x="743838" y="1344834"/>
            <a:chExt cx="7644512" cy="1310343"/>
          </a:xfrm>
        </p:grpSpPr>
        <p:sp>
          <p:nvSpPr>
            <p:cNvPr id="11" name="Rectangle 10"/>
            <p:cNvSpPr/>
            <p:nvPr/>
          </p:nvSpPr>
          <p:spPr>
            <a:xfrm>
              <a:off x="743838" y="1344834"/>
              <a:ext cx="1000184" cy="273960"/>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solidFill>
                    <a:schemeClr val="tx1"/>
                  </a:solidFill>
                  <a:latin typeface="Roboto" panose="02000000000000000000" pitchFamily="2" charset="0"/>
                  <a:ea typeface="Roboto" panose="02000000000000000000" pitchFamily="2" charset="0"/>
                </a:rPr>
                <a:t>Editable</a:t>
              </a:r>
              <a:endParaRPr lang="en-GB" sz="1600" b="1" dirty="0">
                <a:solidFill>
                  <a:schemeClr val="tx1"/>
                </a:solidFill>
                <a:latin typeface="Roboto" panose="02000000000000000000" pitchFamily="2" charset="0"/>
                <a:ea typeface="Roboto" panose="02000000000000000000" pitchFamily="2" charset="0"/>
              </a:endParaRPr>
            </a:p>
          </p:txBody>
        </p:sp>
        <p:sp>
          <p:nvSpPr>
            <p:cNvPr id="12" name="Rectangle 11"/>
            <p:cNvSpPr/>
            <p:nvPr/>
          </p:nvSpPr>
          <p:spPr>
            <a:xfrm>
              <a:off x="755650" y="1618794"/>
              <a:ext cx="7632700" cy="1036383"/>
            </a:xfrm>
            <a:prstGeom prst="rect">
              <a:avLst/>
            </a:prstGeom>
            <a:noFill/>
            <a:ln w="19050">
              <a:solidFill>
                <a:srgbClr val="47B1E5"/>
              </a:solidFill>
            </a:ln>
          </p:spPr>
          <p:txBody>
            <a:bodyPr wrap="square" lIns="216000" tIns="216000" rIns="216000" bIns="216000">
              <a:spAutoFit/>
            </a:bodyPr>
            <a:lstStyle/>
            <a:p>
              <a:pPr marL="0" lvl="0" indent="0" algn="l" rtl="0">
                <a:spcBef>
                  <a:spcPts val="0"/>
                </a:spcBef>
                <a:spcAft>
                  <a:spcPts val="0"/>
                </a:spcAft>
                <a:buNone/>
              </a:pPr>
              <a:r>
                <a:rPr lang="en-GB" sz="1300" dirty="0">
                  <a:latin typeface="Roboto" panose="02000000000000000000" pitchFamily="2" charset="0"/>
                  <a:ea typeface="Roboto" panose="02000000000000000000" pitchFamily="2" charset="0"/>
                </a:rPr>
                <a:t>This resource is editable and can be adapted to meet the needs of different children. Twinkl cannot be held responsible for any changes made once a resource has been downloaded. Please be aware that this content may have been edited and therefore may no longer reflect our values.</a:t>
              </a:r>
              <a:endParaRPr lang="en-GB" sz="1300" dirty="0">
                <a:latin typeface="Roboto" panose="02000000000000000000" pitchFamily="2" charset="0"/>
                <a:ea typeface="Roboto" panose="02000000000000000000" pitchFamily="2" charset="0"/>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endParaRPr lang="en-GB" sz="1350" dirty="0">
              <a:latin typeface="Twinkl" pitchFamily="50" charset="0"/>
            </a:endParaRPr>
          </a:p>
        </p:txBody>
      </p:sp>
      <p:sp>
        <p:nvSpPr>
          <p:cNvPr id="14" name="Title 2"/>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14:hiddenLine>
            </a:ext>
          </a:extLst>
        </p:spPr>
        <p:txBody>
          <a:bodyPr lIns="252000" tIns="252000" rIns="252000" bIns="252000" anchor="ctr" anchorCtr="1"/>
          <a:lstStyle>
            <a:lvl1pPr>
              <a:defRPr>
                <a:solidFill>
                  <a:schemeClr val="tx1"/>
                </a:solidFill>
                <a:latin typeface="Twinkl" pitchFamily="50" charset="0"/>
              </a:defRPr>
            </a:lvl1pPr>
            <a:lvl2pPr marL="742950" indent="-285750">
              <a:defRPr>
                <a:solidFill>
                  <a:schemeClr val="tx1"/>
                </a:solidFill>
                <a:latin typeface="Twinkl" pitchFamily="50" charset="0"/>
              </a:defRPr>
            </a:lvl2pPr>
            <a:lvl3pPr marL="1143000" indent="-228600">
              <a:defRPr>
                <a:solidFill>
                  <a:schemeClr val="tx1"/>
                </a:solidFill>
                <a:latin typeface="Twinkl" pitchFamily="50" charset="0"/>
              </a:defRPr>
            </a:lvl3pPr>
            <a:lvl4pPr marL="1600200" indent="-228600">
              <a:defRPr>
                <a:solidFill>
                  <a:schemeClr val="tx1"/>
                </a:solidFill>
                <a:latin typeface="Twinkl" pitchFamily="50" charset="0"/>
              </a:defRPr>
            </a:lvl4pPr>
            <a:lvl5pPr marL="2057400" indent="-228600">
              <a:defRPr>
                <a:solidFill>
                  <a:schemeClr val="tx1"/>
                </a:solidFill>
                <a:latin typeface="Twinkl" pitchFamily="50" charset="0"/>
              </a:defRPr>
            </a:lvl5pPr>
            <a:lvl6pPr marL="2514600" indent="-228600" eaLnBrk="0" fontAlgn="base" hangingPunct="0">
              <a:spcBef>
                <a:spcPct val="0"/>
              </a:spcBef>
              <a:spcAft>
                <a:spcPct val="0"/>
              </a:spcAft>
              <a:defRPr>
                <a:solidFill>
                  <a:schemeClr val="tx1"/>
                </a:solidFill>
                <a:latin typeface="Twinkl" pitchFamily="50" charset="0"/>
              </a:defRPr>
            </a:lvl6pPr>
            <a:lvl7pPr marL="2971800" indent="-228600" eaLnBrk="0" fontAlgn="base" hangingPunct="0">
              <a:spcBef>
                <a:spcPct val="0"/>
              </a:spcBef>
              <a:spcAft>
                <a:spcPct val="0"/>
              </a:spcAft>
              <a:defRPr>
                <a:solidFill>
                  <a:schemeClr val="tx1"/>
                </a:solidFill>
                <a:latin typeface="Twinkl" pitchFamily="50" charset="0"/>
              </a:defRPr>
            </a:lvl7pPr>
            <a:lvl8pPr marL="3429000" indent="-228600" eaLnBrk="0" fontAlgn="base" hangingPunct="0">
              <a:spcBef>
                <a:spcPct val="0"/>
              </a:spcBef>
              <a:spcAft>
                <a:spcPct val="0"/>
              </a:spcAft>
              <a:defRPr>
                <a:solidFill>
                  <a:schemeClr val="tx1"/>
                </a:solidFill>
                <a:latin typeface="Twinkl" pitchFamily="50" charset="0"/>
              </a:defRPr>
            </a:lvl8pPr>
            <a:lvl9pPr marL="3886200" indent="-228600" eaLnBrk="0" fontAlgn="base" hangingPunct="0">
              <a:spcBef>
                <a:spcPct val="0"/>
              </a:spcBef>
              <a:spcAft>
                <a:spcPct val="0"/>
              </a:spcAft>
              <a:defRPr>
                <a:solidFill>
                  <a:schemeClr val="tx1"/>
                </a:solidFill>
                <a:latin typeface="Twinkl" pitchFamily="50"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endPar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4" name="TextBox 3"/>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643C90"/>
                </a:solidFill>
                <a:latin typeface="Roboto" panose="02000000000000000000" pitchFamily="2" charset="0"/>
                <a:ea typeface="Roboto" panose="02000000000000000000" pitchFamily="2" charset="0"/>
              </a:rPr>
              <a:t>Disclaimers</a:t>
            </a:r>
            <a:endParaRPr lang="en-GB" sz="2800" b="1" dirty="0">
              <a:solidFill>
                <a:srgbClr val="643C90"/>
              </a:solidFill>
            </a:endParaRPr>
          </a:p>
        </p:txBody>
      </p:sp>
      <p:grpSp>
        <p:nvGrpSpPr>
          <p:cNvPr id="6" name="Group 5"/>
          <p:cNvGrpSpPr/>
          <p:nvPr userDrawn="1"/>
        </p:nvGrpSpPr>
        <p:grpSpPr>
          <a:xfrm>
            <a:off x="743837" y="1562571"/>
            <a:ext cx="7644513" cy="1356510"/>
            <a:chOff x="743837" y="1344834"/>
            <a:chExt cx="7644513" cy="1356510"/>
          </a:xfrm>
        </p:grpSpPr>
        <p:sp>
          <p:nvSpPr>
            <p:cNvPr id="7" name="Rectangle 6"/>
            <p:cNvSpPr/>
            <p:nvPr/>
          </p:nvSpPr>
          <p:spPr>
            <a:xfrm>
              <a:off x="743837" y="1344834"/>
              <a:ext cx="1453797" cy="273960"/>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solidFill>
                    <a:schemeClr val="tx1"/>
                  </a:solidFill>
                  <a:latin typeface="Roboto" panose="02000000000000000000" pitchFamily="2" charset="0"/>
                  <a:ea typeface="Roboto" panose="02000000000000000000" pitchFamily="2" charset="0"/>
                </a:rPr>
                <a:t>Fake Website</a:t>
              </a:r>
              <a:endParaRPr lang="en-GB" sz="1600" b="1" dirty="0">
                <a:solidFill>
                  <a:schemeClr val="tx1"/>
                </a:solidFill>
                <a:latin typeface="Roboto" panose="02000000000000000000" pitchFamily="2" charset="0"/>
                <a:ea typeface="Roboto" panose="02000000000000000000" pitchFamily="2" charset="0"/>
              </a:endParaRPr>
            </a:p>
          </p:txBody>
        </p:sp>
        <p:sp>
          <p:nvSpPr>
            <p:cNvPr id="8" name="Rectangle 7"/>
            <p:cNvSpPr/>
            <p:nvPr/>
          </p:nvSpPr>
          <p:spPr>
            <a:xfrm>
              <a:off x="755650" y="1618794"/>
              <a:ext cx="7632700" cy="1082550"/>
            </a:xfrm>
            <a:prstGeom prst="rect">
              <a:avLst/>
            </a:prstGeom>
            <a:noFill/>
            <a:ln w="19050">
              <a:solidFill>
                <a:srgbClr val="47B1E5"/>
              </a:solidFill>
            </a:ln>
          </p:spPr>
          <p:txBody>
            <a:bodyPr wrap="square" lIns="216000" tIns="216000" rIns="216000" bIns="216000">
              <a:spAutoFit/>
            </a:bodyPr>
            <a:lstStyle/>
            <a:p>
              <a:pPr marL="0" lvl="0" indent="0" algn="l" rtl="0">
                <a:spcBef>
                  <a:spcPts val="0"/>
                </a:spcBef>
                <a:spcAft>
                  <a:spcPts val="0"/>
                </a:spcAft>
                <a:buNone/>
              </a:pPr>
              <a:r>
                <a:rPr lang="en-US" sz="1400" b="0" i="0" dirty="0">
                  <a:solidFill>
                    <a:schemeClr val="tx1"/>
                  </a:solidFill>
                  <a:effectLst/>
                  <a:latin typeface="Roboto" panose="02000000000000000000" pitchFamily="2" charset="0"/>
                  <a:ea typeface="Roboto" panose="02000000000000000000" pitchFamily="2" charset="0"/>
                </a:rPr>
                <a:t>This resource contains 'fake' website URLs. These URLs should not be attempted to be viewed. These were ‘fake’ at the time of print. We do not accept responsibility should these websites become live in the future.</a:t>
              </a:r>
              <a:endParaRPr lang="en-GB" sz="1300" dirty="0">
                <a:solidFill>
                  <a:schemeClr val="tx1"/>
                </a:solidFill>
                <a:latin typeface="Roboto" panose="02000000000000000000" pitchFamily="2" charset="0"/>
                <a:ea typeface="Roboto" panose="02000000000000000000" pitchFamily="2" charset="0"/>
              </a:endParaRPr>
            </a:p>
          </p:txBody>
        </p:sp>
      </p:grpSp>
      <p:sp>
        <p:nvSpPr>
          <p:cNvPr id="9" name="Rectangle 8"/>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0" name="Group 9"/>
          <p:cNvGrpSpPr/>
          <p:nvPr userDrawn="1"/>
        </p:nvGrpSpPr>
        <p:grpSpPr>
          <a:xfrm>
            <a:off x="743838" y="3194962"/>
            <a:ext cx="7644512" cy="925622"/>
            <a:chOff x="743838" y="1344834"/>
            <a:chExt cx="7644512" cy="925622"/>
          </a:xfrm>
        </p:grpSpPr>
        <p:sp>
          <p:nvSpPr>
            <p:cNvPr id="11" name="Rectangle 10"/>
            <p:cNvSpPr/>
            <p:nvPr/>
          </p:nvSpPr>
          <p:spPr>
            <a:xfrm>
              <a:off x="743838" y="1344834"/>
              <a:ext cx="1161802" cy="273960"/>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sz="1600" b="1" i="0" dirty="0">
                  <a:solidFill>
                    <a:schemeClr val="tx1"/>
                  </a:solidFill>
                  <a:effectLst/>
                  <a:latin typeface="Roboto" panose="02000000000000000000" pitchFamily="2" charset="0"/>
                  <a:ea typeface="Roboto" panose="02000000000000000000" pitchFamily="2" charset="0"/>
                </a:rPr>
                <a:t>Affiliation</a:t>
              </a:r>
              <a:endParaRPr lang="en-GB" sz="1600" b="1" i="0" dirty="0">
                <a:solidFill>
                  <a:schemeClr val="tx1"/>
                </a:solidFill>
                <a:latin typeface="Roboto" panose="02000000000000000000" pitchFamily="2" charset="0"/>
                <a:ea typeface="Roboto" panose="02000000000000000000" pitchFamily="2" charset="0"/>
              </a:endParaRPr>
            </a:p>
          </p:txBody>
        </p:sp>
        <p:sp>
          <p:nvSpPr>
            <p:cNvPr id="12" name="Rectangle 11"/>
            <p:cNvSpPr/>
            <p:nvPr/>
          </p:nvSpPr>
          <p:spPr>
            <a:xfrm>
              <a:off x="755650" y="1618794"/>
              <a:ext cx="7632700" cy="651662"/>
            </a:xfrm>
            <a:prstGeom prst="rect">
              <a:avLst/>
            </a:prstGeom>
            <a:noFill/>
            <a:ln w="19050">
              <a:solidFill>
                <a:srgbClr val="47B1E5"/>
              </a:solidFill>
            </a:ln>
          </p:spPr>
          <p:txBody>
            <a:bodyPr wrap="square" lIns="216000" tIns="216000" rIns="216000" bIns="216000">
              <a:spAutoFit/>
            </a:bodyPr>
            <a:lstStyle/>
            <a:p>
              <a:pPr marL="0" lvl="0" indent="0" algn="l" rtl="0">
                <a:spcBef>
                  <a:spcPts val="0"/>
                </a:spcBef>
                <a:spcAft>
                  <a:spcPts val="0"/>
                </a:spcAft>
                <a:buNone/>
              </a:pPr>
              <a:r>
                <a:rPr lang="en-US" sz="1400" b="0" i="0" dirty="0">
                  <a:solidFill>
                    <a:schemeClr val="tx1"/>
                  </a:solidFill>
                  <a:effectLst/>
                  <a:latin typeface="Roboto" panose="02000000000000000000" pitchFamily="2" charset="0"/>
                  <a:ea typeface="Roboto" panose="02000000000000000000" pitchFamily="2" charset="0"/>
                </a:rPr>
                <a:t>Twinkl is in no way affiliated with any companies mentioned within this resource.</a:t>
              </a:r>
              <a:endParaRPr lang="en-GB" sz="1300" dirty="0">
                <a:solidFill>
                  <a:schemeClr val="tx1"/>
                </a:solidFill>
                <a:latin typeface="Roboto" panose="02000000000000000000" pitchFamily="2" charset="0"/>
                <a:ea typeface="Roboto" panose="02000000000000000000" pitchFamily="2"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2.jpe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s 2"/>
          <p:cNvSpPr/>
          <p:nvPr/>
        </p:nvSpPr>
        <p:spPr>
          <a:xfrm>
            <a:off x="160655" y="5992495"/>
            <a:ext cx="1192530" cy="695960"/>
          </a:xfrm>
          <a:prstGeom prst="rect">
            <a:avLst/>
          </a:prstGeom>
          <a:solidFill>
            <a:srgbClr val="F68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 name="Rectangles 3"/>
          <p:cNvSpPr/>
          <p:nvPr/>
        </p:nvSpPr>
        <p:spPr>
          <a:xfrm>
            <a:off x="8075295" y="5992495"/>
            <a:ext cx="1068705" cy="696595"/>
          </a:xfrm>
          <a:prstGeom prst="rect">
            <a:avLst/>
          </a:prstGeom>
          <a:solidFill>
            <a:srgbClr val="F68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561998" y="529885"/>
            <a:ext cx="8020004" cy="5672774"/>
            <a:chOff x="561998" y="529885"/>
            <a:chExt cx="8020004" cy="5672774"/>
          </a:xfrm>
        </p:grpSpPr>
        <p:pic>
          <p:nvPicPr>
            <p:cNvPr id="42" name="Web"/>
            <p:cNvPicPr>
              <a:picLocks noChangeAspect="1"/>
            </p:cNvPicPr>
            <p:nvPr/>
          </p:nvPicPr>
          <p:blipFill>
            <a:blip r:embed="rId1" cstate="screen"/>
            <a:srcRect/>
            <a:stretch>
              <a:fillRect/>
            </a:stretch>
          </p:blipFill>
          <p:spPr>
            <a:xfrm>
              <a:off x="570875" y="547347"/>
              <a:ext cx="8011127" cy="5655312"/>
            </a:xfrm>
            <a:prstGeom prst="rect">
              <a:avLst/>
            </a:prstGeom>
          </p:spPr>
        </p:pic>
        <p:pic>
          <p:nvPicPr>
            <p:cNvPr id="43" name="Web"/>
            <p:cNvPicPr>
              <a:picLocks noChangeAspect="1"/>
            </p:cNvPicPr>
            <p:nvPr/>
          </p:nvPicPr>
          <p:blipFill>
            <a:blip r:embed="rId2" cstate="screen">
              <a:duotone>
                <a:prstClr val="black"/>
                <a:srgbClr val="CFB6D9">
                  <a:tint val="45000"/>
                  <a:satMod val="400000"/>
                </a:srgbClr>
              </a:duotone>
            </a:blip>
            <a:srcRect r="80168" b="96338"/>
            <a:stretch>
              <a:fillRect/>
            </a:stretch>
          </p:blipFill>
          <p:spPr>
            <a:xfrm>
              <a:off x="561998" y="546867"/>
              <a:ext cx="1848693" cy="209678"/>
            </a:xfrm>
            <a:prstGeom prst="rect">
              <a:avLst/>
            </a:prstGeom>
          </p:spPr>
        </p:pic>
        <p:sp>
          <p:nvSpPr>
            <p:cNvPr id="44" name="TextBox 43">
              <a:hlinkClick r:id="rId3" action="ppaction://hlinksldjump"/>
            </p:cNvPr>
            <p:cNvSpPr txBox="1"/>
            <p:nvPr/>
          </p:nvSpPr>
          <p:spPr>
            <a:xfrm>
              <a:off x="695059" y="529885"/>
              <a:ext cx="1606237" cy="230832"/>
            </a:xfrm>
            <a:prstGeom prst="rect">
              <a:avLst/>
            </a:prstGeom>
            <a:noFill/>
          </p:spPr>
          <p:txBody>
            <a:bodyPr wrap="square" rtlCol="0">
              <a:spAutoFit/>
            </a:bodyPr>
            <a:lstStyle/>
            <a:p>
              <a:pPr marL="0" lvl="0" indent="0" algn="l" rtl="0">
                <a:spcBef>
                  <a:spcPts val="0"/>
                </a:spcBef>
                <a:spcAft>
                  <a:spcPts val="0"/>
                </a:spcAft>
                <a:buNone/>
              </a:pPr>
              <a:r>
                <a:rPr lang="en-GB" sz="900" b="1" dirty="0">
                  <a:solidFill>
                    <a:schemeClr val="dk1"/>
                  </a:solidFill>
                </a:rPr>
                <a:t>Age-Appropriate Content</a:t>
              </a:r>
              <a:endParaRPr lang="en-GB" sz="900" b="1" dirty="0">
                <a:solidFill>
                  <a:schemeClr val="dk1"/>
                </a:solidFill>
              </a:endParaRPr>
            </a:p>
          </p:txBody>
        </p:sp>
      </p:grpSp>
      <p:sp>
        <p:nvSpPr>
          <p:cNvPr id="24" name="TextBox 23"/>
          <p:cNvSpPr txBox="1"/>
          <p:nvPr/>
        </p:nvSpPr>
        <p:spPr>
          <a:xfrm>
            <a:off x="1830049" y="743661"/>
            <a:ext cx="3388721" cy="261610"/>
          </a:xfrm>
          <a:prstGeom prst="rect">
            <a:avLst/>
          </a:prstGeom>
          <a:noFill/>
        </p:spPr>
        <p:txBody>
          <a:bodyPr wrap="square" rtlCol="0">
            <a:spAutoFit/>
          </a:bodyPr>
          <a:lstStyle/>
          <a:p>
            <a:pPr>
              <a:defRPr/>
            </a:pPr>
            <a:r>
              <a:rPr lang="en-GB" altLang="en-US" sz="1100" dirty="0" err="1"/>
              <a:t>www.onlinesafety.co.uk</a:t>
            </a:r>
            <a:r>
              <a:rPr lang="en-GB" sz="1100" dirty="0">
                <a:solidFill>
                  <a:schemeClr val="dk1"/>
                </a:solidFill>
                <a:ea typeface="Arial" panose="020B0604020202020204"/>
                <a:cs typeface="Arial" panose="020B0604020202020204"/>
                <a:sym typeface="Arial" panose="020B0604020202020204"/>
              </a:rPr>
              <a:t>/a</a:t>
            </a:r>
            <a:r>
              <a:rPr lang="en-GB" sz="1100" dirty="0">
                <a:solidFill>
                  <a:schemeClr val="dk1"/>
                </a:solidFill>
              </a:rPr>
              <a:t>ge-</a:t>
            </a:r>
            <a:r>
              <a:rPr lang="en-GB" sz="1100" dirty="0" err="1">
                <a:solidFill>
                  <a:schemeClr val="dk1"/>
                </a:solidFill>
              </a:rPr>
              <a:t>appropriatecontent</a:t>
            </a:r>
            <a:endParaRPr lang="en-GB" sz="1100" dirty="0">
              <a:solidFill>
                <a:schemeClr val="dk1"/>
              </a:solidFill>
            </a:endParaRPr>
          </a:p>
        </p:txBody>
      </p:sp>
      <p:sp>
        <p:nvSpPr>
          <p:cNvPr id="25" name="Rectangle 24"/>
          <p:cNvSpPr/>
          <p:nvPr/>
        </p:nvSpPr>
        <p:spPr>
          <a:xfrm>
            <a:off x="583200" y="1388037"/>
            <a:ext cx="7977600" cy="864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37318" y="1451908"/>
            <a:ext cx="7651031" cy="646331"/>
          </a:xfrm>
          <a:prstGeom prst="rect">
            <a:avLst/>
          </a:prstGeom>
          <a:noFill/>
          <a:ln>
            <a:noFill/>
          </a:ln>
        </p:spPr>
        <p:txBody>
          <a:bodyPr wrap="square" lIns="0">
            <a:spAutoFit/>
          </a:bodyPr>
          <a:lstStyle/>
          <a:p>
            <a:pPr marL="0" lvl="0" indent="0" algn="ctr" rtl="0">
              <a:spcBef>
                <a:spcPts val="0"/>
              </a:spcBef>
              <a:spcAft>
                <a:spcPts val="0"/>
              </a:spcAft>
              <a:buNone/>
            </a:pPr>
            <a:r>
              <a:rPr lang="en-GB" sz="3600" b="1" dirty="0">
                <a:solidFill>
                  <a:srgbClr val="643C90"/>
                </a:solidFill>
              </a:rPr>
              <a:t>Age-Appropriate Content</a:t>
            </a:r>
            <a:endParaRPr lang="en-GB" sz="3600" b="1" dirty="0">
              <a:solidFill>
                <a:srgbClr val="643C90"/>
              </a:solidFill>
            </a:endParaRPr>
          </a:p>
        </p:txBody>
      </p:sp>
      <p:sp>
        <p:nvSpPr>
          <p:cNvPr id="10" name="Rounded Rectangle 9"/>
          <p:cNvSpPr/>
          <p:nvPr/>
        </p:nvSpPr>
        <p:spPr>
          <a:xfrm>
            <a:off x="1267691" y="2634803"/>
            <a:ext cx="6511636" cy="3364215"/>
          </a:xfrm>
          <a:prstGeom prst="roundRect">
            <a:avLst>
              <a:gd name="adj" fmla="val 7069"/>
            </a:avLst>
          </a:prstGeom>
          <a:solidFill>
            <a:schemeClr val="bg1"/>
          </a:solidFill>
          <a:ln w="38100">
            <a:solidFill>
              <a:srgbClr val="8A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755650" y="2451602"/>
            <a:ext cx="7632700" cy="533415"/>
          </a:xfrm>
          <a:prstGeom prst="roundRect">
            <a:avLst>
              <a:gd name="adj" fmla="val 13785"/>
            </a:avLst>
          </a:prstGeom>
          <a:solidFill>
            <a:srgbClr val="8ACBC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44000" bIns="108000" rtlCol="0" anchor="ctr">
            <a:spAutoFit/>
          </a:bodyPr>
          <a:lstStyle/>
          <a:p>
            <a:pPr marL="0" lvl="0" indent="0" algn="ctr" rtl="0">
              <a:spcBef>
                <a:spcPts val="0"/>
              </a:spcBef>
              <a:spcAft>
                <a:spcPts val="0"/>
              </a:spcAft>
              <a:buNone/>
            </a:pPr>
            <a:r>
              <a:rPr lang="en-GB" sz="1800" dirty="0">
                <a:solidFill>
                  <a:schemeClr val="dk1"/>
                </a:solidFill>
              </a:rPr>
              <a:t>Use child-friendly search engines, such as </a:t>
            </a:r>
            <a:r>
              <a:rPr lang="en-GB" sz="1800" dirty="0" err="1">
                <a:solidFill>
                  <a:schemeClr val="dk1"/>
                </a:solidFill>
              </a:rPr>
              <a:t>Kiddle</a:t>
            </a:r>
            <a:r>
              <a:rPr lang="en-GB" sz="1800" dirty="0">
                <a:solidFill>
                  <a:schemeClr val="dk1"/>
                </a:solidFill>
              </a:rPr>
              <a:t>, </a:t>
            </a:r>
            <a:r>
              <a:rPr lang="en-GB" sz="1800" dirty="0" err="1">
                <a:solidFill>
                  <a:schemeClr val="dk1"/>
                </a:solidFill>
              </a:rPr>
              <a:t>Swiggle</a:t>
            </a:r>
            <a:r>
              <a:rPr lang="en-GB" sz="1800" dirty="0">
                <a:solidFill>
                  <a:schemeClr val="dk1"/>
                </a:solidFill>
              </a:rPr>
              <a:t> or </a:t>
            </a:r>
            <a:r>
              <a:rPr lang="en-GB" sz="1800" dirty="0" err="1">
                <a:solidFill>
                  <a:schemeClr val="dk1"/>
                </a:solidFill>
              </a:rPr>
              <a:t>KidRex</a:t>
            </a:r>
            <a:r>
              <a:rPr lang="en-GB" sz="1800" dirty="0">
                <a:solidFill>
                  <a:schemeClr val="dk1"/>
                </a:solidFill>
              </a:rPr>
              <a:t>.</a:t>
            </a:r>
            <a:endParaRPr lang="en-GB" sz="1800" dirty="0">
              <a:solidFill>
                <a:schemeClr val="dk1"/>
              </a:solidFill>
            </a:endParaRPr>
          </a:p>
        </p:txBody>
      </p:sp>
      <p:pic>
        <p:nvPicPr>
          <p:cNvPr id="4" name="Picture 3" descr="A cartoon robot with text&#10;&#10;Description automatically generated"/>
          <p:cNvPicPr>
            <a:picLocks noChangeAspect="1"/>
          </p:cNvPicPr>
          <p:nvPr/>
        </p:nvPicPr>
        <p:blipFill>
          <a:blip r:embed="rId4" cstate="screen"/>
          <a:stretch>
            <a:fillRect/>
          </a:stretch>
        </p:blipFill>
        <p:spPr>
          <a:xfrm>
            <a:off x="5358971" y="3121577"/>
            <a:ext cx="1845044" cy="2593423"/>
          </a:xfrm>
          <a:prstGeom prst="rect">
            <a:avLst/>
          </a:prstGeom>
        </p:spPr>
      </p:pic>
      <p:pic>
        <p:nvPicPr>
          <p:cNvPr id="6" name="Picture 5" descr="A black background with yellow text and grey footprints&#10;&#10;Description automatically generated"/>
          <p:cNvPicPr>
            <a:picLocks noChangeAspect="1"/>
          </p:cNvPicPr>
          <p:nvPr/>
        </p:nvPicPr>
        <p:blipFill>
          <a:blip r:embed="rId5" cstate="screen"/>
          <a:stretch>
            <a:fillRect/>
          </a:stretch>
        </p:blipFill>
        <p:spPr>
          <a:xfrm>
            <a:off x="1573436" y="3269673"/>
            <a:ext cx="3088719" cy="1030309"/>
          </a:xfrm>
          <a:prstGeom prst="rect">
            <a:avLst/>
          </a:prstGeom>
        </p:spPr>
      </p:pic>
      <p:pic>
        <p:nvPicPr>
          <p:cNvPr id="9" name="Picture 8" descr="A colorful text on a black background&#10;&#10;Description automatically generated"/>
          <p:cNvPicPr>
            <a:picLocks noChangeAspect="1"/>
          </p:cNvPicPr>
          <p:nvPr/>
        </p:nvPicPr>
        <p:blipFill>
          <a:blip r:embed="rId6" cstate="screen"/>
          <a:srcRect t="14092" b="17347"/>
          <a:stretch>
            <a:fillRect/>
          </a:stretch>
        </p:blipFill>
        <p:spPr>
          <a:xfrm>
            <a:off x="1721209" y="4523509"/>
            <a:ext cx="3172565" cy="1087582"/>
          </a:xfrm>
          <a:prstGeom prst="rect">
            <a:avLst/>
          </a:prstGeom>
        </p:spPr>
      </p:pic>
      <p:sp>
        <p:nvSpPr>
          <p:cNvPr id="11" name="Rounded Rectangle 10"/>
          <p:cNvSpPr/>
          <p:nvPr/>
        </p:nvSpPr>
        <p:spPr>
          <a:xfrm>
            <a:off x="755650" y="2458221"/>
            <a:ext cx="7632700" cy="533415"/>
          </a:xfrm>
          <a:prstGeom prst="roundRect">
            <a:avLst>
              <a:gd name="adj" fmla="val 13785"/>
            </a:avLst>
          </a:prstGeom>
          <a:solidFill>
            <a:srgbClr val="8ACBC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44000" bIns="108000" rtlCol="0" anchor="ctr">
            <a:spAutoFit/>
          </a:bodyPr>
          <a:lstStyle/>
          <a:p>
            <a:pPr lvl="0" algn="ctr"/>
            <a:r>
              <a:rPr lang="en-GB" dirty="0">
                <a:solidFill>
                  <a:schemeClr val="dk1"/>
                </a:solidFill>
              </a:rPr>
              <a:t>Make sure you only play games that are age appropriate. </a:t>
            </a:r>
            <a:endParaRPr lang="en-GB" dirty="0">
              <a:solidFill>
                <a:schemeClr val="dk1"/>
              </a:solidFill>
            </a:endParaRPr>
          </a:p>
        </p:txBody>
      </p:sp>
      <p:pic>
        <p:nvPicPr>
          <p:cNvPr id="15" name="Picture 14" descr="A green and white number&#10;&#10;Description automatically generated"/>
          <p:cNvPicPr>
            <a:picLocks noChangeAspect="1"/>
          </p:cNvPicPr>
          <p:nvPr/>
        </p:nvPicPr>
        <p:blipFill>
          <a:blip r:embed="rId7" cstate="screen"/>
          <a:srcRect t="15184"/>
          <a:stretch>
            <a:fillRect/>
          </a:stretch>
        </p:blipFill>
        <p:spPr>
          <a:xfrm>
            <a:off x="4692970" y="3293918"/>
            <a:ext cx="1917993" cy="2459181"/>
          </a:xfrm>
          <a:prstGeom prst="rect">
            <a:avLst/>
          </a:prstGeom>
        </p:spPr>
      </p:pic>
      <p:pic>
        <p:nvPicPr>
          <p:cNvPr id="17" name="Picture 16" descr="A green square with a white number three&#10;&#10;Description automatically generated"/>
          <p:cNvPicPr>
            <a:picLocks noChangeAspect="1"/>
          </p:cNvPicPr>
          <p:nvPr/>
        </p:nvPicPr>
        <p:blipFill>
          <a:blip r:embed="rId8" cstate="screen"/>
          <a:srcRect t="15557" b="794"/>
          <a:stretch>
            <a:fillRect/>
          </a:stretch>
        </p:blipFill>
        <p:spPr>
          <a:xfrm>
            <a:off x="2515244" y="3288902"/>
            <a:ext cx="1938347" cy="2453306"/>
          </a:xfrm>
          <a:prstGeom prst="rect">
            <a:avLst/>
          </a:prstGeom>
        </p:spPr>
      </p:pic>
      <p:sp>
        <p:nvSpPr>
          <p:cNvPr id="18" name="Rounded Rectangle 17"/>
          <p:cNvSpPr/>
          <p:nvPr/>
        </p:nvSpPr>
        <p:spPr>
          <a:xfrm>
            <a:off x="5929744" y="3576769"/>
            <a:ext cx="2409445" cy="1742639"/>
          </a:xfrm>
          <a:prstGeom prst="roundRect">
            <a:avLst>
              <a:gd name="adj" fmla="val 14534"/>
            </a:avLst>
          </a:prstGeom>
          <a:solidFill>
            <a:srgbClr val="F8BE95"/>
          </a:solidFill>
          <a:ln w="38100">
            <a:solidFill>
              <a:srgbClr val="F08214"/>
            </a:solidFill>
          </a:ln>
          <a:effectLst>
            <a:outerShdw dist="38100" dir="2700000" algn="tl" rotWithShape="0">
              <a:srgbClr val="F0821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dirty="0">
                <a:solidFill>
                  <a:schemeClr val="dk1"/>
                </a:solidFill>
              </a:rPr>
              <a:t>If you see something online that upsets you, make sure you tell a trusted adult.</a:t>
            </a:r>
            <a:endParaRPr lang="en-GB" dirty="0">
              <a:solidFill>
                <a:schemeClr val="dk1"/>
              </a:solidFill>
            </a:endParaRPr>
          </a:p>
        </p:txBody>
      </p:sp>
      <p:sp>
        <p:nvSpPr>
          <p:cNvPr id="3" name="Rectangles 2"/>
          <p:cNvSpPr/>
          <p:nvPr/>
        </p:nvSpPr>
        <p:spPr>
          <a:xfrm>
            <a:off x="8075295" y="6489700"/>
            <a:ext cx="1068705"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 calcmode="lin" valueType="num">
                                      <p:cBhvr>
                                        <p:cTn id="13" dur="750" fill="hold"/>
                                        <p:tgtEl>
                                          <p:spTgt spid="6"/>
                                        </p:tgtEl>
                                        <p:attrNameLst>
                                          <p:attrName>style.rotation</p:attrName>
                                        </p:attrNameLst>
                                      </p:cBhvr>
                                      <p:tavLst>
                                        <p:tav tm="0">
                                          <p:val>
                                            <p:fltVal val="360"/>
                                          </p:val>
                                        </p:tav>
                                        <p:tav tm="100000">
                                          <p:val>
                                            <p:fltVal val="0"/>
                                          </p:val>
                                        </p:tav>
                                      </p:tavLst>
                                    </p:anim>
                                    <p:animEffect transition="in" filter="fade">
                                      <p:cBhvr>
                                        <p:cTn id="14" dur="750"/>
                                        <p:tgtEl>
                                          <p:spTgt spid="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fltVal val="0"/>
                                          </p:val>
                                        </p:tav>
                                        <p:tav tm="100000">
                                          <p:val>
                                            <p:strVal val="#ppt_h"/>
                                          </p:val>
                                        </p:tav>
                                      </p:tavLst>
                                    </p:anim>
                                    <p:anim calcmode="lin" valueType="num">
                                      <p:cBhvr>
                                        <p:cTn id="19" dur="750" fill="hold"/>
                                        <p:tgtEl>
                                          <p:spTgt spid="9"/>
                                        </p:tgtEl>
                                        <p:attrNameLst>
                                          <p:attrName>style.rotation</p:attrName>
                                        </p:attrNameLst>
                                      </p:cBhvr>
                                      <p:tavLst>
                                        <p:tav tm="0">
                                          <p:val>
                                            <p:fltVal val="360"/>
                                          </p:val>
                                        </p:tav>
                                        <p:tav tm="100000">
                                          <p:val>
                                            <p:fltVal val="0"/>
                                          </p:val>
                                        </p:tav>
                                      </p:tavLst>
                                    </p:anim>
                                    <p:animEffect transition="in" filter="fade">
                                      <p:cBhvr>
                                        <p:cTn id="20" dur="750"/>
                                        <p:tgtEl>
                                          <p:spTgt spid="9"/>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 calcmode="lin" valueType="num">
                                      <p:cBhvr>
                                        <p:cTn id="25" dur="750" fill="hold"/>
                                        <p:tgtEl>
                                          <p:spTgt spid="4"/>
                                        </p:tgtEl>
                                        <p:attrNameLst>
                                          <p:attrName>style.rotation</p:attrName>
                                        </p:attrNameLst>
                                      </p:cBhvr>
                                      <p:tavLst>
                                        <p:tav tm="0">
                                          <p:val>
                                            <p:fltVal val="360"/>
                                          </p:val>
                                        </p:tav>
                                        <p:tav tm="100000">
                                          <p:val>
                                            <p:fltVal val="0"/>
                                          </p:val>
                                        </p:tav>
                                      </p:tavLst>
                                    </p:anim>
                                    <p:animEffect transition="in" filter="fade">
                                      <p:cBhvr>
                                        <p:cTn id="26" dur="75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4"/>
                                        </p:tgtEl>
                                        <p:attrNameLst>
                                          <p:attrName>ppt_w</p:attrName>
                                        </p:attrNameLst>
                                      </p:cBhvr>
                                      <p:tavLst>
                                        <p:tav tm="0">
                                          <p:val>
                                            <p:strVal val="ppt_w"/>
                                          </p:val>
                                        </p:tav>
                                        <p:tav tm="100000">
                                          <p:val>
                                            <p:fltVal val="0"/>
                                          </p:val>
                                        </p:tav>
                                      </p:tavLst>
                                    </p:anim>
                                    <p:anim calcmode="lin" valueType="num">
                                      <p:cBhvr>
                                        <p:cTn id="31" dur="500"/>
                                        <p:tgtEl>
                                          <p:spTgt spid="4"/>
                                        </p:tgtEl>
                                        <p:attrNameLst>
                                          <p:attrName>ppt_h</p:attrName>
                                        </p:attrNameLst>
                                      </p:cBhvr>
                                      <p:tavLst>
                                        <p:tav tm="0">
                                          <p:val>
                                            <p:strVal val="ppt_h"/>
                                          </p:val>
                                        </p:tav>
                                        <p:tav tm="100000">
                                          <p:val>
                                            <p:fltVal val="0"/>
                                          </p:val>
                                        </p:tav>
                                      </p:tavLst>
                                    </p:anim>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par>
                                <p:cTn id="34" presetID="53" presetClass="exit" presetSubtype="32" fill="hold"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xit" presetSubtype="32" fill="hold" nodeType="withEffect">
                                  <p:stCondLst>
                                    <p:cond delay="0"/>
                                  </p:stCondLst>
                                  <p:childTnLst>
                                    <p:anim calcmode="lin" valueType="num">
                                      <p:cBhvr>
                                        <p:cTn id="40" dur="500"/>
                                        <p:tgtEl>
                                          <p:spTgt spid="9"/>
                                        </p:tgtEl>
                                        <p:attrNameLst>
                                          <p:attrName>ppt_w</p:attrName>
                                        </p:attrNameLst>
                                      </p:cBhvr>
                                      <p:tavLst>
                                        <p:tav tm="0">
                                          <p:val>
                                            <p:strVal val="ppt_w"/>
                                          </p:val>
                                        </p:tav>
                                        <p:tav tm="100000">
                                          <p:val>
                                            <p:fltVal val="0"/>
                                          </p:val>
                                        </p:tav>
                                      </p:tavLst>
                                    </p:anim>
                                    <p:anim calcmode="lin" valueType="num">
                                      <p:cBhvr>
                                        <p:cTn id="41" dur="500"/>
                                        <p:tgtEl>
                                          <p:spTgt spid="9"/>
                                        </p:tgtEl>
                                        <p:attrNameLst>
                                          <p:attrName>ppt_h</p:attrName>
                                        </p:attrNameLst>
                                      </p:cBhvr>
                                      <p:tavLst>
                                        <p:tav tm="0">
                                          <p:val>
                                            <p:strVal val="ppt_h"/>
                                          </p:val>
                                        </p:tav>
                                        <p:tav tm="100000">
                                          <p:val>
                                            <p:fltVal val="0"/>
                                          </p:val>
                                        </p:tav>
                                      </p:tavLst>
                                    </p:anim>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par>
                          <p:cTn id="44" fill="hold">
                            <p:stCondLst>
                              <p:cond delay="500"/>
                            </p:stCondLst>
                            <p:childTnLst>
                              <p:par>
                                <p:cTn id="45" presetID="16" presetClass="exit" presetSubtype="21" fill="hold" grpId="0" nodeType="afterEffect">
                                  <p:stCondLst>
                                    <p:cond delay="0"/>
                                  </p:stCondLst>
                                  <p:childTnLst>
                                    <p:animEffect transition="out" filter="barn(inVertical)">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childTnLst>
                          </p:cTn>
                        </p:par>
                        <p:par>
                          <p:cTn id="48" fill="hold">
                            <p:stCondLst>
                              <p:cond delay="1000"/>
                            </p:stCondLst>
                            <p:childTnLst>
                              <p:par>
                                <p:cTn id="49" presetID="10" presetClass="entr" presetSubtype="0" fill="hold" grpId="1"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par>
                                <p:cTn id="58" presetID="53" presetClass="entr" presetSubtype="16"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4.44444E-6 -7.40741E-7 L -0.11806 -7.40741E-7 " pathEditMode="relative" rAng="0" ptsTypes="AA">
                                      <p:cBhvr>
                                        <p:cTn id="66" dur="750" fill="hold"/>
                                        <p:tgtEl>
                                          <p:spTgt spid="15"/>
                                        </p:tgtEl>
                                        <p:attrNameLst>
                                          <p:attrName>ppt_x</p:attrName>
                                          <p:attrName>ppt_y</p:attrName>
                                        </p:attrNameLst>
                                      </p:cBhvr>
                                      <p:rCtr x="-5903" y="0"/>
                                    </p:animMotion>
                                  </p:childTnLst>
                                </p:cTn>
                              </p:par>
                              <p:par>
                                <p:cTn id="67" presetID="35" presetClass="path" presetSubtype="0" accel="50000" decel="50000" fill="hold" nodeType="withEffect">
                                  <p:stCondLst>
                                    <p:cond delay="0"/>
                                  </p:stCondLst>
                                  <p:childTnLst>
                                    <p:animMotion origin="layout" path="M -2.77778E-6 -3.33333E-6 L -0.11718 -3.33333E-6 " pathEditMode="relative" rAng="0" ptsTypes="AA">
                                      <p:cBhvr>
                                        <p:cTn id="68" dur="750" fill="hold"/>
                                        <p:tgtEl>
                                          <p:spTgt spid="17"/>
                                        </p:tgtEl>
                                        <p:attrNameLst>
                                          <p:attrName>ppt_x</p:attrName>
                                          <p:attrName>ppt_y</p:attrName>
                                        </p:attrNameLst>
                                      </p:cBhvr>
                                      <p:rCtr x="-5868" y="0"/>
                                    </p:animMotion>
                                  </p:childTnLst>
                                </p:cTn>
                              </p:par>
                            </p:childTnLst>
                          </p:cTn>
                        </p:par>
                        <p:par>
                          <p:cTn id="69" fill="hold">
                            <p:stCondLst>
                              <p:cond delay="1000"/>
                            </p:stCondLst>
                            <p:childTnLst>
                              <p:par>
                                <p:cTn id="70" presetID="12" presetClass="entr" presetSubtype="2"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750"/>
                                        <p:tgtEl>
                                          <p:spTgt spid="18"/>
                                        </p:tgtEl>
                                        <p:attrNameLst>
                                          <p:attrName>ppt_x</p:attrName>
                                        </p:attrNameLst>
                                      </p:cBhvr>
                                      <p:tavLst>
                                        <p:tav tm="0">
                                          <p:val>
                                            <p:strVal val="#ppt_x+#ppt_w*1.125000"/>
                                          </p:val>
                                        </p:tav>
                                        <p:tav tm="100000">
                                          <p:val>
                                            <p:strVal val="#ppt_x"/>
                                          </p:val>
                                        </p:tav>
                                      </p:tavLst>
                                    </p:anim>
                                    <p:animEffect transition="in" filter="wipe(left)">
                                      <p:cBhvr>
                                        <p:cTn id="7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1" grpId="1"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1998" y="536812"/>
            <a:ext cx="8020004" cy="5665847"/>
            <a:chOff x="561998" y="536812"/>
            <a:chExt cx="8020004" cy="5665847"/>
          </a:xfrm>
        </p:grpSpPr>
        <p:pic>
          <p:nvPicPr>
            <p:cNvPr id="5" name="Web"/>
            <p:cNvPicPr>
              <a:picLocks noChangeAspect="1"/>
            </p:cNvPicPr>
            <p:nvPr/>
          </p:nvPicPr>
          <p:blipFill>
            <a:blip r:embed="rId1" cstate="screen"/>
            <a:srcRect/>
            <a:stretch>
              <a:fillRect/>
            </a:stretch>
          </p:blipFill>
          <p:spPr>
            <a:xfrm>
              <a:off x="570875" y="547347"/>
              <a:ext cx="8011127" cy="5655312"/>
            </a:xfrm>
            <a:prstGeom prst="rect">
              <a:avLst/>
            </a:prstGeom>
          </p:spPr>
        </p:pic>
        <p:pic>
          <p:nvPicPr>
            <p:cNvPr id="6" name="Web"/>
            <p:cNvPicPr>
              <a:picLocks noChangeAspect="1"/>
            </p:cNvPicPr>
            <p:nvPr/>
          </p:nvPicPr>
          <p:blipFill>
            <a:blip r:embed="rId2" cstate="screen">
              <a:duotone>
                <a:prstClr val="black"/>
                <a:srgbClr val="CFB6D9">
                  <a:tint val="45000"/>
                  <a:satMod val="400000"/>
                </a:srgbClr>
              </a:duotone>
            </a:blip>
            <a:srcRect r="80168" b="96338"/>
            <a:stretch>
              <a:fillRect/>
            </a:stretch>
          </p:blipFill>
          <p:spPr>
            <a:xfrm>
              <a:off x="561998" y="546867"/>
              <a:ext cx="1608317" cy="209678"/>
            </a:xfrm>
            <a:prstGeom prst="rect">
              <a:avLst/>
            </a:prstGeom>
          </p:spPr>
        </p:pic>
        <p:sp>
          <p:nvSpPr>
            <p:cNvPr id="9" name="TextBox 8">
              <a:hlinkClick r:id="rId3" action="ppaction://hlinksldjump"/>
            </p:cNvPr>
            <p:cNvSpPr txBox="1"/>
            <p:nvPr/>
          </p:nvSpPr>
          <p:spPr>
            <a:xfrm>
              <a:off x="758908" y="536812"/>
              <a:ext cx="1170650" cy="230832"/>
            </a:xfrm>
            <a:prstGeom prst="rect">
              <a:avLst/>
            </a:prstGeom>
            <a:noFill/>
          </p:spPr>
          <p:txBody>
            <a:bodyPr wrap="square" rtlCol="0">
              <a:spAutoFit/>
            </a:bodyPr>
            <a:lstStyle/>
            <a:p>
              <a:pPr algn="ctr"/>
              <a:r>
                <a:rPr lang="en-US" sz="900" b="1" i="0" dirty="0">
                  <a:effectLst/>
                </a:rPr>
                <a:t>Online Safety</a:t>
              </a:r>
              <a:endParaRPr lang="en-GB" sz="900" b="1" dirty="0"/>
            </a:p>
          </p:txBody>
        </p:sp>
      </p:grpSp>
      <p:sp>
        <p:nvSpPr>
          <p:cNvPr id="14" name="TextBox 13"/>
          <p:cNvSpPr txBox="1"/>
          <p:nvPr/>
        </p:nvSpPr>
        <p:spPr>
          <a:xfrm>
            <a:off x="1862366" y="749237"/>
            <a:ext cx="1862130" cy="261610"/>
          </a:xfrm>
          <a:prstGeom prst="rect">
            <a:avLst/>
          </a:prstGeom>
          <a:noFill/>
        </p:spPr>
        <p:txBody>
          <a:bodyPr wrap="square" rtlCol="0">
            <a:spAutoFit/>
          </a:bodyPr>
          <a:lstStyle/>
          <a:p>
            <a:pPr>
              <a:defRPr/>
            </a:pPr>
            <a:r>
              <a:rPr lang="en-GB" altLang="en-US" sz="1100" dirty="0" err="1"/>
              <a:t>www.onlinesafety.co.uk</a:t>
            </a:r>
            <a:endParaRPr lang="en-GB" altLang="en-US" sz="1100" dirty="0"/>
          </a:p>
        </p:txBody>
      </p:sp>
      <p:sp>
        <p:nvSpPr>
          <p:cNvPr id="18" name="Rounded Rectangle 17"/>
          <p:cNvSpPr/>
          <p:nvPr/>
        </p:nvSpPr>
        <p:spPr>
          <a:xfrm>
            <a:off x="3609155" y="2840594"/>
            <a:ext cx="4779195" cy="854246"/>
          </a:xfrm>
          <a:prstGeom prst="roundRect">
            <a:avLst/>
          </a:prstGeom>
          <a:solidFill>
            <a:schemeClr val="bg1"/>
          </a:solidFill>
          <a:ln w="38100">
            <a:solidFill>
              <a:srgbClr val="25B8BC"/>
            </a:solidFill>
          </a:ln>
          <a:effectLst>
            <a:outerShdw dist="38100" dir="2700000" algn="tl" rotWithShape="0">
              <a:srgbClr val="25B8BC">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b="1" dirty="0">
                <a:solidFill>
                  <a:schemeClr val="tx1"/>
                </a:solidFill>
              </a:rPr>
              <a:t>STOP - </a:t>
            </a:r>
            <a:r>
              <a:rPr lang="en-GB" dirty="0">
                <a:solidFill>
                  <a:schemeClr val="tx1"/>
                </a:solidFill>
              </a:rPr>
              <a:t>Stop what you are doing. Do not click on the page or reply to any messages. </a:t>
            </a:r>
            <a:endParaRPr lang="en-GB" dirty="0">
              <a:solidFill>
                <a:schemeClr val="tx1"/>
              </a:solidFill>
            </a:endParaRPr>
          </a:p>
        </p:txBody>
      </p:sp>
      <p:sp>
        <p:nvSpPr>
          <p:cNvPr id="19" name="Rounded Rectangle 18"/>
          <p:cNvSpPr/>
          <p:nvPr/>
        </p:nvSpPr>
        <p:spPr>
          <a:xfrm>
            <a:off x="3609155" y="3913356"/>
            <a:ext cx="4779195" cy="854246"/>
          </a:xfrm>
          <a:prstGeom prst="roundRect">
            <a:avLst/>
          </a:prstGeom>
          <a:solidFill>
            <a:schemeClr val="bg1"/>
          </a:solidFill>
          <a:ln w="38100">
            <a:solidFill>
              <a:srgbClr val="25B8BC"/>
            </a:solidFill>
          </a:ln>
          <a:effectLst>
            <a:outerShdw dist="38100" dir="2700000" algn="tl" rotWithShape="0">
              <a:srgbClr val="25B8BC">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b="1" dirty="0">
                <a:solidFill>
                  <a:schemeClr val="tx1"/>
                </a:solidFill>
              </a:rPr>
              <a:t>CLOSE - </a:t>
            </a:r>
            <a:r>
              <a:rPr lang="en-GB" dirty="0">
                <a:solidFill>
                  <a:schemeClr val="tx1"/>
                </a:solidFill>
              </a:rPr>
              <a:t>Close the laptop. Put your phone or tablet down. </a:t>
            </a:r>
            <a:endParaRPr lang="en-GB" dirty="0">
              <a:solidFill>
                <a:schemeClr val="tx1"/>
              </a:solidFill>
            </a:endParaRPr>
          </a:p>
        </p:txBody>
      </p:sp>
      <p:sp>
        <p:nvSpPr>
          <p:cNvPr id="26" name="Rounded Rectangle 25"/>
          <p:cNvSpPr/>
          <p:nvPr/>
        </p:nvSpPr>
        <p:spPr>
          <a:xfrm>
            <a:off x="3609155" y="4974146"/>
            <a:ext cx="4779195" cy="571721"/>
          </a:xfrm>
          <a:prstGeom prst="roundRect">
            <a:avLst>
              <a:gd name="adj" fmla="val 23137"/>
            </a:avLst>
          </a:prstGeom>
          <a:solidFill>
            <a:schemeClr val="bg1"/>
          </a:solidFill>
          <a:ln w="38100">
            <a:solidFill>
              <a:srgbClr val="25B8BC"/>
            </a:solidFill>
          </a:ln>
          <a:effectLst>
            <a:outerShdw dist="38100" dir="2700000" algn="tl" rotWithShape="0">
              <a:srgbClr val="25B8BC">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b="1" dirty="0">
                <a:solidFill>
                  <a:schemeClr val="tx1"/>
                </a:solidFill>
              </a:rPr>
              <a:t>TELL - </a:t>
            </a:r>
            <a:r>
              <a:rPr lang="en-GB" dirty="0">
                <a:solidFill>
                  <a:schemeClr val="tx1"/>
                </a:solidFill>
              </a:rPr>
              <a:t>Tell a trusted adult.</a:t>
            </a:r>
            <a:endParaRPr lang="en-GB" dirty="0">
              <a:solidFill>
                <a:schemeClr val="tx1"/>
              </a:solidFill>
            </a:endParaRPr>
          </a:p>
        </p:txBody>
      </p:sp>
      <p:sp>
        <p:nvSpPr>
          <p:cNvPr id="29" name="Rectangle 28"/>
          <p:cNvSpPr/>
          <p:nvPr/>
        </p:nvSpPr>
        <p:spPr>
          <a:xfrm>
            <a:off x="583200" y="1388037"/>
            <a:ext cx="7977600" cy="864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43C90"/>
              </a:solidFill>
            </a:endParaRPr>
          </a:p>
        </p:txBody>
      </p:sp>
      <p:sp>
        <p:nvSpPr>
          <p:cNvPr id="30" name="TextBox 29"/>
          <p:cNvSpPr txBox="1"/>
          <p:nvPr/>
        </p:nvSpPr>
        <p:spPr>
          <a:xfrm>
            <a:off x="2410691" y="1451908"/>
            <a:ext cx="5977659" cy="646331"/>
          </a:xfrm>
          <a:prstGeom prst="rect">
            <a:avLst/>
          </a:prstGeom>
          <a:noFill/>
          <a:ln>
            <a:noFill/>
          </a:ln>
        </p:spPr>
        <p:txBody>
          <a:bodyPr wrap="square" lIns="0">
            <a:spAutoFit/>
          </a:bodyPr>
          <a:lstStyle/>
          <a:p>
            <a:pPr marL="0" lvl="0" indent="0" algn="ctr" rtl="0">
              <a:spcBef>
                <a:spcPts val="0"/>
              </a:spcBef>
              <a:spcAft>
                <a:spcPts val="0"/>
              </a:spcAft>
              <a:buNone/>
            </a:pPr>
            <a:r>
              <a:rPr lang="en-GB" sz="3600" b="1" dirty="0">
                <a:solidFill>
                  <a:srgbClr val="643C90"/>
                </a:solidFill>
              </a:rPr>
              <a:t>STOP    CLOSE    TELL</a:t>
            </a:r>
            <a:endParaRPr lang="en-GB" sz="3600" b="1" dirty="0">
              <a:solidFill>
                <a:srgbClr val="643C90"/>
              </a:solidFill>
            </a:endParaRPr>
          </a:p>
        </p:txBody>
      </p:sp>
      <p:pic>
        <p:nvPicPr>
          <p:cNvPr id="28" name="Child"/>
          <p:cNvPicPr>
            <a:picLocks noChangeAspect="1"/>
          </p:cNvPicPr>
          <p:nvPr/>
        </p:nvPicPr>
        <p:blipFill rotWithShape="1">
          <a:blip r:embed="rId4" cstate="screen"/>
          <a:srcRect l="-5181" t="-2197" r="-7650" b="-4464"/>
          <a:stretch>
            <a:fillRect/>
          </a:stretch>
        </p:blipFill>
        <p:spPr>
          <a:xfrm>
            <a:off x="346033" y="1438106"/>
            <a:ext cx="3529187" cy="4870619"/>
          </a:xfrm>
          <a:prstGeom prst="rect">
            <a:avLst/>
          </a:prstGeom>
          <a:ln w="28575">
            <a:noFill/>
          </a:ln>
          <a:effectLst/>
        </p:spPr>
      </p:pic>
      <p:sp>
        <p:nvSpPr>
          <p:cNvPr id="3" name="Rectangles 2"/>
          <p:cNvSpPr/>
          <p:nvPr/>
        </p:nvSpPr>
        <p:spPr>
          <a:xfrm>
            <a:off x="8075295" y="6489700"/>
            <a:ext cx="1068705"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par>
                          <p:cTn id="10" fill="hold">
                            <p:stCondLst>
                              <p:cond delay="1500"/>
                            </p:stCondLst>
                            <p:childTnLst>
                              <p:par>
                                <p:cTn id="11" presetID="32" presetClass="emph" presetSubtype="0" fill="hold" grpId="1" nodeType="after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Effect transition="in" filter="fade">
                                      <p:cBhvr>
                                        <p:cTn id="23" dur="1000"/>
                                        <p:tgtEl>
                                          <p:spTgt spid="19"/>
                                        </p:tgtEl>
                                      </p:cBhvr>
                                    </p:animEffect>
                                  </p:childTnLst>
                                </p:cTn>
                              </p:par>
                            </p:childTnLst>
                          </p:cTn>
                        </p:par>
                        <p:par>
                          <p:cTn id="24" fill="hold">
                            <p:stCondLst>
                              <p:cond delay="1000"/>
                            </p:stCondLst>
                            <p:childTnLst>
                              <p:par>
                                <p:cTn id="25" presetID="32" presetClass="emph" presetSubtype="0" fill="hold" grpId="1" nodeType="afterEffect">
                                  <p:stCondLst>
                                    <p:cond delay="0"/>
                                  </p:stCondLst>
                                  <p:childTnLst>
                                    <p:animRot by="120000">
                                      <p:cBhvr>
                                        <p:cTn id="26" dur="100" fill="hold">
                                          <p:stCondLst>
                                            <p:cond delay="0"/>
                                          </p:stCondLst>
                                        </p:cTn>
                                        <p:tgtEl>
                                          <p:spTgt spid="19"/>
                                        </p:tgtEl>
                                        <p:attrNameLst>
                                          <p:attrName>r</p:attrName>
                                        </p:attrNameLst>
                                      </p:cBhvr>
                                    </p:animRot>
                                    <p:animRot by="-240000">
                                      <p:cBhvr>
                                        <p:cTn id="27" dur="200" fill="hold">
                                          <p:stCondLst>
                                            <p:cond delay="200"/>
                                          </p:stCondLst>
                                        </p:cTn>
                                        <p:tgtEl>
                                          <p:spTgt spid="19"/>
                                        </p:tgtEl>
                                        <p:attrNameLst>
                                          <p:attrName>r</p:attrName>
                                        </p:attrNameLst>
                                      </p:cBhvr>
                                    </p:animRot>
                                    <p:animRot by="240000">
                                      <p:cBhvr>
                                        <p:cTn id="28" dur="200" fill="hold">
                                          <p:stCondLst>
                                            <p:cond delay="400"/>
                                          </p:stCondLst>
                                        </p:cTn>
                                        <p:tgtEl>
                                          <p:spTgt spid="19"/>
                                        </p:tgtEl>
                                        <p:attrNameLst>
                                          <p:attrName>r</p:attrName>
                                        </p:attrNameLst>
                                      </p:cBhvr>
                                    </p:animRot>
                                    <p:animRot by="-240000">
                                      <p:cBhvr>
                                        <p:cTn id="29" dur="200" fill="hold">
                                          <p:stCondLst>
                                            <p:cond delay="600"/>
                                          </p:stCondLst>
                                        </p:cTn>
                                        <p:tgtEl>
                                          <p:spTgt spid="19"/>
                                        </p:tgtEl>
                                        <p:attrNameLst>
                                          <p:attrName>r</p:attrName>
                                        </p:attrNameLst>
                                      </p:cBhvr>
                                    </p:animRot>
                                    <p:animRot by="120000">
                                      <p:cBhvr>
                                        <p:cTn id="30" dur="200" fill="hold">
                                          <p:stCondLst>
                                            <p:cond delay="800"/>
                                          </p:stCondLst>
                                        </p:cTn>
                                        <p:tgtEl>
                                          <p:spTgt spid="19"/>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1000" fill="hold"/>
                                        <p:tgtEl>
                                          <p:spTgt spid="26"/>
                                        </p:tgtEl>
                                        <p:attrNameLst>
                                          <p:attrName>ppt_w</p:attrName>
                                        </p:attrNameLst>
                                      </p:cBhvr>
                                      <p:tavLst>
                                        <p:tav tm="0">
                                          <p:val>
                                            <p:fltVal val="0"/>
                                          </p:val>
                                        </p:tav>
                                        <p:tav tm="100000">
                                          <p:val>
                                            <p:strVal val="#ppt_w"/>
                                          </p:val>
                                        </p:tav>
                                      </p:tavLst>
                                    </p:anim>
                                    <p:anim calcmode="lin" valueType="num">
                                      <p:cBhvr>
                                        <p:cTn id="36" dur="1000" fill="hold"/>
                                        <p:tgtEl>
                                          <p:spTgt spid="26"/>
                                        </p:tgtEl>
                                        <p:attrNameLst>
                                          <p:attrName>ppt_h</p:attrName>
                                        </p:attrNameLst>
                                      </p:cBhvr>
                                      <p:tavLst>
                                        <p:tav tm="0">
                                          <p:val>
                                            <p:fltVal val="0"/>
                                          </p:val>
                                        </p:tav>
                                        <p:tav tm="100000">
                                          <p:val>
                                            <p:strVal val="#ppt_h"/>
                                          </p:val>
                                        </p:tav>
                                      </p:tavLst>
                                    </p:anim>
                                    <p:animEffect transition="in" filter="fade">
                                      <p:cBhvr>
                                        <p:cTn id="37" dur="1000"/>
                                        <p:tgtEl>
                                          <p:spTgt spid="26"/>
                                        </p:tgtEl>
                                      </p:cBhvr>
                                    </p:animEffect>
                                  </p:childTnLst>
                                </p:cTn>
                              </p:par>
                            </p:childTnLst>
                          </p:cTn>
                        </p:par>
                        <p:par>
                          <p:cTn id="38" fill="hold">
                            <p:stCondLst>
                              <p:cond delay="1000"/>
                            </p:stCondLst>
                            <p:childTnLst>
                              <p:par>
                                <p:cTn id="39" presetID="32" presetClass="emph" presetSubtype="0" fill="hold" grpId="1" nodeType="afterEffect">
                                  <p:stCondLst>
                                    <p:cond delay="0"/>
                                  </p:stCondLst>
                                  <p:childTnLst>
                                    <p:animRot by="120000">
                                      <p:cBhvr>
                                        <p:cTn id="40" dur="100" fill="hold">
                                          <p:stCondLst>
                                            <p:cond delay="0"/>
                                          </p:stCondLst>
                                        </p:cTn>
                                        <p:tgtEl>
                                          <p:spTgt spid="26"/>
                                        </p:tgtEl>
                                        <p:attrNameLst>
                                          <p:attrName>r</p:attrName>
                                        </p:attrNameLst>
                                      </p:cBhvr>
                                    </p:animRot>
                                    <p:animRot by="-240000">
                                      <p:cBhvr>
                                        <p:cTn id="41" dur="200" fill="hold">
                                          <p:stCondLst>
                                            <p:cond delay="200"/>
                                          </p:stCondLst>
                                        </p:cTn>
                                        <p:tgtEl>
                                          <p:spTgt spid="26"/>
                                        </p:tgtEl>
                                        <p:attrNameLst>
                                          <p:attrName>r</p:attrName>
                                        </p:attrNameLst>
                                      </p:cBhvr>
                                    </p:animRot>
                                    <p:animRot by="240000">
                                      <p:cBhvr>
                                        <p:cTn id="42" dur="200" fill="hold">
                                          <p:stCondLst>
                                            <p:cond delay="400"/>
                                          </p:stCondLst>
                                        </p:cTn>
                                        <p:tgtEl>
                                          <p:spTgt spid="26"/>
                                        </p:tgtEl>
                                        <p:attrNameLst>
                                          <p:attrName>r</p:attrName>
                                        </p:attrNameLst>
                                      </p:cBhvr>
                                    </p:animRot>
                                    <p:animRot by="-240000">
                                      <p:cBhvr>
                                        <p:cTn id="43" dur="200" fill="hold">
                                          <p:stCondLst>
                                            <p:cond delay="600"/>
                                          </p:stCondLst>
                                        </p:cTn>
                                        <p:tgtEl>
                                          <p:spTgt spid="26"/>
                                        </p:tgtEl>
                                        <p:attrNameLst>
                                          <p:attrName>r</p:attrName>
                                        </p:attrNameLst>
                                      </p:cBhvr>
                                    </p:animRot>
                                    <p:animRot by="120000">
                                      <p:cBhvr>
                                        <p:cTn id="44"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6" grpId="0" animBg="1"/>
      <p:bldP spid="2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s 2"/>
          <p:cNvSpPr/>
          <p:nvPr/>
        </p:nvSpPr>
        <p:spPr>
          <a:xfrm>
            <a:off x="160655" y="5992495"/>
            <a:ext cx="1192530" cy="695960"/>
          </a:xfrm>
          <a:prstGeom prst="rect">
            <a:avLst/>
          </a:prstGeom>
          <a:solidFill>
            <a:srgbClr val="F68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 name="Rectangles 3"/>
          <p:cNvSpPr/>
          <p:nvPr/>
        </p:nvSpPr>
        <p:spPr>
          <a:xfrm>
            <a:off x="8075295" y="5992495"/>
            <a:ext cx="1068705" cy="696595"/>
          </a:xfrm>
          <a:prstGeom prst="rect">
            <a:avLst/>
          </a:prstGeom>
          <a:solidFill>
            <a:srgbClr val="F68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561998" y="536812"/>
            <a:ext cx="8020004" cy="5665847"/>
            <a:chOff x="561998" y="536812"/>
            <a:chExt cx="8020004" cy="5665847"/>
          </a:xfrm>
        </p:grpSpPr>
        <p:pic>
          <p:nvPicPr>
            <p:cNvPr id="5" name="Web"/>
            <p:cNvPicPr>
              <a:picLocks noChangeAspect="1"/>
            </p:cNvPicPr>
            <p:nvPr/>
          </p:nvPicPr>
          <p:blipFill>
            <a:blip r:embed="rId1" cstate="screen"/>
            <a:srcRect/>
            <a:stretch>
              <a:fillRect/>
            </a:stretch>
          </p:blipFill>
          <p:spPr>
            <a:xfrm>
              <a:off x="570875" y="547347"/>
              <a:ext cx="8011127" cy="5655312"/>
            </a:xfrm>
            <a:prstGeom prst="rect">
              <a:avLst/>
            </a:prstGeom>
          </p:spPr>
        </p:pic>
        <p:pic>
          <p:nvPicPr>
            <p:cNvPr id="26" name="Web"/>
            <p:cNvPicPr>
              <a:picLocks noChangeAspect="1"/>
            </p:cNvPicPr>
            <p:nvPr/>
          </p:nvPicPr>
          <p:blipFill>
            <a:blip r:embed="rId2" cstate="screen">
              <a:duotone>
                <a:prstClr val="black"/>
                <a:srgbClr val="CFB6D9">
                  <a:tint val="45000"/>
                  <a:satMod val="400000"/>
                </a:srgbClr>
              </a:duotone>
            </a:blip>
            <a:srcRect r="80168" b="96338"/>
            <a:stretch>
              <a:fillRect/>
            </a:stretch>
          </p:blipFill>
          <p:spPr>
            <a:xfrm>
              <a:off x="561998" y="546867"/>
              <a:ext cx="1608317" cy="209678"/>
            </a:xfrm>
            <a:prstGeom prst="rect">
              <a:avLst/>
            </a:prstGeom>
          </p:spPr>
        </p:pic>
        <p:sp>
          <p:nvSpPr>
            <p:cNvPr id="32" name="TextBox 31">
              <a:hlinkClick r:id="rId3" action="ppaction://hlinksldjump"/>
            </p:cNvPr>
            <p:cNvSpPr txBox="1"/>
            <p:nvPr/>
          </p:nvSpPr>
          <p:spPr>
            <a:xfrm>
              <a:off x="758908" y="536812"/>
              <a:ext cx="1170650" cy="230832"/>
            </a:xfrm>
            <a:prstGeom prst="rect">
              <a:avLst/>
            </a:prstGeom>
            <a:noFill/>
          </p:spPr>
          <p:txBody>
            <a:bodyPr wrap="square" rtlCol="0">
              <a:spAutoFit/>
            </a:bodyPr>
            <a:lstStyle/>
            <a:p>
              <a:pPr algn="ctr"/>
              <a:r>
                <a:rPr lang="en-GB" sz="900" b="1" dirty="0"/>
                <a:t>Welcome Page</a:t>
              </a:r>
              <a:endParaRPr lang="en-GB" sz="900" b="1" dirty="0"/>
            </a:p>
          </p:txBody>
        </p:sp>
      </p:grpSp>
      <p:sp>
        <p:nvSpPr>
          <p:cNvPr id="33" name="Oval 32"/>
          <p:cNvSpPr/>
          <p:nvPr/>
        </p:nvSpPr>
        <p:spPr>
          <a:xfrm>
            <a:off x="4381500" y="236220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4953000" y="291846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4381500" y="349758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3832860" y="291846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4015740" y="253746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4015740" y="328803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4751070" y="253746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4747260" y="332232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4381500" y="235839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4953000" y="291465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4381500" y="349377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3832860" y="291465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4015740" y="253365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015740" y="328422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4751070" y="253365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4747260" y="331851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p:cNvSpPr txBox="1"/>
          <p:nvPr/>
        </p:nvSpPr>
        <p:spPr>
          <a:xfrm>
            <a:off x="3815337" y="4080450"/>
            <a:ext cx="1516380" cy="400110"/>
          </a:xfrm>
          <a:prstGeom prst="rect">
            <a:avLst/>
          </a:prstGeom>
          <a:noFill/>
        </p:spPr>
        <p:txBody>
          <a:bodyPr wrap="square" rtlCol="0">
            <a:spAutoFit/>
          </a:bodyPr>
          <a:lstStyle/>
          <a:p>
            <a:pPr algn="ctr"/>
            <a:r>
              <a:rPr lang="en-GB" sz="2000" b="1" dirty="0"/>
              <a:t>Loading…. </a:t>
            </a:r>
            <a:endParaRPr lang="en-GB" sz="2000" b="1" dirty="0"/>
          </a:p>
        </p:txBody>
      </p:sp>
      <p:sp>
        <p:nvSpPr>
          <p:cNvPr id="69" name="TextBox 68"/>
          <p:cNvSpPr txBox="1"/>
          <p:nvPr/>
        </p:nvSpPr>
        <p:spPr>
          <a:xfrm>
            <a:off x="3814674" y="4072890"/>
            <a:ext cx="1507921" cy="817959"/>
          </a:xfrm>
          <a:prstGeom prst="bevel">
            <a:avLst/>
          </a:prstGeom>
          <a:solidFill>
            <a:srgbClr val="25B8BC"/>
          </a:solidFill>
        </p:spPr>
        <p:txBody>
          <a:bodyPr wrap="square" lIns="36000" tIns="0" rIns="36000" bIns="0" rtlCol="0">
            <a:spAutoFit/>
          </a:bodyPr>
          <a:lstStyle/>
          <a:p>
            <a:pPr algn="ctr"/>
            <a:r>
              <a:rPr lang="en-GB" sz="2000" b="1" dirty="0"/>
              <a:t>Press to enter!</a:t>
            </a:r>
            <a:endParaRPr lang="en-GB" sz="2000" b="1" dirty="0"/>
          </a:p>
        </p:txBody>
      </p:sp>
      <p:sp>
        <p:nvSpPr>
          <p:cNvPr id="67" name="Rounded Rectangle 66"/>
          <p:cNvSpPr/>
          <p:nvPr/>
        </p:nvSpPr>
        <p:spPr>
          <a:xfrm>
            <a:off x="2170314" y="1812212"/>
            <a:ext cx="6218035" cy="854246"/>
          </a:xfrm>
          <a:prstGeom prst="roundRect">
            <a:avLst/>
          </a:prstGeom>
          <a:solidFill>
            <a:srgbClr val="8ACBC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2196000" tIns="108000" rIns="108000" bIns="108000" rtlCol="0" anchor="ctr">
            <a:spAutoFit/>
          </a:bodyPr>
          <a:lstStyle/>
          <a:p>
            <a:r>
              <a:rPr lang="en-GB" dirty="0">
                <a:solidFill>
                  <a:schemeClr val="tx1"/>
                </a:solidFill>
              </a:rPr>
              <a:t>The Internet is amazing when used safely and correctly.  </a:t>
            </a:r>
            <a:endParaRPr lang="en-GB" dirty="0">
              <a:solidFill>
                <a:schemeClr val="tx1"/>
              </a:solidFill>
            </a:endParaRPr>
          </a:p>
        </p:txBody>
      </p:sp>
      <p:sp>
        <p:nvSpPr>
          <p:cNvPr id="68" name="Rounded Rectangle 67"/>
          <p:cNvSpPr/>
          <p:nvPr/>
        </p:nvSpPr>
        <p:spPr>
          <a:xfrm>
            <a:off x="4265341" y="3068109"/>
            <a:ext cx="3716540" cy="854246"/>
          </a:xfrm>
          <a:prstGeom prst="roundRect">
            <a:avLst/>
          </a:prstGeom>
          <a:solidFill>
            <a:schemeClr val="bg1"/>
          </a:solidFill>
          <a:ln w="38100">
            <a:solidFill>
              <a:srgbClr val="F08214"/>
            </a:solidFill>
          </a:ln>
          <a:effectLst>
            <a:outerShdw dist="38100" dir="2700000" algn="tl" rotWithShape="0">
              <a:srgbClr val="F0821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dirty="0">
                <a:solidFill>
                  <a:schemeClr val="dk1"/>
                </a:solidFill>
                <a:ea typeface="Arial" panose="020B0604020202020204"/>
                <a:cs typeface="Arial" panose="020B0604020202020204"/>
                <a:sym typeface="Arial" panose="020B0604020202020204"/>
              </a:rPr>
              <a:t>Here are some simple rules that will help you </a:t>
            </a:r>
            <a:r>
              <a:rPr lang="en-GB" dirty="0">
                <a:solidFill>
                  <a:schemeClr val="dk1"/>
                </a:solidFill>
              </a:rPr>
              <a:t>stay safe online.</a:t>
            </a:r>
            <a:endParaRPr lang="en-GB" dirty="0"/>
          </a:p>
        </p:txBody>
      </p:sp>
      <p:sp>
        <p:nvSpPr>
          <p:cNvPr id="73" name="Rounded Rectangle 72"/>
          <p:cNvSpPr/>
          <p:nvPr/>
        </p:nvSpPr>
        <p:spPr>
          <a:xfrm>
            <a:off x="4265341" y="4324006"/>
            <a:ext cx="3716540" cy="854246"/>
          </a:xfrm>
          <a:prstGeom prst="roundRect">
            <a:avLst/>
          </a:prstGeom>
          <a:solidFill>
            <a:schemeClr val="bg1"/>
          </a:solidFill>
          <a:ln w="38100">
            <a:solidFill>
              <a:srgbClr val="F08214"/>
            </a:solidFill>
          </a:ln>
          <a:effectLst>
            <a:outerShdw dist="38100" dir="2700000" algn="tl" rotWithShape="0">
              <a:srgbClr val="F0821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dirty="0">
                <a:solidFill>
                  <a:schemeClr val="dk1"/>
                </a:solidFill>
              </a:rPr>
              <a:t>Be smart and safe by making the right choices.</a:t>
            </a:r>
            <a:endParaRPr lang="en-GB" dirty="0"/>
          </a:p>
        </p:txBody>
      </p:sp>
      <p:pic>
        <p:nvPicPr>
          <p:cNvPr id="49" name="Teacher"/>
          <p:cNvPicPr>
            <a:picLocks noChangeAspect="1"/>
          </p:cNvPicPr>
          <p:nvPr/>
        </p:nvPicPr>
        <p:blipFill rotWithShape="1">
          <a:blip r:embed="rId4" cstate="screen"/>
          <a:srcRect t="-1916" b="18333"/>
          <a:stretch>
            <a:fillRect/>
          </a:stretch>
        </p:blipFill>
        <p:spPr>
          <a:xfrm>
            <a:off x="876071" y="1238559"/>
            <a:ext cx="3264469" cy="5155374"/>
          </a:xfrm>
          <a:prstGeom prst="rect">
            <a:avLst/>
          </a:prstGeom>
          <a:ln w="28575">
            <a:noFill/>
          </a:ln>
          <a:effectLst/>
        </p:spPr>
      </p:pic>
      <p:sp>
        <p:nvSpPr>
          <p:cNvPr id="34" name="TextBox 33"/>
          <p:cNvSpPr txBox="1"/>
          <p:nvPr/>
        </p:nvSpPr>
        <p:spPr>
          <a:xfrm>
            <a:off x="1862362" y="749237"/>
            <a:ext cx="1862130" cy="261610"/>
          </a:xfrm>
          <a:prstGeom prst="rect">
            <a:avLst/>
          </a:prstGeom>
          <a:noFill/>
        </p:spPr>
        <p:txBody>
          <a:bodyPr wrap="square" rtlCol="0">
            <a:spAutoFit/>
          </a:bodyPr>
          <a:lstStyle/>
          <a:p>
            <a:pPr>
              <a:defRPr/>
            </a:pPr>
            <a:r>
              <a:rPr lang="en-GB" altLang="en-US" sz="1100" dirty="0" err="1"/>
              <a:t>www.onlinesafety.co.uk</a:t>
            </a:r>
            <a:endParaRPr lang="en-GB" altLang="en-US" sz="1100" dirty="0"/>
          </a:p>
        </p:txBody>
      </p:sp>
      <p:sp>
        <p:nvSpPr>
          <p:cNvPr id="2" name="Rectangles 1"/>
          <p:cNvSpPr/>
          <p:nvPr/>
        </p:nvSpPr>
        <p:spPr>
          <a:xfrm>
            <a:off x="8075295" y="6489700"/>
            <a:ext cx="1068705"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250"/>
                                        <p:tgtEl>
                                          <p:spTgt spid="5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250"/>
                                        <p:tgtEl>
                                          <p:spTgt spid="55"/>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250"/>
                                        <p:tgtEl>
                                          <p:spTgt spid="53"/>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250"/>
                                        <p:tgtEl>
                                          <p:spTgt spid="54"/>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250"/>
                                        <p:tgtEl>
                                          <p:spTgt spid="50"/>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250"/>
                                        <p:tgtEl>
                                          <p:spTgt spid="56"/>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250"/>
                                        <p:tgtEl>
                                          <p:spTgt spid="51"/>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250"/>
                                        <p:tgtEl>
                                          <p:spTgt spid="57"/>
                                        </p:tgtEl>
                                      </p:cBhvr>
                                    </p:animEffect>
                                  </p:childTnLst>
                                </p:cTn>
                              </p:par>
                            </p:childTnLst>
                          </p:cTn>
                        </p:par>
                        <p:par>
                          <p:cTn id="55" fill="hold">
                            <p:stCondLst>
                              <p:cond delay="4000"/>
                            </p:stCondLst>
                            <p:childTnLst>
                              <p:par>
                                <p:cTn id="56" presetID="10" presetClass="exit" presetSubtype="0" fill="hold" grpId="1" nodeType="afterEffect">
                                  <p:stCondLst>
                                    <p:cond delay="0"/>
                                  </p:stCondLst>
                                  <p:childTnLst>
                                    <p:animEffect transition="out" filter="fade">
                                      <p:cBhvr>
                                        <p:cTn id="57" dur="500"/>
                                        <p:tgtEl>
                                          <p:spTgt spid="66"/>
                                        </p:tgtEl>
                                      </p:cBhvr>
                                    </p:animEffect>
                                    <p:set>
                                      <p:cBhvr>
                                        <p:cTn id="58" dur="1" fill="hold">
                                          <p:stCondLst>
                                            <p:cond delay="499"/>
                                          </p:stCondLst>
                                        </p:cTn>
                                        <p:tgtEl>
                                          <p:spTgt spid="66"/>
                                        </p:tgtEl>
                                        <p:attrNameLst>
                                          <p:attrName>style.visibility</p:attrName>
                                        </p:attrNameLst>
                                      </p:cBhvr>
                                      <p:to>
                                        <p:strVal val="hidden"/>
                                      </p:to>
                                    </p:set>
                                  </p:childTnLst>
                                </p:cTn>
                              </p:par>
                            </p:childTnLst>
                          </p:cTn>
                        </p:par>
                        <p:par>
                          <p:cTn id="59" fill="hold">
                            <p:stCondLst>
                              <p:cond delay="4500"/>
                            </p:stCondLst>
                            <p:childTnLst>
                              <p:par>
                                <p:cTn id="60" presetID="10" presetClass="entr" presetSubtype="0" fill="hold" grpId="0" nodeType="after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5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33"/>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5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5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55"/>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54"/>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53"/>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2"/>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51"/>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50"/>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48"/>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4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46"/>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45"/>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4"/>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43"/>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41"/>
                                        </p:tgtEl>
                                        <p:attrNameLst>
                                          <p:attrName>style.visibility</p:attrName>
                                        </p:attrNameLst>
                                      </p:cBhvr>
                                      <p:to>
                                        <p:strVal val="hidden"/>
                                      </p:to>
                                    </p:set>
                                  </p:childTnLst>
                                </p:cTn>
                              </p:par>
                              <p:par>
                                <p:cTn id="97" presetID="1" presetClass="exit" presetSubtype="0" fill="hold" grpId="2" nodeType="withEffect">
                                  <p:stCondLst>
                                    <p:cond delay="0"/>
                                  </p:stCondLst>
                                  <p:childTnLst>
                                    <p:set>
                                      <p:cBhvr>
                                        <p:cTn id="98" dur="1" fill="hold">
                                          <p:stCondLst>
                                            <p:cond delay="0"/>
                                          </p:stCondLst>
                                        </p:cTn>
                                        <p:tgtEl>
                                          <p:spTgt spid="6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69"/>
                                        </p:tgtEl>
                                        <p:attrNameLst>
                                          <p:attrName>style.visibility</p:attrName>
                                        </p:attrNameLst>
                                      </p:cBhvr>
                                      <p:to>
                                        <p:strVal val="hidden"/>
                                      </p:to>
                                    </p:set>
                                  </p:childTnLst>
                                </p:cTn>
                              </p:par>
                            </p:childTnLst>
                          </p:cTn>
                        </p:par>
                        <p:par>
                          <p:cTn id="101" fill="hold">
                            <p:stCondLst>
                              <p:cond delay="0"/>
                            </p:stCondLst>
                            <p:childTnLst>
                              <p:par>
                                <p:cTn id="102" presetID="42" presetClass="entr" presetSubtype="0" fill="hold" nodeType="after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anim calcmode="lin" valueType="num">
                                      <p:cBhvr>
                                        <p:cTn id="105" dur="500" fill="hold"/>
                                        <p:tgtEl>
                                          <p:spTgt spid="49"/>
                                        </p:tgtEl>
                                        <p:attrNameLst>
                                          <p:attrName>ppt_x</p:attrName>
                                        </p:attrNameLst>
                                      </p:cBhvr>
                                      <p:tavLst>
                                        <p:tav tm="0">
                                          <p:val>
                                            <p:strVal val="#ppt_x"/>
                                          </p:val>
                                        </p:tav>
                                        <p:tav tm="100000">
                                          <p:val>
                                            <p:strVal val="#ppt_x"/>
                                          </p:val>
                                        </p:tav>
                                      </p:tavLst>
                                    </p:anim>
                                    <p:anim calcmode="lin" valueType="num">
                                      <p:cBhvr>
                                        <p:cTn id="106" dur="500" fill="hold"/>
                                        <p:tgtEl>
                                          <p:spTgt spid="49"/>
                                        </p:tgtEl>
                                        <p:attrNameLst>
                                          <p:attrName>ppt_y</p:attrName>
                                        </p:attrNameLst>
                                      </p:cBhvr>
                                      <p:tavLst>
                                        <p:tav tm="0">
                                          <p:val>
                                            <p:strVal val="#ppt_y+.1"/>
                                          </p:val>
                                        </p:tav>
                                        <p:tav tm="100000">
                                          <p:val>
                                            <p:strVal val="#ppt_y"/>
                                          </p:val>
                                        </p:tav>
                                      </p:tavLst>
                                    </p:anim>
                                  </p:childTnLst>
                                </p:cTn>
                              </p:par>
                            </p:childTnLst>
                          </p:cTn>
                        </p:par>
                        <p:par>
                          <p:cTn id="107" fill="hold">
                            <p:stCondLst>
                              <p:cond delay="500"/>
                            </p:stCondLst>
                            <p:childTnLst>
                              <p:par>
                                <p:cTn id="108" presetID="22" presetClass="entr" presetSubtype="8" fill="hold" grpId="2"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wipe(left)">
                                      <p:cBhvr>
                                        <p:cTn id="110" dur="500"/>
                                        <p:tgtEl>
                                          <p:spTgt spid="67"/>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4" fill="hold" grpId="0" nodeType="clickEffect">
                                  <p:stCondLst>
                                    <p:cond delay="0"/>
                                  </p:stCondLst>
                                  <p:childTnLst>
                                    <p:set>
                                      <p:cBhvr>
                                        <p:cTn id="114" dur="1" fill="hold">
                                          <p:stCondLst>
                                            <p:cond delay="0"/>
                                          </p:stCondLst>
                                        </p:cTn>
                                        <p:tgtEl>
                                          <p:spTgt spid="68"/>
                                        </p:tgtEl>
                                        <p:attrNameLst>
                                          <p:attrName>style.visibility</p:attrName>
                                        </p:attrNameLst>
                                      </p:cBhvr>
                                      <p:to>
                                        <p:strVal val="visible"/>
                                      </p:to>
                                    </p:set>
                                    <p:anim calcmode="lin" valueType="num">
                                      <p:cBhvr additive="base">
                                        <p:cTn id="115" dur="500"/>
                                        <p:tgtEl>
                                          <p:spTgt spid="68"/>
                                        </p:tgtEl>
                                        <p:attrNameLst>
                                          <p:attrName>ppt_y</p:attrName>
                                        </p:attrNameLst>
                                      </p:cBhvr>
                                      <p:tavLst>
                                        <p:tav tm="0">
                                          <p:val>
                                            <p:strVal val="#ppt_y+#ppt_h*1.125000"/>
                                          </p:val>
                                        </p:tav>
                                        <p:tav tm="100000">
                                          <p:val>
                                            <p:strVal val="#ppt_y"/>
                                          </p:val>
                                        </p:tav>
                                      </p:tavLst>
                                    </p:anim>
                                    <p:animEffect transition="in" filter="wipe(up)">
                                      <p:cBhvr>
                                        <p:cTn id="116" dur="500"/>
                                        <p:tgtEl>
                                          <p:spTgt spid="68"/>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4" fill="hold" grpId="0" nodeType="clickEffect">
                                  <p:stCondLst>
                                    <p:cond delay="0"/>
                                  </p:stCondLst>
                                  <p:childTnLst>
                                    <p:set>
                                      <p:cBhvr>
                                        <p:cTn id="120" dur="1" fill="hold">
                                          <p:stCondLst>
                                            <p:cond delay="0"/>
                                          </p:stCondLst>
                                        </p:cTn>
                                        <p:tgtEl>
                                          <p:spTgt spid="73"/>
                                        </p:tgtEl>
                                        <p:attrNameLst>
                                          <p:attrName>style.visibility</p:attrName>
                                        </p:attrNameLst>
                                      </p:cBhvr>
                                      <p:to>
                                        <p:strVal val="visible"/>
                                      </p:to>
                                    </p:set>
                                    <p:anim calcmode="lin" valueType="num">
                                      <p:cBhvr additive="base">
                                        <p:cTn id="121" dur="500"/>
                                        <p:tgtEl>
                                          <p:spTgt spid="73"/>
                                        </p:tgtEl>
                                        <p:attrNameLst>
                                          <p:attrName>ppt_y</p:attrName>
                                        </p:attrNameLst>
                                      </p:cBhvr>
                                      <p:tavLst>
                                        <p:tav tm="0">
                                          <p:val>
                                            <p:strVal val="#ppt_y+#ppt_h*1.125000"/>
                                          </p:val>
                                        </p:tav>
                                        <p:tav tm="100000">
                                          <p:val>
                                            <p:strVal val="#ppt_y"/>
                                          </p:val>
                                        </p:tav>
                                      </p:tavLst>
                                    </p:anim>
                                    <p:animEffect transition="in" filter="wipe(up)">
                                      <p:cBhvr>
                                        <p:cTn id="1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41" grpId="0" animBg="1"/>
      <p:bldP spid="41"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66" grpId="0"/>
      <p:bldP spid="66" grpId="1"/>
      <p:bldP spid="66" grpId="2"/>
      <p:bldP spid="69" grpId="0"/>
      <p:bldP spid="69" grpId="1"/>
      <p:bldP spid="67" grpId="2" animBg="1"/>
      <p:bldP spid="68" grpId="0" animBg="1"/>
      <p:bldP spid="7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561998" y="536812"/>
            <a:ext cx="8020004" cy="5665847"/>
            <a:chOff x="561998" y="536812"/>
            <a:chExt cx="8020004" cy="5665847"/>
          </a:xfrm>
        </p:grpSpPr>
        <p:pic>
          <p:nvPicPr>
            <p:cNvPr id="79" name="Web"/>
            <p:cNvPicPr>
              <a:picLocks noChangeAspect="1"/>
            </p:cNvPicPr>
            <p:nvPr/>
          </p:nvPicPr>
          <p:blipFill>
            <a:blip r:embed="rId1" cstate="screen"/>
            <a:srcRect/>
            <a:stretch>
              <a:fillRect/>
            </a:stretch>
          </p:blipFill>
          <p:spPr>
            <a:xfrm>
              <a:off x="570875" y="547347"/>
              <a:ext cx="8011127" cy="5655312"/>
            </a:xfrm>
            <a:prstGeom prst="rect">
              <a:avLst/>
            </a:prstGeom>
          </p:spPr>
        </p:pic>
        <p:pic>
          <p:nvPicPr>
            <p:cNvPr id="80" name="Web"/>
            <p:cNvPicPr>
              <a:picLocks noChangeAspect="1"/>
            </p:cNvPicPr>
            <p:nvPr/>
          </p:nvPicPr>
          <p:blipFill>
            <a:blip r:embed="rId2" cstate="screen">
              <a:duotone>
                <a:prstClr val="black"/>
                <a:srgbClr val="CFB6D9">
                  <a:tint val="45000"/>
                  <a:satMod val="400000"/>
                </a:srgbClr>
              </a:duotone>
            </a:blip>
            <a:srcRect r="80168" b="96338"/>
            <a:stretch>
              <a:fillRect/>
            </a:stretch>
          </p:blipFill>
          <p:spPr>
            <a:xfrm>
              <a:off x="561998" y="546867"/>
              <a:ext cx="1608317" cy="209678"/>
            </a:xfrm>
            <a:prstGeom prst="rect">
              <a:avLst/>
            </a:prstGeom>
          </p:spPr>
        </p:pic>
        <p:sp>
          <p:nvSpPr>
            <p:cNvPr id="81" name="TextBox 80">
              <a:hlinkClick r:id="rId3" action="ppaction://hlinksldjump"/>
            </p:cNvPr>
            <p:cNvSpPr txBox="1"/>
            <p:nvPr/>
          </p:nvSpPr>
          <p:spPr>
            <a:xfrm>
              <a:off x="758908" y="536812"/>
              <a:ext cx="1170650" cy="230832"/>
            </a:xfrm>
            <a:prstGeom prst="rect">
              <a:avLst/>
            </a:prstGeom>
            <a:noFill/>
          </p:spPr>
          <p:txBody>
            <a:bodyPr wrap="square" rtlCol="0">
              <a:spAutoFit/>
            </a:bodyPr>
            <a:lstStyle/>
            <a:p>
              <a:pPr algn="ctr"/>
              <a:r>
                <a:rPr lang="en-GB" sz="900" b="1" dirty="0"/>
                <a:t>Welcome Page</a:t>
              </a:r>
              <a:endParaRPr lang="en-GB" sz="900" b="1" dirty="0"/>
            </a:p>
          </p:txBody>
        </p:sp>
      </p:grpSp>
      <p:sp>
        <p:nvSpPr>
          <p:cNvPr id="82" name="TextBox 81"/>
          <p:cNvSpPr txBox="1"/>
          <p:nvPr/>
        </p:nvSpPr>
        <p:spPr>
          <a:xfrm>
            <a:off x="1862366" y="749237"/>
            <a:ext cx="1862130" cy="261610"/>
          </a:xfrm>
          <a:prstGeom prst="rect">
            <a:avLst/>
          </a:prstGeom>
          <a:noFill/>
        </p:spPr>
        <p:txBody>
          <a:bodyPr wrap="square" rtlCol="0">
            <a:spAutoFit/>
          </a:bodyPr>
          <a:lstStyle/>
          <a:p>
            <a:pPr>
              <a:defRPr/>
            </a:pPr>
            <a:r>
              <a:rPr lang="en-GB" altLang="en-US" sz="1100" dirty="0" err="1"/>
              <a:t>www.onlinesafety.co.uk</a:t>
            </a:r>
            <a:endParaRPr lang="en-GB" altLang="en-US" sz="1100" dirty="0"/>
          </a:p>
        </p:txBody>
      </p:sp>
      <p:sp>
        <p:nvSpPr>
          <p:cNvPr id="67" name="Rounded Rectangle 66"/>
          <p:cNvSpPr/>
          <p:nvPr/>
        </p:nvSpPr>
        <p:spPr>
          <a:xfrm>
            <a:off x="755650" y="2840594"/>
            <a:ext cx="4779195" cy="854246"/>
          </a:xfrm>
          <a:prstGeom prst="roundRect">
            <a:avLst/>
          </a:prstGeom>
          <a:solidFill>
            <a:schemeClr val="bg1"/>
          </a:solidFill>
          <a:ln w="38100">
            <a:solidFill>
              <a:srgbClr val="25B8BC"/>
            </a:solidFill>
          </a:ln>
          <a:effectLst>
            <a:outerShdw dist="38100" dir="2700000" algn="tl" rotWithShape="0">
              <a:srgbClr val="25B8BC">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b="1" dirty="0">
                <a:solidFill>
                  <a:schemeClr val="tx1"/>
                </a:solidFill>
              </a:rPr>
              <a:t>STOP - </a:t>
            </a:r>
            <a:r>
              <a:rPr lang="en-GB" dirty="0">
                <a:solidFill>
                  <a:schemeClr val="tx1"/>
                </a:solidFill>
              </a:rPr>
              <a:t>Stop what you are doing. Do not click on the page or reply to any messages. </a:t>
            </a:r>
            <a:endParaRPr lang="en-GB" dirty="0">
              <a:solidFill>
                <a:schemeClr val="tx1"/>
              </a:solidFill>
            </a:endParaRPr>
          </a:p>
        </p:txBody>
      </p:sp>
      <p:sp>
        <p:nvSpPr>
          <p:cNvPr id="68" name="Rounded Rectangle 67"/>
          <p:cNvSpPr/>
          <p:nvPr/>
        </p:nvSpPr>
        <p:spPr>
          <a:xfrm>
            <a:off x="755650" y="3913356"/>
            <a:ext cx="4779195" cy="854246"/>
          </a:xfrm>
          <a:prstGeom prst="roundRect">
            <a:avLst/>
          </a:prstGeom>
          <a:solidFill>
            <a:schemeClr val="bg1"/>
          </a:solidFill>
          <a:ln w="38100">
            <a:solidFill>
              <a:srgbClr val="25B8BC"/>
            </a:solidFill>
          </a:ln>
          <a:effectLst>
            <a:outerShdw dist="38100" dir="2700000" algn="tl" rotWithShape="0">
              <a:srgbClr val="25B8BC">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b="1" dirty="0">
                <a:solidFill>
                  <a:schemeClr val="tx1"/>
                </a:solidFill>
              </a:rPr>
              <a:t>CLOSE - </a:t>
            </a:r>
            <a:r>
              <a:rPr lang="en-GB" dirty="0">
                <a:solidFill>
                  <a:schemeClr val="tx1"/>
                </a:solidFill>
              </a:rPr>
              <a:t>Close the laptop. Put your phone or tablet down. </a:t>
            </a:r>
            <a:endParaRPr lang="en-GB" dirty="0">
              <a:solidFill>
                <a:schemeClr val="tx1"/>
              </a:solidFill>
            </a:endParaRPr>
          </a:p>
        </p:txBody>
      </p:sp>
      <p:sp>
        <p:nvSpPr>
          <p:cNvPr id="73" name="Rounded Rectangle 72"/>
          <p:cNvSpPr/>
          <p:nvPr/>
        </p:nvSpPr>
        <p:spPr>
          <a:xfrm>
            <a:off x="755650" y="4974146"/>
            <a:ext cx="4779195" cy="571721"/>
          </a:xfrm>
          <a:prstGeom prst="roundRect">
            <a:avLst>
              <a:gd name="adj" fmla="val 23137"/>
            </a:avLst>
          </a:prstGeom>
          <a:solidFill>
            <a:schemeClr val="bg1"/>
          </a:solidFill>
          <a:ln w="38100">
            <a:solidFill>
              <a:srgbClr val="25B8BC"/>
            </a:solidFill>
          </a:ln>
          <a:effectLst>
            <a:outerShdw dist="38100" dir="2700000" algn="tl" rotWithShape="0">
              <a:srgbClr val="25B8BC">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b="1" dirty="0">
                <a:solidFill>
                  <a:schemeClr val="tx1"/>
                </a:solidFill>
              </a:rPr>
              <a:t>TELL - </a:t>
            </a:r>
            <a:r>
              <a:rPr lang="en-GB" dirty="0">
                <a:solidFill>
                  <a:schemeClr val="tx1"/>
                </a:solidFill>
              </a:rPr>
              <a:t>Tell a trusted adult.</a:t>
            </a:r>
            <a:endParaRPr lang="en-GB" dirty="0">
              <a:solidFill>
                <a:schemeClr val="tx1"/>
              </a:solidFill>
            </a:endParaRPr>
          </a:p>
        </p:txBody>
      </p:sp>
      <p:sp>
        <p:nvSpPr>
          <p:cNvPr id="57" name="Rounded Rectangle 56"/>
          <p:cNvSpPr/>
          <p:nvPr/>
        </p:nvSpPr>
        <p:spPr>
          <a:xfrm>
            <a:off x="755650" y="1349143"/>
            <a:ext cx="7632700" cy="1092609"/>
          </a:xfrm>
          <a:prstGeom prst="roundRect">
            <a:avLst/>
          </a:prstGeom>
          <a:solidFill>
            <a:srgbClr val="8ACBC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sz="2500" b="1" dirty="0">
                <a:solidFill>
                  <a:schemeClr val="tx1"/>
                </a:solidFill>
              </a:rPr>
              <a:t>If you see something online </a:t>
            </a:r>
            <a:br>
              <a:rPr lang="en-GB" sz="2500" b="1" dirty="0">
                <a:solidFill>
                  <a:schemeClr val="tx1"/>
                </a:solidFill>
              </a:rPr>
            </a:br>
            <a:r>
              <a:rPr lang="en-GB" sz="2500" b="1" dirty="0">
                <a:solidFill>
                  <a:schemeClr val="tx1"/>
                </a:solidFill>
              </a:rPr>
              <a:t>that upsets you:</a:t>
            </a:r>
            <a:endParaRPr lang="en-GB" sz="2500" dirty="0">
              <a:solidFill>
                <a:schemeClr val="tx1"/>
              </a:solidFill>
            </a:endParaRPr>
          </a:p>
        </p:txBody>
      </p:sp>
      <p:pic>
        <p:nvPicPr>
          <p:cNvPr id="49" name="Girl"/>
          <p:cNvPicPr>
            <a:picLocks noChangeAspect="1"/>
          </p:cNvPicPr>
          <p:nvPr/>
        </p:nvPicPr>
        <p:blipFill rotWithShape="1">
          <a:blip r:embed="rId4" cstate="screen"/>
          <a:srcRect l="-10874" t="-639" r="-9893"/>
          <a:stretch>
            <a:fillRect/>
          </a:stretch>
        </p:blipFill>
        <p:spPr>
          <a:xfrm>
            <a:off x="6123323" y="1879941"/>
            <a:ext cx="2343502" cy="4512711"/>
          </a:xfrm>
          <a:prstGeom prst="rect">
            <a:avLst/>
          </a:prstGeom>
          <a:ln w="28575">
            <a:noFill/>
          </a:ln>
          <a:effectLst/>
        </p:spPr>
      </p:pic>
      <p:sp>
        <p:nvSpPr>
          <p:cNvPr id="2" name="Rectangles 1"/>
          <p:cNvSpPr/>
          <p:nvPr/>
        </p:nvSpPr>
        <p:spPr>
          <a:xfrm>
            <a:off x="8075295" y="6489700"/>
            <a:ext cx="1068705"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 calcmode="lin" valueType="num">
                                      <p:cBhvr>
                                        <p:cTn id="7" dur="1000" fill="hold"/>
                                        <p:tgtEl>
                                          <p:spTgt spid="67"/>
                                        </p:tgtEl>
                                        <p:attrNameLst>
                                          <p:attrName>ppt_w</p:attrName>
                                        </p:attrNameLst>
                                      </p:cBhvr>
                                      <p:tavLst>
                                        <p:tav tm="0">
                                          <p:val>
                                            <p:fltVal val="0"/>
                                          </p:val>
                                        </p:tav>
                                        <p:tav tm="100000">
                                          <p:val>
                                            <p:strVal val="#ppt_w"/>
                                          </p:val>
                                        </p:tav>
                                      </p:tavLst>
                                    </p:anim>
                                    <p:anim calcmode="lin" valueType="num">
                                      <p:cBhvr>
                                        <p:cTn id="8" dur="1000" fill="hold"/>
                                        <p:tgtEl>
                                          <p:spTgt spid="67"/>
                                        </p:tgtEl>
                                        <p:attrNameLst>
                                          <p:attrName>ppt_h</p:attrName>
                                        </p:attrNameLst>
                                      </p:cBhvr>
                                      <p:tavLst>
                                        <p:tav tm="0">
                                          <p:val>
                                            <p:fltVal val="0"/>
                                          </p:val>
                                        </p:tav>
                                        <p:tav tm="100000">
                                          <p:val>
                                            <p:strVal val="#ppt_h"/>
                                          </p:val>
                                        </p:tav>
                                      </p:tavLst>
                                    </p:anim>
                                    <p:animEffect transition="in" filter="fade">
                                      <p:cBhvr>
                                        <p:cTn id="9" dur="1000"/>
                                        <p:tgtEl>
                                          <p:spTgt spid="67"/>
                                        </p:tgtEl>
                                      </p:cBhvr>
                                    </p:animEffect>
                                  </p:childTnLst>
                                </p:cTn>
                              </p:par>
                            </p:childTnLst>
                          </p:cTn>
                        </p:par>
                        <p:par>
                          <p:cTn id="10" fill="hold">
                            <p:stCondLst>
                              <p:cond delay="1500"/>
                            </p:stCondLst>
                            <p:childTnLst>
                              <p:par>
                                <p:cTn id="11" presetID="32" presetClass="emph" presetSubtype="0" fill="hold" grpId="1" nodeType="afterEffect">
                                  <p:stCondLst>
                                    <p:cond delay="0"/>
                                  </p:stCondLst>
                                  <p:childTnLst>
                                    <p:animRot by="120000">
                                      <p:cBhvr>
                                        <p:cTn id="12" dur="100" fill="hold">
                                          <p:stCondLst>
                                            <p:cond delay="0"/>
                                          </p:stCondLst>
                                        </p:cTn>
                                        <p:tgtEl>
                                          <p:spTgt spid="67"/>
                                        </p:tgtEl>
                                        <p:attrNameLst>
                                          <p:attrName>r</p:attrName>
                                        </p:attrNameLst>
                                      </p:cBhvr>
                                    </p:animRot>
                                    <p:animRot by="-240000">
                                      <p:cBhvr>
                                        <p:cTn id="13" dur="200" fill="hold">
                                          <p:stCondLst>
                                            <p:cond delay="200"/>
                                          </p:stCondLst>
                                        </p:cTn>
                                        <p:tgtEl>
                                          <p:spTgt spid="67"/>
                                        </p:tgtEl>
                                        <p:attrNameLst>
                                          <p:attrName>r</p:attrName>
                                        </p:attrNameLst>
                                      </p:cBhvr>
                                    </p:animRot>
                                    <p:animRot by="240000">
                                      <p:cBhvr>
                                        <p:cTn id="14" dur="200" fill="hold">
                                          <p:stCondLst>
                                            <p:cond delay="400"/>
                                          </p:stCondLst>
                                        </p:cTn>
                                        <p:tgtEl>
                                          <p:spTgt spid="67"/>
                                        </p:tgtEl>
                                        <p:attrNameLst>
                                          <p:attrName>r</p:attrName>
                                        </p:attrNameLst>
                                      </p:cBhvr>
                                    </p:animRot>
                                    <p:animRot by="-240000">
                                      <p:cBhvr>
                                        <p:cTn id="15" dur="200" fill="hold">
                                          <p:stCondLst>
                                            <p:cond delay="600"/>
                                          </p:stCondLst>
                                        </p:cTn>
                                        <p:tgtEl>
                                          <p:spTgt spid="67"/>
                                        </p:tgtEl>
                                        <p:attrNameLst>
                                          <p:attrName>r</p:attrName>
                                        </p:attrNameLst>
                                      </p:cBhvr>
                                    </p:animRot>
                                    <p:animRot by="120000">
                                      <p:cBhvr>
                                        <p:cTn id="16" dur="200" fill="hold">
                                          <p:stCondLst>
                                            <p:cond delay="800"/>
                                          </p:stCondLst>
                                        </p:cTn>
                                        <p:tgtEl>
                                          <p:spTgt spid="6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1000" fill="hold"/>
                                        <p:tgtEl>
                                          <p:spTgt spid="68"/>
                                        </p:tgtEl>
                                        <p:attrNameLst>
                                          <p:attrName>ppt_w</p:attrName>
                                        </p:attrNameLst>
                                      </p:cBhvr>
                                      <p:tavLst>
                                        <p:tav tm="0">
                                          <p:val>
                                            <p:fltVal val="0"/>
                                          </p:val>
                                        </p:tav>
                                        <p:tav tm="100000">
                                          <p:val>
                                            <p:strVal val="#ppt_w"/>
                                          </p:val>
                                        </p:tav>
                                      </p:tavLst>
                                    </p:anim>
                                    <p:anim calcmode="lin" valueType="num">
                                      <p:cBhvr>
                                        <p:cTn id="22" dur="1000" fill="hold"/>
                                        <p:tgtEl>
                                          <p:spTgt spid="68"/>
                                        </p:tgtEl>
                                        <p:attrNameLst>
                                          <p:attrName>ppt_h</p:attrName>
                                        </p:attrNameLst>
                                      </p:cBhvr>
                                      <p:tavLst>
                                        <p:tav tm="0">
                                          <p:val>
                                            <p:fltVal val="0"/>
                                          </p:val>
                                        </p:tav>
                                        <p:tav tm="100000">
                                          <p:val>
                                            <p:strVal val="#ppt_h"/>
                                          </p:val>
                                        </p:tav>
                                      </p:tavLst>
                                    </p:anim>
                                    <p:animEffect transition="in" filter="fade">
                                      <p:cBhvr>
                                        <p:cTn id="23" dur="1000"/>
                                        <p:tgtEl>
                                          <p:spTgt spid="68"/>
                                        </p:tgtEl>
                                      </p:cBhvr>
                                    </p:animEffect>
                                  </p:childTnLst>
                                </p:cTn>
                              </p:par>
                            </p:childTnLst>
                          </p:cTn>
                        </p:par>
                        <p:par>
                          <p:cTn id="24" fill="hold">
                            <p:stCondLst>
                              <p:cond delay="1000"/>
                            </p:stCondLst>
                            <p:childTnLst>
                              <p:par>
                                <p:cTn id="25" presetID="32" presetClass="emph" presetSubtype="0" fill="hold" grpId="1" nodeType="afterEffect">
                                  <p:stCondLst>
                                    <p:cond delay="0"/>
                                  </p:stCondLst>
                                  <p:childTnLst>
                                    <p:animRot by="120000">
                                      <p:cBhvr>
                                        <p:cTn id="26" dur="100" fill="hold">
                                          <p:stCondLst>
                                            <p:cond delay="0"/>
                                          </p:stCondLst>
                                        </p:cTn>
                                        <p:tgtEl>
                                          <p:spTgt spid="68"/>
                                        </p:tgtEl>
                                        <p:attrNameLst>
                                          <p:attrName>r</p:attrName>
                                        </p:attrNameLst>
                                      </p:cBhvr>
                                    </p:animRot>
                                    <p:animRot by="-240000">
                                      <p:cBhvr>
                                        <p:cTn id="27" dur="200" fill="hold">
                                          <p:stCondLst>
                                            <p:cond delay="200"/>
                                          </p:stCondLst>
                                        </p:cTn>
                                        <p:tgtEl>
                                          <p:spTgt spid="68"/>
                                        </p:tgtEl>
                                        <p:attrNameLst>
                                          <p:attrName>r</p:attrName>
                                        </p:attrNameLst>
                                      </p:cBhvr>
                                    </p:animRot>
                                    <p:animRot by="240000">
                                      <p:cBhvr>
                                        <p:cTn id="28" dur="200" fill="hold">
                                          <p:stCondLst>
                                            <p:cond delay="400"/>
                                          </p:stCondLst>
                                        </p:cTn>
                                        <p:tgtEl>
                                          <p:spTgt spid="68"/>
                                        </p:tgtEl>
                                        <p:attrNameLst>
                                          <p:attrName>r</p:attrName>
                                        </p:attrNameLst>
                                      </p:cBhvr>
                                    </p:animRot>
                                    <p:animRot by="-240000">
                                      <p:cBhvr>
                                        <p:cTn id="29" dur="200" fill="hold">
                                          <p:stCondLst>
                                            <p:cond delay="600"/>
                                          </p:stCondLst>
                                        </p:cTn>
                                        <p:tgtEl>
                                          <p:spTgt spid="68"/>
                                        </p:tgtEl>
                                        <p:attrNameLst>
                                          <p:attrName>r</p:attrName>
                                        </p:attrNameLst>
                                      </p:cBhvr>
                                    </p:animRot>
                                    <p:animRot by="120000">
                                      <p:cBhvr>
                                        <p:cTn id="30" dur="200" fill="hold">
                                          <p:stCondLst>
                                            <p:cond delay="800"/>
                                          </p:stCondLst>
                                        </p:cTn>
                                        <p:tgtEl>
                                          <p:spTgt spid="6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p:cTn id="35" dur="1000" fill="hold"/>
                                        <p:tgtEl>
                                          <p:spTgt spid="73"/>
                                        </p:tgtEl>
                                        <p:attrNameLst>
                                          <p:attrName>ppt_w</p:attrName>
                                        </p:attrNameLst>
                                      </p:cBhvr>
                                      <p:tavLst>
                                        <p:tav tm="0">
                                          <p:val>
                                            <p:fltVal val="0"/>
                                          </p:val>
                                        </p:tav>
                                        <p:tav tm="100000">
                                          <p:val>
                                            <p:strVal val="#ppt_w"/>
                                          </p:val>
                                        </p:tav>
                                      </p:tavLst>
                                    </p:anim>
                                    <p:anim calcmode="lin" valueType="num">
                                      <p:cBhvr>
                                        <p:cTn id="36" dur="1000" fill="hold"/>
                                        <p:tgtEl>
                                          <p:spTgt spid="73"/>
                                        </p:tgtEl>
                                        <p:attrNameLst>
                                          <p:attrName>ppt_h</p:attrName>
                                        </p:attrNameLst>
                                      </p:cBhvr>
                                      <p:tavLst>
                                        <p:tav tm="0">
                                          <p:val>
                                            <p:fltVal val="0"/>
                                          </p:val>
                                        </p:tav>
                                        <p:tav tm="100000">
                                          <p:val>
                                            <p:strVal val="#ppt_h"/>
                                          </p:val>
                                        </p:tav>
                                      </p:tavLst>
                                    </p:anim>
                                    <p:animEffect transition="in" filter="fade">
                                      <p:cBhvr>
                                        <p:cTn id="37" dur="1000"/>
                                        <p:tgtEl>
                                          <p:spTgt spid="73"/>
                                        </p:tgtEl>
                                      </p:cBhvr>
                                    </p:animEffect>
                                  </p:childTnLst>
                                </p:cTn>
                              </p:par>
                            </p:childTnLst>
                          </p:cTn>
                        </p:par>
                        <p:par>
                          <p:cTn id="38" fill="hold">
                            <p:stCondLst>
                              <p:cond delay="1000"/>
                            </p:stCondLst>
                            <p:childTnLst>
                              <p:par>
                                <p:cTn id="39" presetID="32" presetClass="emph" presetSubtype="0" fill="hold" grpId="1" nodeType="afterEffect">
                                  <p:stCondLst>
                                    <p:cond delay="0"/>
                                  </p:stCondLst>
                                  <p:childTnLst>
                                    <p:animRot by="120000">
                                      <p:cBhvr>
                                        <p:cTn id="40" dur="100" fill="hold">
                                          <p:stCondLst>
                                            <p:cond delay="0"/>
                                          </p:stCondLst>
                                        </p:cTn>
                                        <p:tgtEl>
                                          <p:spTgt spid="73"/>
                                        </p:tgtEl>
                                        <p:attrNameLst>
                                          <p:attrName>r</p:attrName>
                                        </p:attrNameLst>
                                      </p:cBhvr>
                                    </p:animRot>
                                    <p:animRot by="-240000">
                                      <p:cBhvr>
                                        <p:cTn id="41" dur="200" fill="hold">
                                          <p:stCondLst>
                                            <p:cond delay="200"/>
                                          </p:stCondLst>
                                        </p:cTn>
                                        <p:tgtEl>
                                          <p:spTgt spid="73"/>
                                        </p:tgtEl>
                                        <p:attrNameLst>
                                          <p:attrName>r</p:attrName>
                                        </p:attrNameLst>
                                      </p:cBhvr>
                                    </p:animRot>
                                    <p:animRot by="240000">
                                      <p:cBhvr>
                                        <p:cTn id="42" dur="200" fill="hold">
                                          <p:stCondLst>
                                            <p:cond delay="400"/>
                                          </p:stCondLst>
                                        </p:cTn>
                                        <p:tgtEl>
                                          <p:spTgt spid="73"/>
                                        </p:tgtEl>
                                        <p:attrNameLst>
                                          <p:attrName>r</p:attrName>
                                        </p:attrNameLst>
                                      </p:cBhvr>
                                    </p:animRot>
                                    <p:animRot by="-240000">
                                      <p:cBhvr>
                                        <p:cTn id="43" dur="200" fill="hold">
                                          <p:stCondLst>
                                            <p:cond delay="600"/>
                                          </p:stCondLst>
                                        </p:cTn>
                                        <p:tgtEl>
                                          <p:spTgt spid="73"/>
                                        </p:tgtEl>
                                        <p:attrNameLst>
                                          <p:attrName>r</p:attrName>
                                        </p:attrNameLst>
                                      </p:cBhvr>
                                    </p:animRot>
                                    <p:animRot by="120000">
                                      <p:cBhvr>
                                        <p:cTn id="44" dur="200" fill="hold">
                                          <p:stCondLst>
                                            <p:cond delay="800"/>
                                          </p:stCondLst>
                                        </p:cTn>
                                        <p:tgtEl>
                                          <p:spTgt spid="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P spid="68" grpId="1" animBg="1"/>
      <p:bldP spid="73" grpId="0" animBg="1"/>
      <p:bldP spid="7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561998" y="536812"/>
            <a:ext cx="8020004" cy="5665847"/>
            <a:chOff x="561998" y="536812"/>
            <a:chExt cx="8020004" cy="5665847"/>
          </a:xfrm>
        </p:grpSpPr>
        <p:pic>
          <p:nvPicPr>
            <p:cNvPr id="61" name="Web"/>
            <p:cNvPicPr>
              <a:picLocks noChangeAspect="1"/>
            </p:cNvPicPr>
            <p:nvPr/>
          </p:nvPicPr>
          <p:blipFill>
            <a:blip r:embed="rId1" cstate="screen"/>
            <a:srcRect/>
            <a:stretch>
              <a:fillRect/>
            </a:stretch>
          </p:blipFill>
          <p:spPr>
            <a:xfrm>
              <a:off x="570875" y="547347"/>
              <a:ext cx="8011127" cy="5655312"/>
            </a:xfrm>
            <a:prstGeom prst="rect">
              <a:avLst/>
            </a:prstGeom>
          </p:spPr>
        </p:pic>
        <p:pic>
          <p:nvPicPr>
            <p:cNvPr id="62" name="Web"/>
            <p:cNvPicPr>
              <a:picLocks noChangeAspect="1"/>
            </p:cNvPicPr>
            <p:nvPr/>
          </p:nvPicPr>
          <p:blipFill>
            <a:blip r:embed="rId2" cstate="screen">
              <a:duotone>
                <a:prstClr val="black"/>
                <a:srgbClr val="CFB6D9">
                  <a:tint val="45000"/>
                  <a:satMod val="400000"/>
                </a:srgbClr>
              </a:duotone>
            </a:blip>
            <a:srcRect r="80168" b="96338"/>
            <a:stretch>
              <a:fillRect/>
            </a:stretch>
          </p:blipFill>
          <p:spPr>
            <a:xfrm>
              <a:off x="561998" y="546867"/>
              <a:ext cx="1608317" cy="209678"/>
            </a:xfrm>
            <a:prstGeom prst="rect">
              <a:avLst/>
            </a:prstGeom>
          </p:spPr>
        </p:pic>
        <p:sp>
          <p:nvSpPr>
            <p:cNvPr id="63" name="TextBox 62">
              <a:hlinkClick r:id="rId3" action="ppaction://hlinksldjump"/>
            </p:cNvPr>
            <p:cNvSpPr txBox="1"/>
            <p:nvPr/>
          </p:nvSpPr>
          <p:spPr>
            <a:xfrm>
              <a:off x="758908" y="536812"/>
              <a:ext cx="1170650" cy="230832"/>
            </a:xfrm>
            <a:prstGeom prst="rect">
              <a:avLst/>
            </a:prstGeom>
            <a:noFill/>
          </p:spPr>
          <p:txBody>
            <a:bodyPr wrap="square" rtlCol="0">
              <a:spAutoFit/>
            </a:bodyPr>
            <a:lstStyle/>
            <a:p>
              <a:pPr algn="ctr"/>
              <a:r>
                <a:rPr lang="en-GB" sz="900" b="1" dirty="0"/>
                <a:t>Online Gaming</a:t>
              </a:r>
              <a:endParaRPr lang="en-GB" sz="900" b="1" dirty="0"/>
            </a:p>
          </p:txBody>
        </p:sp>
      </p:grpSp>
      <p:pic>
        <p:nvPicPr>
          <p:cNvPr id="49" name="Illustration"/>
          <p:cNvPicPr>
            <a:picLocks noChangeAspect="1"/>
          </p:cNvPicPr>
          <p:nvPr/>
        </p:nvPicPr>
        <p:blipFill rotWithShape="1">
          <a:blip r:embed="rId4" cstate="screen"/>
          <a:srcRect l="-6511" r="-6511"/>
          <a:stretch>
            <a:fillRect/>
          </a:stretch>
        </p:blipFill>
        <p:spPr>
          <a:xfrm>
            <a:off x="263617" y="2553629"/>
            <a:ext cx="4096306" cy="3783084"/>
          </a:xfrm>
          <a:prstGeom prst="rect">
            <a:avLst/>
          </a:prstGeom>
          <a:ln w="28575">
            <a:noFill/>
          </a:ln>
          <a:effectLst/>
        </p:spPr>
      </p:pic>
      <p:sp>
        <p:nvSpPr>
          <p:cNvPr id="38" name="Rectangle 37"/>
          <p:cNvSpPr/>
          <p:nvPr/>
        </p:nvSpPr>
        <p:spPr>
          <a:xfrm>
            <a:off x="583200" y="1388037"/>
            <a:ext cx="7977600" cy="864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673459" y="2366273"/>
            <a:ext cx="2125453" cy="2125453"/>
          </a:xfrm>
          <a:prstGeom prst="ellipse">
            <a:avLst/>
          </a:prstGeom>
          <a:solidFill>
            <a:schemeClr val="bg1"/>
          </a:solidFill>
          <a:ln w="38100">
            <a:solidFill>
              <a:srgbClr val="9D9CCD"/>
            </a:solidFill>
          </a:ln>
          <a:effectLst>
            <a:outerShdw dist="38100" dir="2700000" algn="tl" rotWithShape="0">
              <a:srgbClr val="9D9CCD">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buClr>
                <a:schemeClr val="dk1"/>
              </a:buClr>
              <a:buSzPts val="2000"/>
            </a:pPr>
            <a:r>
              <a:rPr lang="en-GB" dirty="0">
                <a:solidFill>
                  <a:schemeClr val="dk1"/>
                </a:solidFill>
                <a:ea typeface="Arial" panose="020B0604020202020204"/>
                <a:cs typeface="Arial" panose="020B0604020202020204"/>
                <a:sym typeface="Arial" panose="020B0604020202020204"/>
              </a:rPr>
              <a:t>Always ask a trusted adult before you play games on</a:t>
            </a:r>
            <a:r>
              <a:rPr lang="en-GB" dirty="0">
                <a:solidFill>
                  <a:schemeClr val="dk1"/>
                </a:solidFill>
              </a:rPr>
              <a:t>line</a:t>
            </a:r>
            <a:r>
              <a:rPr lang="en-GB" dirty="0">
                <a:solidFill>
                  <a:schemeClr val="dk1"/>
                </a:solidFill>
                <a:ea typeface="Arial" panose="020B0604020202020204"/>
                <a:cs typeface="Arial" panose="020B0604020202020204"/>
                <a:sym typeface="Arial" panose="020B0604020202020204"/>
              </a:rPr>
              <a:t>.</a:t>
            </a:r>
            <a:endParaRPr lang="en-GB" dirty="0"/>
          </a:p>
        </p:txBody>
      </p:sp>
      <p:sp>
        <p:nvSpPr>
          <p:cNvPr id="68" name="Oval 67"/>
          <p:cNvSpPr/>
          <p:nvPr/>
        </p:nvSpPr>
        <p:spPr>
          <a:xfrm>
            <a:off x="5603490" y="3302578"/>
            <a:ext cx="2738396" cy="2738396"/>
          </a:xfrm>
          <a:prstGeom prst="ellipse">
            <a:avLst/>
          </a:prstGeom>
          <a:solidFill>
            <a:schemeClr val="bg1"/>
          </a:solidFill>
          <a:ln w="38100">
            <a:solidFill>
              <a:srgbClr val="47B1E5"/>
            </a:solidFill>
          </a:ln>
          <a:effectLst>
            <a:outerShdw dist="38100" dir="2700000" algn="tl" rotWithShape="0">
              <a:srgbClr val="47B1E5">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dirty="0">
                <a:solidFill>
                  <a:schemeClr val="dk1"/>
                </a:solidFill>
              </a:rPr>
              <a:t>Use a username and avatar instead of your real name and photo when playing games online. </a:t>
            </a:r>
            <a:endParaRPr lang="en-GB" sz="2400" dirty="0">
              <a:solidFill>
                <a:schemeClr val="dk1"/>
              </a:solidFill>
            </a:endParaRPr>
          </a:p>
        </p:txBody>
      </p:sp>
      <p:sp>
        <p:nvSpPr>
          <p:cNvPr id="73" name="Rounded Rectangle 72"/>
          <p:cNvSpPr/>
          <p:nvPr/>
        </p:nvSpPr>
        <p:spPr>
          <a:xfrm>
            <a:off x="4571999" y="2496386"/>
            <a:ext cx="3776489" cy="1596907"/>
          </a:xfrm>
          <a:prstGeom prst="roundRect">
            <a:avLst>
              <a:gd name="adj" fmla="val 11976"/>
            </a:avLst>
          </a:prstGeom>
          <a:solidFill>
            <a:schemeClr val="bg1"/>
          </a:solidFill>
          <a:ln w="38100">
            <a:solidFill>
              <a:srgbClr val="25B8BC"/>
            </a:solidFill>
          </a:ln>
          <a:effectLst>
            <a:outerShdw dist="38100" dir="2700000" algn="tl" rotWithShape="0">
              <a:srgbClr val="25B8BC">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buClr>
                <a:schemeClr val="dk1"/>
              </a:buClr>
              <a:buSzPts val="2000"/>
            </a:pPr>
            <a:r>
              <a:rPr lang="en-GB" dirty="0">
                <a:solidFill>
                  <a:srgbClr val="1C1C1C"/>
                </a:solidFill>
              </a:rPr>
              <a:t>It is important to be nice to people so that you don't upset them. Remember to treat others how you would like to be treated. </a:t>
            </a:r>
            <a:endParaRPr lang="en-GB" dirty="0">
              <a:solidFill>
                <a:srgbClr val="1C1C1C"/>
              </a:solidFill>
            </a:endParaRPr>
          </a:p>
        </p:txBody>
      </p:sp>
      <p:sp>
        <p:nvSpPr>
          <p:cNvPr id="9" name="TextBox 8"/>
          <p:cNvSpPr txBox="1"/>
          <p:nvPr/>
        </p:nvSpPr>
        <p:spPr>
          <a:xfrm>
            <a:off x="2750662" y="1451908"/>
            <a:ext cx="3642677" cy="646331"/>
          </a:xfrm>
          <a:prstGeom prst="rect">
            <a:avLst/>
          </a:prstGeom>
          <a:noFill/>
          <a:ln>
            <a:noFill/>
          </a:ln>
        </p:spPr>
        <p:txBody>
          <a:bodyPr wrap="square" lIns="0">
            <a:spAutoFit/>
          </a:bodyPr>
          <a:lstStyle/>
          <a:p>
            <a:pPr marL="0" marR="0" lvl="0" indent="0" algn="ctr" rtl="0">
              <a:spcBef>
                <a:spcPts val="0"/>
              </a:spcBef>
              <a:spcAft>
                <a:spcPts val="0"/>
              </a:spcAft>
              <a:buNone/>
            </a:pPr>
            <a:r>
              <a:rPr lang="en-GB" sz="3600" b="1" dirty="0">
                <a:solidFill>
                  <a:srgbClr val="643C90"/>
                </a:solidFill>
                <a:ea typeface="Arial" panose="020B0604020202020204"/>
                <a:cs typeface="Arial" panose="020B0604020202020204"/>
                <a:sym typeface="Arial" panose="020B0604020202020204"/>
              </a:rPr>
              <a:t>Online Gaming</a:t>
            </a:r>
            <a:endParaRPr lang="en-GB" sz="2800" dirty="0">
              <a:solidFill>
                <a:srgbClr val="643C90"/>
              </a:solidFill>
            </a:endParaRPr>
          </a:p>
        </p:txBody>
      </p:sp>
      <p:sp>
        <p:nvSpPr>
          <p:cNvPr id="40" name="Rounded Rectangle 39"/>
          <p:cNvSpPr/>
          <p:nvPr/>
        </p:nvSpPr>
        <p:spPr>
          <a:xfrm>
            <a:off x="4571999" y="4227347"/>
            <a:ext cx="3776489" cy="1670427"/>
          </a:xfrm>
          <a:prstGeom prst="roundRect">
            <a:avLst>
              <a:gd name="adj" fmla="val 12778"/>
            </a:avLst>
          </a:prstGeom>
          <a:solidFill>
            <a:schemeClr val="bg1"/>
          </a:solidFill>
          <a:ln w="38100">
            <a:solidFill>
              <a:srgbClr val="F08214"/>
            </a:solidFill>
          </a:ln>
          <a:effectLst>
            <a:outerShdw dist="38100" dir="2700000" algn="tl" rotWithShape="0">
              <a:srgbClr val="F0821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r>
              <a:rPr lang="en-GB" dirty="0">
                <a:solidFill>
                  <a:schemeClr val="dk1"/>
                </a:solidFill>
              </a:rPr>
              <a:t>It can be really easy to spend money when playing online games. Always check with a trusted adult before buying anything. </a:t>
            </a:r>
            <a:endParaRPr lang="en-GB" dirty="0">
              <a:solidFill>
                <a:schemeClr val="dk1"/>
              </a:solidFill>
            </a:endParaRPr>
          </a:p>
        </p:txBody>
      </p:sp>
      <p:sp>
        <p:nvSpPr>
          <p:cNvPr id="58" name="TextBox 57"/>
          <p:cNvSpPr txBox="1"/>
          <p:nvPr/>
        </p:nvSpPr>
        <p:spPr>
          <a:xfrm>
            <a:off x="1830050" y="743661"/>
            <a:ext cx="2642836" cy="261610"/>
          </a:xfrm>
          <a:prstGeom prst="rect">
            <a:avLst/>
          </a:prstGeom>
          <a:noFill/>
        </p:spPr>
        <p:txBody>
          <a:bodyPr wrap="square" rtlCol="0">
            <a:spAutoFit/>
          </a:bodyPr>
          <a:lstStyle/>
          <a:p>
            <a:pPr>
              <a:defRPr/>
            </a:pPr>
            <a:r>
              <a:rPr lang="en-GB" altLang="en-US" sz="1100" dirty="0" err="1"/>
              <a:t>www.onlinesafety.co.uk</a:t>
            </a:r>
            <a:r>
              <a:rPr lang="en-GB" sz="1100" dirty="0">
                <a:solidFill>
                  <a:schemeClr val="dk1"/>
                </a:solidFill>
                <a:ea typeface="Arial" panose="020B0604020202020204"/>
                <a:cs typeface="Arial" panose="020B0604020202020204"/>
                <a:sym typeface="Arial" panose="020B0604020202020204"/>
              </a:rPr>
              <a:t>/</a:t>
            </a:r>
            <a:r>
              <a:rPr lang="en-GB" sz="1100" dirty="0" err="1">
                <a:solidFill>
                  <a:schemeClr val="dk1"/>
                </a:solidFill>
                <a:ea typeface="Arial" panose="020B0604020202020204"/>
                <a:cs typeface="Arial" panose="020B0604020202020204"/>
                <a:sym typeface="Arial" panose="020B0604020202020204"/>
              </a:rPr>
              <a:t>onlinegaming</a:t>
            </a:r>
            <a:endParaRPr lang="en-GB" altLang="en-US" sz="1100" dirty="0"/>
          </a:p>
        </p:txBody>
      </p:sp>
      <p:sp>
        <p:nvSpPr>
          <p:cNvPr id="2" name="Rectangles 1"/>
          <p:cNvSpPr/>
          <p:nvPr/>
        </p:nvSpPr>
        <p:spPr>
          <a:xfrm>
            <a:off x="8075295" y="6489700"/>
            <a:ext cx="1068705"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 calcmode="lin" valueType="num">
                                      <p:cBhvr>
                                        <p:cTn id="9" dur="750" fill="hold"/>
                                        <p:tgtEl>
                                          <p:spTgt spid="67"/>
                                        </p:tgtEl>
                                        <p:attrNameLst>
                                          <p:attrName>style.rotation</p:attrName>
                                        </p:attrNameLst>
                                      </p:cBhvr>
                                      <p:tavLst>
                                        <p:tav tm="0">
                                          <p:val>
                                            <p:fltVal val="360"/>
                                          </p:val>
                                        </p:tav>
                                        <p:tav tm="100000">
                                          <p:val>
                                            <p:fltVal val="0"/>
                                          </p:val>
                                        </p:tav>
                                      </p:tavLst>
                                    </p:anim>
                                    <p:animEffect transition="in" filter="fade">
                                      <p:cBhvr>
                                        <p:cTn id="10" dur="75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p:cTn id="15" dur="750" fill="hold"/>
                                        <p:tgtEl>
                                          <p:spTgt spid="68"/>
                                        </p:tgtEl>
                                        <p:attrNameLst>
                                          <p:attrName>ppt_w</p:attrName>
                                        </p:attrNameLst>
                                      </p:cBhvr>
                                      <p:tavLst>
                                        <p:tav tm="0">
                                          <p:val>
                                            <p:fltVal val="0"/>
                                          </p:val>
                                        </p:tav>
                                        <p:tav tm="100000">
                                          <p:val>
                                            <p:strVal val="#ppt_w"/>
                                          </p:val>
                                        </p:tav>
                                      </p:tavLst>
                                    </p:anim>
                                    <p:anim calcmode="lin" valueType="num">
                                      <p:cBhvr>
                                        <p:cTn id="16" dur="750" fill="hold"/>
                                        <p:tgtEl>
                                          <p:spTgt spid="68"/>
                                        </p:tgtEl>
                                        <p:attrNameLst>
                                          <p:attrName>ppt_h</p:attrName>
                                        </p:attrNameLst>
                                      </p:cBhvr>
                                      <p:tavLst>
                                        <p:tav tm="0">
                                          <p:val>
                                            <p:fltVal val="0"/>
                                          </p:val>
                                        </p:tav>
                                        <p:tav tm="100000">
                                          <p:val>
                                            <p:strVal val="#ppt_h"/>
                                          </p:val>
                                        </p:tav>
                                      </p:tavLst>
                                    </p:anim>
                                    <p:anim calcmode="lin" valueType="num">
                                      <p:cBhvr>
                                        <p:cTn id="17" dur="750" fill="hold"/>
                                        <p:tgtEl>
                                          <p:spTgt spid="68"/>
                                        </p:tgtEl>
                                        <p:attrNameLst>
                                          <p:attrName>style.rotation</p:attrName>
                                        </p:attrNameLst>
                                      </p:cBhvr>
                                      <p:tavLst>
                                        <p:tav tm="0">
                                          <p:val>
                                            <p:fltVal val="360"/>
                                          </p:val>
                                        </p:tav>
                                        <p:tav tm="100000">
                                          <p:val>
                                            <p:fltVal val="0"/>
                                          </p:val>
                                        </p:tav>
                                      </p:tavLst>
                                    </p:anim>
                                    <p:animEffect transition="in" filter="fade">
                                      <p:cBhvr>
                                        <p:cTn id="18" dur="75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68"/>
                                        </p:tgtEl>
                                        <p:attrNameLst>
                                          <p:attrName>ppt_w</p:attrName>
                                        </p:attrNameLst>
                                      </p:cBhvr>
                                      <p:tavLst>
                                        <p:tav tm="0">
                                          <p:val>
                                            <p:strVal val="ppt_w"/>
                                          </p:val>
                                        </p:tav>
                                        <p:tav tm="100000">
                                          <p:val>
                                            <p:fltVal val="0"/>
                                          </p:val>
                                        </p:tav>
                                      </p:tavLst>
                                    </p:anim>
                                    <p:anim calcmode="lin" valueType="num">
                                      <p:cBhvr>
                                        <p:cTn id="23" dur="500"/>
                                        <p:tgtEl>
                                          <p:spTgt spid="68"/>
                                        </p:tgtEl>
                                        <p:attrNameLst>
                                          <p:attrName>ppt_h</p:attrName>
                                        </p:attrNameLst>
                                      </p:cBhvr>
                                      <p:tavLst>
                                        <p:tav tm="0">
                                          <p:val>
                                            <p:strVal val="ppt_h"/>
                                          </p:val>
                                        </p:tav>
                                        <p:tav tm="100000">
                                          <p:val>
                                            <p:fltVal val="0"/>
                                          </p:val>
                                        </p:tav>
                                      </p:tavLst>
                                    </p:anim>
                                    <p:animEffect transition="out" filter="fade">
                                      <p:cBhvr>
                                        <p:cTn id="24" dur="500"/>
                                        <p:tgtEl>
                                          <p:spTgt spid="68"/>
                                        </p:tgtEl>
                                      </p:cBhvr>
                                    </p:animEffect>
                                    <p:set>
                                      <p:cBhvr>
                                        <p:cTn id="25" dur="1" fill="hold">
                                          <p:stCondLst>
                                            <p:cond delay="499"/>
                                          </p:stCondLst>
                                        </p:cTn>
                                        <p:tgtEl>
                                          <p:spTgt spid="68"/>
                                        </p:tgtEl>
                                        <p:attrNameLst>
                                          <p:attrName>style.visibility</p:attrName>
                                        </p:attrNameLst>
                                      </p:cBhvr>
                                      <p:to>
                                        <p:strVal val="hidden"/>
                                      </p:to>
                                    </p:set>
                                  </p:childTnLst>
                                </p:cTn>
                              </p:par>
                              <p:par>
                                <p:cTn id="26" presetID="53" presetClass="exit" presetSubtype="32" fill="hold" grpId="1" nodeType="withEffect">
                                  <p:stCondLst>
                                    <p:cond delay="0"/>
                                  </p:stCondLst>
                                  <p:childTnLst>
                                    <p:anim calcmode="lin" valueType="num">
                                      <p:cBhvr>
                                        <p:cTn id="27" dur="500"/>
                                        <p:tgtEl>
                                          <p:spTgt spid="67"/>
                                        </p:tgtEl>
                                        <p:attrNameLst>
                                          <p:attrName>ppt_w</p:attrName>
                                        </p:attrNameLst>
                                      </p:cBhvr>
                                      <p:tavLst>
                                        <p:tav tm="0">
                                          <p:val>
                                            <p:strVal val="ppt_w"/>
                                          </p:val>
                                        </p:tav>
                                        <p:tav tm="100000">
                                          <p:val>
                                            <p:fltVal val="0"/>
                                          </p:val>
                                        </p:tav>
                                      </p:tavLst>
                                    </p:anim>
                                    <p:anim calcmode="lin" valueType="num">
                                      <p:cBhvr>
                                        <p:cTn id="28" dur="500"/>
                                        <p:tgtEl>
                                          <p:spTgt spid="67"/>
                                        </p:tgtEl>
                                        <p:attrNameLst>
                                          <p:attrName>ppt_h</p:attrName>
                                        </p:attrNameLst>
                                      </p:cBhvr>
                                      <p:tavLst>
                                        <p:tav tm="0">
                                          <p:val>
                                            <p:strVal val="ppt_h"/>
                                          </p:val>
                                        </p:tav>
                                        <p:tav tm="100000">
                                          <p:val>
                                            <p:fltVal val="0"/>
                                          </p:val>
                                        </p:tav>
                                      </p:tavLst>
                                    </p:anim>
                                    <p:animEffect transition="out" filter="fade">
                                      <p:cBhvr>
                                        <p:cTn id="29" dur="500"/>
                                        <p:tgtEl>
                                          <p:spTgt spid="67"/>
                                        </p:tgtEl>
                                      </p:cBhvr>
                                    </p:animEffect>
                                    <p:set>
                                      <p:cBhvr>
                                        <p:cTn id="30" dur="1" fill="hold">
                                          <p:stCondLst>
                                            <p:cond delay="499"/>
                                          </p:stCondLst>
                                        </p:cTn>
                                        <p:tgtEl>
                                          <p:spTgt spid="67"/>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P spid="68" grpId="1" animBg="1"/>
      <p:bldP spid="73"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p:cNvGrpSpPr/>
          <p:nvPr/>
        </p:nvGrpSpPr>
        <p:grpSpPr>
          <a:xfrm>
            <a:off x="561998" y="536812"/>
            <a:ext cx="8020004" cy="5665847"/>
            <a:chOff x="561998" y="536812"/>
            <a:chExt cx="8020004" cy="5665847"/>
          </a:xfrm>
        </p:grpSpPr>
        <p:pic>
          <p:nvPicPr>
            <p:cNvPr id="87" name="Web"/>
            <p:cNvPicPr>
              <a:picLocks noChangeAspect="1"/>
            </p:cNvPicPr>
            <p:nvPr/>
          </p:nvPicPr>
          <p:blipFill>
            <a:blip r:embed="rId1" cstate="screen"/>
            <a:srcRect/>
            <a:stretch>
              <a:fillRect/>
            </a:stretch>
          </p:blipFill>
          <p:spPr>
            <a:xfrm>
              <a:off x="570875" y="547347"/>
              <a:ext cx="8011127" cy="5655312"/>
            </a:xfrm>
            <a:prstGeom prst="rect">
              <a:avLst/>
            </a:prstGeom>
          </p:spPr>
        </p:pic>
        <p:pic>
          <p:nvPicPr>
            <p:cNvPr id="88" name="Web"/>
            <p:cNvPicPr>
              <a:picLocks noChangeAspect="1"/>
            </p:cNvPicPr>
            <p:nvPr/>
          </p:nvPicPr>
          <p:blipFill>
            <a:blip r:embed="rId2" cstate="screen">
              <a:duotone>
                <a:prstClr val="black"/>
                <a:srgbClr val="CFB6D9">
                  <a:tint val="45000"/>
                  <a:satMod val="400000"/>
                </a:srgbClr>
              </a:duotone>
            </a:blip>
            <a:srcRect r="80168" b="96338"/>
            <a:stretch>
              <a:fillRect/>
            </a:stretch>
          </p:blipFill>
          <p:spPr>
            <a:xfrm>
              <a:off x="561998" y="546867"/>
              <a:ext cx="1608317" cy="209678"/>
            </a:xfrm>
            <a:prstGeom prst="rect">
              <a:avLst/>
            </a:prstGeom>
          </p:spPr>
        </p:pic>
        <p:sp>
          <p:nvSpPr>
            <p:cNvPr id="89" name="TextBox 88">
              <a:hlinkClick r:id="rId3" action="ppaction://hlinksldjump"/>
            </p:cNvPr>
            <p:cNvSpPr txBox="1"/>
            <p:nvPr/>
          </p:nvSpPr>
          <p:spPr>
            <a:xfrm>
              <a:off x="758908" y="536812"/>
              <a:ext cx="1170650" cy="230832"/>
            </a:xfrm>
            <a:prstGeom prst="rect">
              <a:avLst/>
            </a:prstGeom>
            <a:noFill/>
          </p:spPr>
          <p:txBody>
            <a:bodyPr wrap="square" rtlCol="0">
              <a:spAutoFit/>
            </a:bodyPr>
            <a:lstStyle/>
            <a:p>
              <a:pPr algn="ctr"/>
              <a:r>
                <a:rPr lang="en-GB" sz="900" b="1" dirty="0"/>
                <a:t>Making Friends</a:t>
              </a:r>
              <a:endParaRPr lang="en-GB" sz="900" b="1" dirty="0"/>
            </a:p>
          </p:txBody>
        </p:sp>
      </p:grpSp>
      <p:sp>
        <p:nvSpPr>
          <p:cNvPr id="53" name="TextBox 52"/>
          <p:cNvSpPr txBox="1"/>
          <p:nvPr/>
        </p:nvSpPr>
        <p:spPr>
          <a:xfrm>
            <a:off x="1830050" y="743661"/>
            <a:ext cx="2642836" cy="261610"/>
          </a:xfrm>
          <a:prstGeom prst="rect">
            <a:avLst/>
          </a:prstGeom>
          <a:noFill/>
        </p:spPr>
        <p:txBody>
          <a:bodyPr wrap="square" rtlCol="0">
            <a:spAutoFit/>
          </a:bodyPr>
          <a:lstStyle/>
          <a:p>
            <a:pPr>
              <a:defRPr/>
            </a:pPr>
            <a:r>
              <a:rPr lang="en-GB" altLang="en-US" sz="1100" dirty="0" err="1"/>
              <a:t>www.onlinesafety.co.uk</a:t>
            </a:r>
            <a:r>
              <a:rPr lang="en-GB" sz="1100" dirty="0">
                <a:solidFill>
                  <a:schemeClr val="dk1"/>
                </a:solidFill>
                <a:ea typeface="Arial" panose="020B0604020202020204"/>
                <a:cs typeface="Arial" panose="020B0604020202020204"/>
                <a:sym typeface="Arial" panose="020B0604020202020204"/>
              </a:rPr>
              <a:t>/</a:t>
            </a:r>
            <a:r>
              <a:rPr lang="en-GB" sz="1100" dirty="0" err="1">
                <a:solidFill>
                  <a:schemeClr val="dk1"/>
                </a:solidFill>
                <a:ea typeface="Arial" panose="020B0604020202020204"/>
                <a:cs typeface="Arial" panose="020B0604020202020204"/>
                <a:sym typeface="Arial" panose="020B0604020202020204"/>
              </a:rPr>
              <a:t>makingfriends</a:t>
            </a:r>
            <a:endParaRPr lang="en-GB" altLang="en-US" sz="1100" dirty="0"/>
          </a:p>
        </p:txBody>
      </p:sp>
      <p:sp>
        <p:nvSpPr>
          <p:cNvPr id="67" name="Rounded Rectangle 66"/>
          <p:cNvSpPr/>
          <p:nvPr/>
        </p:nvSpPr>
        <p:spPr>
          <a:xfrm>
            <a:off x="755650" y="2491303"/>
            <a:ext cx="3343490" cy="1428705"/>
          </a:xfrm>
          <a:prstGeom prst="roundRect">
            <a:avLst>
              <a:gd name="adj" fmla="val 8671"/>
            </a:avLst>
          </a:prstGeom>
          <a:solidFill>
            <a:schemeClr val="bg1"/>
          </a:solidFill>
          <a:ln w="38100">
            <a:solidFill>
              <a:srgbClr val="F08214"/>
            </a:solidFill>
          </a:ln>
          <a:effectLst>
            <a:outerShdw dist="38100" dir="2700000" algn="tl" rotWithShape="0">
              <a:srgbClr val="F0821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buClr>
                <a:schemeClr val="dk1"/>
              </a:buClr>
              <a:buSzPts val="1800"/>
            </a:pPr>
            <a:r>
              <a:rPr lang="en-GB" dirty="0">
                <a:solidFill>
                  <a:schemeClr val="dk1"/>
                </a:solidFill>
              </a:rPr>
              <a:t>Only talk to people you know online. If someone you don’t know sends you a request or message, ask a trusted adult.</a:t>
            </a:r>
            <a:endParaRPr lang="en-GB" dirty="0"/>
          </a:p>
        </p:txBody>
      </p:sp>
      <p:sp>
        <p:nvSpPr>
          <p:cNvPr id="68" name="Rounded Rectangle 67"/>
          <p:cNvSpPr/>
          <p:nvPr/>
        </p:nvSpPr>
        <p:spPr>
          <a:xfrm>
            <a:off x="755650" y="4221022"/>
            <a:ext cx="3343490" cy="1680623"/>
          </a:xfrm>
          <a:prstGeom prst="roundRect">
            <a:avLst>
              <a:gd name="adj" fmla="val 8671"/>
            </a:avLst>
          </a:prstGeom>
          <a:solidFill>
            <a:srgbClr val="F8BE95"/>
          </a:solidFill>
          <a:ln w="38100">
            <a:solidFill>
              <a:srgbClr val="F08214"/>
            </a:solidFill>
          </a:ln>
          <a:effectLst>
            <a:outerShdw dist="38100" dir="2700000" algn="tl" rotWithShape="0">
              <a:srgbClr val="F0821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buClr>
                <a:schemeClr val="dk1"/>
              </a:buClr>
              <a:buSzPts val="1800"/>
            </a:pPr>
            <a:r>
              <a:rPr lang="en-GB" dirty="0">
                <a:solidFill>
                  <a:schemeClr val="dk1"/>
                </a:solidFill>
                <a:ea typeface="Arial" panose="020B0604020202020204"/>
                <a:cs typeface="Arial" panose="020B0604020202020204"/>
                <a:sym typeface="Arial" panose="020B0604020202020204"/>
              </a:rPr>
              <a:t>Never </a:t>
            </a:r>
            <a:r>
              <a:rPr lang="en-GB" dirty="0">
                <a:solidFill>
                  <a:schemeClr val="dk1"/>
                </a:solidFill>
              </a:rPr>
              <a:t>agree to </a:t>
            </a:r>
            <a:r>
              <a:rPr lang="en-GB" dirty="0">
                <a:solidFill>
                  <a:schemeClr val="dk1"/>
                </a:solidFill>
                <a:ea typeface="Arial" panose="020B0604020202020204"/>
                <a:cs typeface="Arial" panose="020B0604020202020204"/>
                <a:sym typeface="Arial" panose="020B0604020202020204"/>
              </a:rPr>
              <a:t>meet someone in person that you met online. Some people on the Internet </a:t>
            </a:r>
            <a:r>
              <a:rPr lang="en-GB" dirty="0">
                <a:solidFill>
                  <a:schemeClr val="dk1"/>
                </a:solidFill>
              </a:rPr>
              <a:t>might</a:t>
            </a:r>
            <a:r>
              <a:rPr lang="en-GB" dirty="0">
                <a:solidFill>
                  <a:schemeClr val="dk1"/>
                </a:solidFill>
                <a:ea typeface="Arial" panose="020B0604020202020204"/>
                <a:cs typeface="Arial" panose="020B0604020202020204"/>
                <a:sym typeface="Arial" panose="020B0604020202020204"/>
              </a:rPr>
              <a:t> not be who they say they are.</a:t>
            </a:r>
            <a:endParaRPr lang="en-GB" dirty="0"/>
          </a:p>
        </p:txBody>
      </p:sp>
      <p:sp>
        <p:nvSpPr>
          <p:cNvPr id="34" name="Rectangle 33"/>
          <p:cNvSpPr/>
          <p:nvPr/>
        </p:nvSpPr>
        <p:spPr>
          <a:xfrm>
            <a:off x="583200" y="1388037"/>
            <a:ext cx="7977600" cy="864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21833" y="1451908"/>
            <a:ext cx="3509692" cy="646331"/>
          </a:xfrm>
          <a:prstGeom prst="rect">
            <a:avLst/>
          </a:prstGeom>
          <a:noFill/>
          <a:ln>
            <a:noFill/>
          </a:ln>
        </p:spPr>
        <p:txBody>
          <a:bodyPr wrap="square" lIns="0">
            <a:spAutoFit/>
          </a:bodyPr>
          <a:lstStyle/>
          <a:p>
            <a:pPr marL="0" marR="0" lvl="0" indent="0" algn="ctr" rtl="0">
              <a:spcBef>
                <a:spcPts val="0"/>
              </a:spcBef>
              <a:spcAft>
                <a:spcPts val="0"/>
              </a:spcAft>
              <a:buNone/>
            </a:pPr>
            <a:r>
              <a:rPr lang="en-GB" sz="3600" b="1" dirty="0">
                <a:solidFill>
                  <a:srgbClr val="643C90"/>
                </a:solidFill>
                <a:ea typeface="Arial" panose="020B0604020202020204"/>
                <a:cs typeface="Arial" panose="020B0604020202020204"/>
                <a:sym typeface="Arial" panose="020B0604020202020204"/>
              </a:rPr>
              <a:t>Making Friends</a:t>
            </a:r>
            <a:endParaRPr lang="en-GB" sz="2800" dirty="0">
              <a:solidFill>
                <a:srgbClr val="643C90"/>
              </a:solidFill>
            </a:endParaRPr>
          </a:p>
        </p:txBody>
      </p:sp>
      <p:pic>
        <p:nvPicPr>
          <p:cNvPr id="49" name="Girl"/>
          <p:cNvPicPr>
            <a:picLocks noChangeAspect="1"/>
          </p:cNvPicPr>
          <p:nvPr/>
        </p:nvPicPr>
        <p:blipFill>
          <a:blip r:embed="rId4" cstate="screen"/>
          <a:srcRect l="-3449" r="1064"/>
          <a:stretch>
            <a:fillRect/>
          </a:stretch>
        </p:blipFill>
        <p:spPr>
          <a:xfrm flipH="1">
            <a:off x="4722246" y="1536383"/>
            <a:ext cx="3758255" cy="5095591"/>
          </a:xfrm>
          <a:prstGeom prst="rect">
            <a:avLst/>
          </a:prstGeom>
          <a:ln w="28575">
            <a:noFill/>
          </a:ln>
          <a:effectLst/>
        </p:spPr>
      </p:pic>
      <p:sp>
        <p:nvSpPr>
          <p:cNvPr id="2" name="Rectangles 1"/>
          <p:cNvSpPr/>
          <p:nvPr/>
        </p:nvSpPr>
        <p:spPr>
          <a:xfrm>
            <a:off x="8075295" y="6489700"/>
            <a:ext cx="1068705"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750"/>
                                        <p:tgtEl>
                                          <p:spTgt spid="68"/>
                                        </p:tgtEl>
                                        <p:attrNameLst>
                                          <p:attrName>ppt_x</p:attrName>
                                        </p:attrNameLst>
                                      </p:cBhvr>
                                      <p:tavLst>
                                        <p:tav tm="0">
                                          <p:val>
                                            <p:strVal val="#ppt_x-#ppt_w*1.125000"/>
                                          </p:val>
                                        </p:tav>
                                        <p:tav tm="100000">
                                          <p:val>
                                            <p:strVal val="#ppt_x"/>
                                          </p:val>
                                        </p:tav>
                                      </p:tavLst>
                                    </p:anim>
                                    <p:animEffect transition="in" filter="wipe(right)">
                                      <p:cBhvr>
                                        <p:cTn id="13"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561998" y="536812"/>
            <a:ext cx="8020004" cy="5665847"/>
            <a:chOff x="561998" y="536812"/>
            <a:chExt cx="8020004" cy="5665847"/>
          </a:xfrm>
        </p:grpSpPr>
        <p:pic>
          <p:nvPicPr>
            <p:cNvPr id="64" name="Web"/>
            <p:cNvPicPr>
              <a:picLocks noChangeAspect="1"/>
            </p:cNvPicPr>
            <p:nvPr/>
          </p:nvPicPr>
          <p:blipFill>
            <a:blip r:embed="rId1" cstate="screen"/>
            <a:srcRect/>
            <a:stretch>
              <a:fillRect/>
            </a:stretch>
          </p:blipFill>
          <p:spPr>
            <a:xfrm>
              <a:off x="570875" y="547347"/>
              <a:ext cx="8011127" cy="5655312"/>
            </a:xfrm>
            <a:prstGeom prst="rect">
              <a:avLst/>
            </a:prstGeom>
          </p:spPr>
        </p:pic>
        <p:pic>
          <p:nvPicPr>
            <p:cNvPr id="65" name="Web"/>
            <p:cNvPicPr>
              <a:picLocks noChangeAspect="1"/>
            </p:cNvPicPr>
            <p:nvPr/>
          </p:nvPicPr>
          <p:blipFill>
            <a:blip r:embed="rId2" cstate="screen">
              <a:duotone>
                <a:prstClr val="black"/>
                <a:srgbClr val="CFB6D9">
                  <a:tint val="45000"/>
                  <a:satMod val="400000"/>
                </a:srgbClr>
              </a:duotone>
            </a:blip>
            <a:srcRect r="80168" b="96338"/>
            <a:stretch>
              <a:fillRect/>
            </a:stretch>
          </p:blipFill>
          <p:spPr>
            <a:xfrm>
              <a:off x="561998" y="546867"/>
              <a:ext cx="1608317" cy="209678"/>
            </a:xfrm>
            <a:prstGeom prst="rect">
              <a:avLst/>
            </a:prstGeom>
          </p:spPr>
        </p:pic>
        <p:sp>
          <p:nvSpPr>
            <p:cNvPr id="66" name="TextBox 65">
              <a:hlinkClick r:id="rId3" action="ppaction://hlinksldjump"/>
            </p:cNvPr>
            <p:cNvSpPr txBox="1"/>
            <p:nvPr/>
          </p:nvSpPr>
          <p:spPr>
            <a:xfrm>
              <a:off x="758908" y="536812"/>
              <a:ext cx="1170650" cy="230832"/>
            </a:xfrm>
            <a:prstGeom prst="rect">
              <a:avLst/>
            </a:prstGeom>
            <a:noFill/>
          </p:spPr>
          <p:txBody>
            <a:bodyPr wrap="square" rtlCol="0">
              <a:spAutoFit/>
            </a:bodyPr>
            <a:lstStyle/>
            <a:p>
              <a:pPr algn="ctr"/>
              <a:r>
                <a:rPr lang="en-GB" sz="900" b="1" dirty="0"/>
                <a:t>Online Bullying</a:t>
              </a:r>
              <a:endParaRPr lang="en-GB" sz="900" b="1" dirty="0"/>
            </a:p>
          </p:txBody>
        </p:sp>
      </p:grpSp>
      <p:sp>
        <p:nvSpPr>
          <p:cNvPr id="67" name="Rounded Rectangle 66"/>
          <p:cNvSpPr/>
          <p:nvPr/>
        </p:nvSpPr>
        <p:spPr>
          <a:xfrm>
            <a:off x="5361709" y="2380617"/>
            <a:ext cx="2984040" cy="1109983"/>
          </a:xfrm>
          <a:prstGeom prst="roundRect">
            <a:avLst>
              <a:gd name="adj" fmla="val 10151"/>
            </a:avLst>
          </a:prstGeom>
          <a:solidFill>
            <a:schemeClr val="bg1"/>
          </a:solidFill>
          <a:ln w="38100">
            <a:solidFill>
              <a:srgbClr val="F08214"/>
            </a:solidFill>
          </a:ln>
          <a:effectLst>
            <a:outerShdw dist="38100" dir="2700000" algn="tl" rotWithShape="0">
              <a:srgbClr val="F0821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dirty="0">
                <a:solidFill>
                  <a:schemeClr val="dk1"/>
                </a:solidFill>
              </a:rPr>
              <a:t>Online bullying is when someone is deliberately mean to someone online.</a:t>
            </a:r>
            <a:endParaRPr lang="en-GB" dirty="0">
              <a:solidFill>
                <a:schemeClr val="dk1"/>
              </a:solidFill>
            </a:endParaRPr>
          </a:p>
        </p:txBody>
      </p:sp>
      <p:sp>
        <p:nvSpPr>
          <p:cNvPr id="68" name="Rounded Rectangle 67"/>
          <p:cNvSpPr/>
          <p:nvPr/>
        </p:nvSpPr>
        <p:spPr>
          <a:xfrm>
            <a:off x="5361709" y="3613755"/>
            <a:ext cx="2984040" cy="1120129"/>
          </a:xfrm>
          <a:prstGeom prst="roundRect">
            <a:avLst>
              <a:gd name="adj" fmla="val 11928"/>
            </a:avLst>
          </a:prstGeom>
          <a:solidFill>
            <a:schemeClr val="bg1"/>
          </a:solidFill>
          <a:ln w="38100">
            <a:solidFill>
              <a:srgbClr val="F08214"/>
            </a:solidFill>
          </a:ln>
          <a:effectLst>
            <a:outerShdw dist="38100" dir="2700000" algn="tl" rotWithShape="0">
              <a:srgbClr val="F0821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dirty="0">
                <a:solidFill>
                  <a:schemeClr val="dk1"/>
                </a:solidFill>
              </a:rPr>
              <a:t>It can take place when playing games or talking to people online.</a:t>
            </a:r>
            <a:endParaRPr lang="en-GB" dirty="0">
              <a:solidFill>
                <a:schemeClr val="dk1"/>
              </a:solidFill>
            </a:endParaRPr>
          </a:p>
        </p:txBody>
      </p:sp>
      <p:sp>
        <p:nvSpPr>
          <p:cNvPr id="44" name="Rounded Rectangle 43"/>
          <p:cNvSpPr/>
          <p:nvPr/>
        </p:nvSpPr>
        <p:spPr>
          <a:xfrm>
            <a:off x="5361709" y="4857040"/>
            <a:ext cx="2984040" cy="1120129"/>
          </a:xfrm>
          <a:prstGeom prst="roundRect">
            <a:avLst>
              <a:gd name="adj" fmla="val 11928"/>
            </a:avLst>
          </a:prstGeom>
          <a:solidFill>
            <a:srgbClr val="F8BE95"/>
          </a:solidFill>
          <a:ln w="38100">
            <a:solidFill>
              <a:srgbClr val="F08214"/>
            </a:solidFill>
          </a:ln>
          <a:effectLst>
            <a:outerShdw dist="38100" dir="2700000" algn="tl" rotWithShape="0">
              <a:srgbClr val="F0821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dirty="0">
                <a:solidFill>
                  <a:schemeClr val="dk1"/>
                </a:solidFill>
              </a:rPr>
              <a:t>If someone says something that upsets you, tell a trusted adult. </a:t>
            </a:r>
            <a:endParaRPr lang="en-GB" dirty="0">
              <a:solidFill>
                <a:schemeClr val="dk1"/>
              </a:solidFill>
            </a:endParaRPr>
          </a:p>
        </p:txBody>
      </p:sp>
      <p:pic>
        <p:nvPicPr>
          <p:cNvPr id="49" name="Girl"/>
          <p:cNvPicPr>
            <a:picLocks noChangeAspect="1"/>
          </p:cNvPicPr>
          <p:nvPr/>
        </p:nvPicPr>
        <p:blipFill rotWithShape="1">
          <a:blip r:embed="rId4" cstate="screen"/>
          <a:srcRect l="-32349" t="-41595" r="-17333" b="-1542"/>
          <a:stretch>
            <a:fillRect/>
          </a:stretch>
        </p:blipFill>
        <p:spPr>
          <a:xfrm>
            <a:off x="-1093385" y="1885501"/>
            <a:ext cx="6352674" cy="3607862"/>
          </a:xfrm>
          <a:prstGeom prst="rect">
            <a:avLst/>
          </a:prstGeom>
          <a:ln w="28575">
            <a:noFill/>
          </a:ln>
          <a:effectLst/>
        </p:spPr>
      </p:pic>
      <p:sp>
        <p:nvSpPr>
          <p:cNvPr id="73" name="Rounded Rectangle 72"/>
          <p:cNvSpPr/>
          <p:nvPr/>
        </p:nvSpPr>
        <p:spPr>
          <a:xfrm>
            <a:off x="772038" y="2683423"/>
            <a:ext cx="3281429" cy="1130275"/>
          </a:xfrm>
          <a:prstGeom prst="roundRect">
            <a:avLst>
              <a:gd name="adj" fmla="val 13448"/>
            </a:avLst>
          </a:prstGeom>
          <a:solidFill>
            <a:schemeClr val="bg1"/>
          </a:solidFill>
          <a:ln w="38100">
            <a:solidFill>
              <a:srgbClr val="25B8BC"/>
            </a:solidFill>
          </a:ln>
          <a:effectLst>
            <a:outerShdw dist="38100" dir="2700000" algn="tl" rotWithShape="0">
              <a:srgbClr val="25B8BC">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dirty="0">
                <a:solidFill>
                  <a:schemeClr val="dk1"/>
                </a:solidFill>
              </a:rPr>
              <a:t>Show any unkind messages, photos or videos to a trusted adult, so they can help you.</a:t>
            </a:r>
            <a:endParaRPr lang="en-GB" dirty="0">
              <a:solidFill>
                <a:schemeClr val="dk1"/>
              </a:solidFill>
            </a:endParaRPr>
          </a:p>
        </p:txBody>
      </p:sp>
      <p:sp>
        <p:nvSpPr>
          <p:cNvPr id="2" name="Rounded Rectangle 1"/>
          <p:cNvSpPr/>
          <p:nvPr/>
        </p:nvSpPr>
        <p:spPr>
          <a:xfrm>
            <a:off x="772038" y="4003037"/>
            <a:ext cx="3281429" cy="1403055"/>
          </a:xfrm>
          <a:prstGeom prst="roundRect">
            <a:avLst>
              <a:gd name="adj" fmla="val 9559"/>
            </a:avLst>
          </a:prstGeom>
          <a:solidFill>
            <a:srgbClr val="8ACBC0"/>
          </a:solidFill>
          <a:ln w="38100">
            <a:solidFill>
              <a:srgbClr val="25B8BC"/>
            </a:solidFill>
          </a:ln>
          <a:effectLst>
            <a:outerShdw dist="38100" dir="2700000" algn="tl" rotWithShape="0">
              <a:srgbClr val="25B8BC">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buClr>
                <a:schemeClr val="dk1"/>
              </a:buClr>
              <a:buSzPts val="1800"/>
            </a:pPr>
            <a:r>
              <a:rPr lang="en-GB" dirty="0">
                <a:solidFill>
                  <a:schemeClr val="dk1"/>
                </a:solidFill>
                <a:ea typeface="Arial" panose="020B0604020202020204"/>
                <a:cs typeface="Arial" panose="020B0604020202020204"/>
                <a:sym typeface="Arial" panose="020B0604020202020204"/>
              </a:rPr>
              <a:t>Don’t keep online bullying to yourself! </a:t>
            </a:r>
            <a:r>
              <a:rPr lang="en-GB" dirty="0">
                <a:solidFill>
                  <a:schemeClr val="dk1"/>
                </a:solidFill>
                <a:ea typeface="Arial" panose="020B0604020202020204"/>
                <a:cs typeface="Arial" panose="020B0604020202020204"/>
                <a:sym typeface="Arial" panose="020B0604020202020204"/>
              </a:rPr>
              <a:t>Te</a:t>
            </a:r>
            <a:r>
              <a:rPr lang="en-GB" dirty="0">
                <a:solidFill>
                  <a:schemeClr val="dk1"/>
                </a:solidFill>
              </a:rPr>
              <a:t>ll a trusted adult. </a:t>
            </a:r>
            <a:r>
              <a:rPr lang="en-GB" dirty="0">
                <a:solidFill>
                  <a:schemeClr val="dk1"/>
                </a:solidFill>
                <a:ea typeface="Arial" panose="020B0604020202020204"/>
                <a:cs typeface="Arial" panose="020B0604020202020204"/>
                <a:sym typeface="Arial" panose="020B0604020202020204"/>
              </a:rPr>
              <a:t>People want to help you and make it better.</a:t>
            </a:r>
            <a:endParaRPr lang="en-GB" dirty="0"/>
          </a:p>
        </p:txBody>
      </p:sp>
      <p:sp>
        <p:nvSpPr>
          <p:cNvPr id="41" name="Rectangle 40"/>
          <p:cNvSpPr/>
          <p:nvPr/>
        </p:nvSpPr>
        <p:spPr>
          <a:xfrm>
            <a:off x="583200" y="1388037"/>
            <a:ext cx="7977600" cy="864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55649" y="1451908"/>
            <a:ext cx="3642677" cy="1077218"/>
          </a:xfrm>
          <a:prstGeom prst="rect">
            <a:avLst/>
          </a:prstGeom>
          <a:noFill/>
          <a:ln>
            <a:noFill/>
          </a:ln>
        </p:spPr>
        <p:txBody>
          <a:bodyPr wrap="square" lIns="0">
            <a:spAutoFit/>
          </a:bodyPr>
          <a:lstStyle/>
          <a:p>
            <a:r>
              <a:rPr lang="en-GB" sz="3600" b="1" dirty="0">
                <a:solidFill>
                  <a:srgbClr val="643C90"/>
                </a:solidFill>
                <a:ea typeface="Arial" panose="020B0604020202020204"/>
                <a:cs typeface="Arial" panose="020B0604020202020204"/>
                <a:sym typeface="Arial" panose="020B0604020202020204"/>
              </a:rPr>
              <a:t>Online Bullying</a:t>
            </a:r>
            <a:endParaRPr lang="en-GB" sz="2800" dirty="0">
              <a:solidFill>
                <a:srgbClr val="643C90"/>
              </a:solidFill>
            </a:endParaRPr>
          </a:p>
          <a:p>
            <a:pPr marL="0" marR="0" lvl="0" indent="0" rtl="0">
              <a:spcBef>
                <a:spcPts val="0"/>
              </a:spcBef>
              <a:spcAft>
                <a:spcPts val="0"/>
              </a:spcAft>
              <a:buNone/>
            </a:pPr>
            <a:endParaRPr lang="en-GB" sz="2800" dirty="0">
              <a:solidFill>
                <a:srgbClr val="643C90"/>
              </a:solidFill>
            </a:endParaRPr>
          </a:p>
        </p:txBody>
      </p:sp>
      <p:pic>
        <p:nvPicPr>
          <p:cNvPr id="45" name="Group"/>
          <p:cNvPicPr>
            <a:picLocks noChangeAspect="1"/>
          </p:cNvPicPr>
          <p:nvPr/>
        </p:nvPicPr>
        <p:blipFill>
          <a:blip r:embed="rId5" cstate="screen"/>
          <a:stretch>
            <a:fillRect/>
          </a:stretch>
        </p:blipFill>
        <p:spPr>
          <a:xfrm>
            <a:off x="3892537" y="1858386"/>
            <a:ext cx="4733929" cy="4213056"/>
          </a:xfrm>
          <a:prstGeom prst="rect">
            <a:avLst/>
          </a:prstGeom>
        </p:spPr>
      </p:pic>
      <p:sp>
        <p:nvSpPr>
          <p:cNvPr id="62" name="TextBox 61"/>
          <p:cNvSpPr txBox="1"/>
          <p:nvPr/>
        </p:nvSpPr>
        <p:spPr>
          <a:xfrm>
            <a:off x="1830050" y="743661"/>
            <a:ext cx="2642836" cy="261610"/>
          </a:xfrm>
          <a:prstGeom prst="rect">
            <a:avLst/>
          </a:prstGeom>
          <a:noFill/>
        </p:spPr>
        <p:txBody>
          <a:bodyPr wrap="square" rtlCol="0">
            <a:spAutoFit/>
          </a:bodyPr>
          <a:lstStyle/>
          <a:p>
            <a:pPr>
              <a:defRPr/>
            </a:pPr>
            <a:r>
              <a:rPr lang="en-GB" altLang="en-US" sz="1100" dirty="0" err="1"/>
              <a:t>www.onlinesafety.co.uk</a:t>
            </a:r>
            <a:r>
              <a:rPr lang="en-GB" sz="1100" dirty="0">
                <a:solidFill>
                  <a:schemeClr val="dk1"/>
                </a:solidFill>
                <a:ea typeface="Arial" panose="020B0604020202020204"/>
                <a:cs typeface="Arial" panose="020B0604020202020204"/>
                <a:sym typeface="Arial" panose="020B0604020202020204"/>
              </a:rPr>
              <a:t>/</a:t>
            </a:r>
            <a:r>
              <a:rPr lang="en-GB" sz="1100" dirty="0" err="1">
                <a:solidFill>
                  <a:schemeClr val="dk1"/>
                </a:solidFill>
                <a:ea typeface="Arial" panose="020B0604020202020204"/>
                <a:cs typeface="Arial" panose="020B0604020202020204"/>
                <a:sym typeface="Arial" panose="020B0604020202020204"/>
              </a:rPr>
              <a:t>onlinebullying</a:t>
            </a:r>
            <a:endParaRPr lang="en-GB" altLang="en-US" sz="1100" dirty="0"/>
          </a:p>
        </p:txBody>
      </p:sp>
      <p:sp>
        <p:nvSpPr>
          <p:cNvPr id="3" name="Rectangles 2"/>
          <p:cNvSpPr/>
          <p:nvPr/>
        </p:nvSpPr>
        <p:spPr>
          <a:xfrm>
            <a:off x="8075295" y="6489700"/>
            <a:ext cx="1068705"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500"/>
                                        <p:tgtEl>
                                          <p:spTgt spid="68"/>
                                        </p:tgtEl>
                                        <p:attrNameLst>
                                          <p:attrName>ppt_y</p:attrName>
                                        </p:attrNameLst>
                                      </p:cBhvr>
                                      <p:tavLst>
                                        <p:tav tm="0">
                                          <p:val>
                                            <p:strVal val="#ppt_y+#ppt_h*1.125000"/>
                                          </p:val>
                                        </p:tav>
                                        <p:tav tm="100000">
                                          <p:val>
                                            <p:strVal val="#ppt_y"/>
                                          </p:val>
                                        </p:tav>
                                      </p:tavLst>
                                    </p:anim>
                                    <p:animEffect transition="in" filter="wipe(up)">
                                      <p:cBhvr>
                                        <p:cTn id="13" dur="500"/>
                                        <p:tgtEl>
                                          <p:spTgt spid="6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p:tgtEl>
                                          <p:spTgt spid="44"/>
                                        </p:tgtEl>
                                        <p:attrNameLst>
                                          <p:attrName>ppt_y</p:attrName>
                                        </p:attrNameLst>
                                      </p:cBhvr>
                                      <p:tavLst>
                                        <p:tav tm="0">
                                          <p:val>
                                            <p:strVal val="#ppt_y+#ppt_h*1.125000"/>
                                          </p:val>
                                        </p:tav>
                                        <p:tav tm="100000">
                                          <p:val>
                                            <p:strVal val="#ppt_y"/>
                                          </p:val>
                                        </p:tav>
                                      </p:tavLst>
                                    </p:anim>
                                    <p:animEffect transition="in" filter="wipe(up)">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67"/>
                                        </p:tgtEl>
                                      </p:cBhvr>
                                    </p:animEffect>
                                    <p:set>
                                      <p:cBhvr>
                                        <p:cTn id="24" dur="1" fill="hold">
                                          <p:stCondLst>
                                            <p:cond delay="499"/>
                                          </p:stCondLst>
                                        </p:cTn>
                                        <p:tgtEl>
                                          <p:spTgt spid="67"/>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68"/>
                                        </p:tgtEl>
                                      </p:cBhvr>
                                    </p:animEffect>
                                    <p:set>
                                      <p:cBhvr>
                                        <p:cTn id="27" dur="1" fill="hold">
                                          <p:stCondLst>
                                            <p:cond delay="499"/>
                                          </p:stCondLst>
                                        </p:cTn>
                                        <p:tgtEl>
                                          <p:spTgt spid="6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4"/>
                                        </p:tgtEl>
                                      </p:cBhvr>
                                    </p:animEffect>
                                    <p:set>
                                      <p:cBhvr>
                                        <p:cTn id="30" dur="1" fill="hold">
                                          <p:stCondLst>
                                            <p:cond delay="499"/>
                                          </p:stCondLst>
                                        </p:cTn>
                                        <p:tgtEl>
                                          <p:spTgt spid="4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 calcmode="lin" valueType="num">
                                      <p:cBhvr>
                                        <p:cTn id="47" dur="500" fill="hold"/>
                                        <p:tgtEl>
                                          <p:spTgt spid="2"/>
                                        </p:tgtEl>
                                        <p:attrNameLst>
                                          <p:attrName>style.rotation</p:attrName>
                                        </p:attrNameLst>
                                      </p:cBhvr>
                                      <p:tavLst>
                                        <p:tav tm="0">
                                          <p:val>
                                            <p:fltVal val="360"/>
                                          </p:val>
                                        </p:tav>
                                        <p:tav tm="100000">
                                          <p:val>
                                            <p:fltVal val="0"/>
                                          </p:val>
                                        </p:tav>
                                      </p:tavLst>
                                    </p:anim>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P spid="68" grpId="1" animBg="1"/>
      <p:bldP spid="44" grpId="0" animBg="1"/>
      <p:bldP spid="44" grpId="1" animBg="1"/>
      <p:bldP spid="7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561998" y="536812"/>
            <a:ext cx="8020004" cy="5665847"/>
            <a:chOff x="561998" y="536812"/>
            <a:chExt cx="8020004" cy="5665847"/>
          </a:xfrm>
        </p:grpSpPr>
        <p:pic>
          <p:nvPicPr>
            <p:cNvPr id="60" name="Web"/>
            <p:cNvPicPr>
              <a:picLocks noChangeAspect="1"/>
            </p:cNvPicPr>
            <p:nvPr/>
          </p:nvPicPr>
          <p:blipFill>
            <a:blip r:embed="rId1" cstate="screen"/>
            <a:srcRect/>
            <a:stretch>
              <a:fillRect/>
            </a:stretch>
          </p:blipFill>
          <p:spPr>
            <a:xfrm>
              <a:off x="570875" y="547347"/>
              <a:ext cx="8011127" cy="5655312"/>
            </a:xfrm>
            <a:prstGeom prst="rect">
              <a:avLst/>
            </a:prstGeom>
          </p:spPr>
        </p:pic>
        <p:pic>
          <p:nvPicPr>
            <p:cNvPr id="61" name="Web"/>
            <p:cNvPicPr>
              <a:picLocks noChangeAspect="1"/>
            </p:cNvPicPr>
            <p:nvPr/>
          </p:nvPicPr>
          <p:blipFill>
            <a:blip r:embed="rId2" cstate="screen">
              <a:duotone>
                <a:prstClr val="black"/>
                <a:srgbClr val="CFB6D9">
                  <a:tint val="45000"/>
                  <a:satMod val="400000"/>
                </a:srgbClr>
              </a:duotone>
            </a:blip>
            <a:srcRect r="80168" b="96338"/>
            <a:stretch>
              <a:fillRect/>
            </a:stretch>
          </p:blipFill>
          <p:spPr>
            <a:xfrm>
              <a:off x="561998" y="546867"/>
              <a:ext cx="1608317" cy="209678"/>
            </a:xfrm>
            <a:prstGeom prst="rect">
              <a:avLst/>
            </a:prstGeom>
          </p:spPr>
        </p:pic>
        <p:sp>
          <p:nvSpPr>
            <p:cNvPr id="62" name="TextBox 61">
              <a:hlinkClick r:id="rId3" action="ppaction://hlinksldjump"/>
            </p:cNvPr>
            <p:cNvSpPr txBox="1"/>
            <p:nvPr/>
          </p:nvSpPr>
          <p:spPr>
            <a:xfrm>
              <a:off x="627288" y="536812"/>
              <a:ext cx="1411407" cy="230832"/>
            </a:xfrm>
            <a:prstGeom prst="rect">
              <a:avLst/>
            </a:prstGeom>
            <a:noFill/>
          </p:spPr>
          <p:txBody>
            <a:bodyPr wrap="square" rtlCol="0">
              <a:spAutoFit/>
            </a:bodyPr>
            <a:lstStyle/>
            <a:p>
              <a:pPr algn="ctr"/>
              <a:r>
                <a:rPr lang="en-GB" sz="900" b="1" dirty="0"/>
                <a:t>Sharing Information</a:t>
              </a:r>
              <a:endParaRPr lang="en-GB" sz="900" b="1" dirty="0"/>
            </a:p>
          </p:txBody>
        </p:sp>
      </p:grpSp>
      <p:pic>
        <p:nvPicPr>
          <p:cNvPr id="49" name="Children"/>
          <p:cNvPicPr>
            <a:picLocks noChangeAspect="1"/>
          </p:cNvPicPr>
          <p:nvPr/>
        </p:nvPicPr>
        <p:blipFill rotWithShape="1">
          <a:blip r:embed="rId4" cstate="screen"/>
          <a:srcRect t="-12125" b="-12125"/>
          <a:stretch>
            <a:fillRect/>
          </a:stretch>
        </p:blipFill>
        <p:spPr>
          <a:xfrm flipH="1">
            <a:off x="279025" y="2671714"/>
            <a:ext cx="3823291" cy="3530945"/>
          </a:xfrm>
          <a:prstGeom prst="rect">
            <a:avLst/>
          </a:prstGeom>
          <a:ln w="28575">
            <a:noFill/>
          </a:ln>
          <a:effectLst/>
        </p:spPr>
      </p:pic>
      <p:sp>
        <p:nvSpPr>
          <p:cNvPr id="38" name="Rectangle 37"/>
          <p:cNvSpPr/>
          <p:nvPr/>
        </p:nvSpPr>
        <p:spPr>
          <a:xfrm>
            <a:off x="583200" y="1388036"/>
            <a:ext cx="7977600" cy="13281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4257663" y="1458355"/>
            <a:ext cx="4104000" cy="1160713"/>
          </a:xfrm>
          <a:prstGeom prst="roundRect">
            <a:avLst>
              <a:gd name="adj" fmla="val 11543"/>
            </a:avLst>
          </a:prstGeom>
          <a:solidFill>
            <a:schemeClr val="bg1"/>
          </a:solidFill>
          <a:ln w="38100">
            <a:solidFill>
              <a:srgbClr val="F08214"/>
            </a:solidFill>
          </a:ln>
          <a:effectLst>
            <a:outerShdw dist="38100" dir="2700000" algn="tl" rotWithShape="0">
              <a:srgbClr val="F8BE9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108000" rIns="36000" bIns="108000" rtlCol="0" anchor="ctr">
            <a:spAutoFit/>
          </a:bodyPr>
          <a:lstStyle/>
          <a:p>
            <a:pPr marL="120650" lvl="0">
              <a:buClr>
                <a:schemeClr val="dk1"/>
              </a:buClr>
              <a:buSzPts val="1700"/>
            </a:pPr>
            <a:r>
              <a:rPr lang="en-GB" dirty="0">
                <a:solidFill>
                  <a:schemeClr val="dk1"/>
                </a:solidFill>
              </a:rPr>
              <a:t>Never share any of your personal information online, such as your name, address or school.</a:t>
            </a:r>
            <a:endParaRPr lang="en-GB" dirty="0"/>
          </a:p>
        </p:txBody>
      </p:sp>
      <p:sp>
        <p:nvSpPr>
          <p:cNvPr id="68" name="Rounded Rectangle 67"/>
          <p:cNvSpPr/>
          <p:nvPr/>
        </p:nvSpPr>
        <p:spPr>
          <a:xfrm>
            <a:off x="4257663" y="2802868"/>
            <a:ext cx="4104000" cy="854246"/>
          </a:xfrm>
          <a:prstGeom prst="roundRect">
            <a:avLst>
              <a:gd name="adj" fmla="val 14927"/>
            </a:avLst>
          </a:prstGeom>
          <a:solidFill>
            <a:schemeClr val="bg1"/>
          </a:solidFill>
          <a:ln w="38100">
            <a:solidFill>
              <a:srgbClr val="F08214"/>
            </a:solidFill>
          </a:ln>
          <a:effectLst>
            <a:outerShdw dist="38100" dir="2700000" algn="tl" rotWithShape="0">
              <a:srgbClr val="F8BE9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108000" rIns="36000" bIns="108000" rtlCol="0" anchor="ctr">
            <a:spAutoFit/>
          </a:bodyPr>
          <a:lstStyle/>
          <a:p>
            <a:pPr marL="120650" lvl="0">
              <a:buClr>
                <a:schemeClr val="dk1"/>
              </a:buClr>
              <a:buSzPts val="1700"/>
            </a:pPr>
            <a:r>
              <a:rPr lang="en-GB" dirty="0">
                <a:solidFill>
                  <a:schemeClr val="dk1"/>
                </a:solidFill>
              </a:rPr>
              <a:t>Instead of using a photograph, use an avatar to represent your face.</a:t>
            </a:r>
            <a:endParaRPr lang="en-GB" dirty="0">
              <a:solidFill>
                <a:schemeClr val="dk1"/>
              </a:solidFill>
            </a:endParaRPr>
          </a:p>
        </p:txBody>
      </p:sp>
      <p:sp>
        <p:nvSpPr>
          <p:cNvPr id="73" name="Rounded Rectangle 72"/>
          <p:cNvSpPr/>
          <p:nvPr/>
        </p:nvSpPr>
        <p:spPr>
          <a:xfrm>
            <a:off x="4257663" y="3840914"/>
            <a:ext cx="4104000" cy="1120129"/>
          </a:xfrm>
          <a:prstGeom prst="roundRect">
            <a:avLst>
              <a:gd name="adj" fmla="val 10927"/>
            </a:avLst>
          </a:prstGeom>
          <a:solidFill>
            <a:schemeClr val="bg1"/>
          </a:solidFill>
          <a:ln w="38100">
            <a:solidFill>
              <a:srgbClr val="F08214"/>
            </a:solidFill>
          </a:ln>
          <a:effectLst>
            <a:outerShdw dist="38100" dir="2700000" algn="tl" rotWithShape="0">
              <a:srgbClr val="F8BE9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08000" bIns="108000" rtlCol="0" anchor="ctr">
            <a:spAutoFit/>
          </a:bodyPr>
          <a:lstStyle/>
          <a:p>
            <a:pPr lvl="0"/>
            <a:r>
              <a:rPr lang="en-GB" dirty="0">
                <a:solidFill>
                  <a:schemeClr val="dk1"/>
                </a:solidFill>
              </a:rPr>
              <a:t>Before you share a photograph or video of you or your friends online, check with a trusted adult.</a:t>
            </a:r>
            <a:endParaRPr lang="en-GB" dirty="0">
              <a:solidFill>
                <a:schemeClr val="dk1"/>
              </a:solidFill>
            </a:endParaRPr>
          </a:p>
        </p:txBody>
      </p:sp>
      <p:sp>
        <p:nvSpPr>
          <p:cNvPr id="5" name="Rounded Rectangle 4"/>
          <p:cNvSpPr/>
          <p:nvPr/>
        </p:nvSpPr>
        <p:spPr>
          <a:xfrm>
            <a:off x="4257663" y="5144842"/>
            <a:ext cx="4104000" cy="839312"/>
          </a:xfrm>
          <a:prstGeom prst="roundRect">
            <a:avLst>
              <a:gd name="adj" fmla="val 14534"/>
            </a:avLst>
          </a:prstGeom>
          <a:solidFill>
            <a:srgbClr val="F8BE95"/>
          </a:solidFill>
          <a:ln w="38100">
            <a:solidFill>
              <a:srgbClr val="F08214"/>
            </a:solidFill>
          </a:ln>
          <a:effectLst>
            <a:outerShdw dist="38100" dir="2700000" algn="tl" rotWithShape="0">
              <a:srgbClr val="F8BE9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36000" bIns="108000" rtlCol="0" anchor="ctr">
            <a:spAutoFit/>
          </a:bodyPr>
          <a:lstStyle/>
          <a:p>
            <a:pPr lvl="0"/>
            <a:r>
              <a:rPr lang="en-GB" dirty="0">
                <a:solidFill>
                  <a:schemeClr val="dk1"/>
                </a:solidFill>
              </a:rPr>
              <a:t>If you get sent a photograph or video that upsets you, tell a trusted adult.</a:t>
            </a:r>
            <a:endParaRPr lang="en-GB" dirty="0">
              <a:solidFill>
                <a:schemeClr val="dk1"/>
              </a:solidFill>
            </a:endParaRPr>
          </a:p>
        </p:txBody>
      </p:sp>
      <p:sp>
        <p:nvSpPr>
          <p:cNvPr id="9" name="TextBox 8"/>
          <p:cNvSpPr txBox="1"/>
          <p:nvPr/>
        </p:nvSpPr>
        <p:spPr>
          <a:xfrm>
            <a:off x="661031" y="1458355"/>
            <a:ext cx="3280361" cy="1200329"/>
          </a:xfrm>
          <a:prstGeom prst="rect">
            <a:avLst/>
          </a:prstGeom>
          <a:noFill/>
          <a:ln>
            <a:noFill/>
          </a:ln>
        </p:spPr>
        <p:txBody>
          <a:bodyPr wrap="square">
            <a:spAutoFit/>
          </a:bodyPr>
          <a:lstStyle/>
          <a:p>
            <a:pPr marL="0" marR="0" lvl="0" indent="0" rtl="0">
              <a:spcBef>
                <a:spcPts val="0"/>
              </a:spcBef>
              <a:spcAft>
                <a:spcPts val="0"/>
              </a:spcAft>
              <a:buNone/>
            </a:pPr>
            <a:r>
              <a:rPr lang="en-GB" sz="3600" b="1" dirty="0">
                <a:solidFill>
                  <a:srgbClr val="643C90"/>
                </a:solidFill>
                <a:ea typeface="Arial" panose="020B0604020202020204"/>
                <a:cs typeface="Arial" panose="020B0604020202020204"/>
                <a:sym typeface="Arial" panose="020B0604020202020204"/>
              </a:rPr>
              <a:t>Sharing Information </a:t>
            </a:r>
            <a:endParaRPr lang="en-GB" sz="2800" dirty="0">
              <a:solidFill>
                <a:srgbClr val="643C90"/>
              </a:solidFill>
            </a:endParaRPr>
          </a:p>
        </p:txBody>
      </p:sp>
      <p:sp>
        <p:nvSpPr>
          <p:cNvPr id="58" name="TextBox 57"/>
          <p:cNvSpPr txBox="1"/>
          <p:nvPr/>
        </p:nvSpPr>
        <p:spPr>
          <a:xfrm>
            <a:off x="1830049" y="743661"/>
            <a:ext cx="3388721" cy="261610"/>
          </a:xfrm>
          <a:prstGeom prst="rect">
            <a:avLst/>
          </a:prstGeom>
          <a:noFill/>
        </p:spPr>
        <p:txBody>
          <a:bodyPr wrap="square" rtlCol="0">
            <a:spAutoFit/>
          </a:bodyPr>
          <a:lstStyle/>
          <a:p>
            <a:pPr>
              <a:defRPr/>
            </a:pPr>
            <a:r>
              <a:rPr lang="en-GB" altLang="en-US" sz="1100" dirty="0" err="1"/>
              <a:t>www.onlinesafety.co.uk</a:t>
            </a:r>
            <a:r>
              <a:rPr lang="en-GB" sz="1100" dirty="0">
                <a:solidFill>
                  <a:schemeClr val="dk1"/>
                </a:solidFill>
                <a:ea typeface="Arial" panose="020B0604020202020204"/>
                <a:cs typeface="Arial" panose="020B0604020202020204"/>
                <a:sym typeface="Arial" panose="020B0604020202020204"/>
              </a:rPr>
              <a:t>/</a:t>
            </a:r>
            <a:r>
              <a:rPr lang="en-GB" sz="1100" dirty="0" err="1">
                <a:solidFill>
                  <a:schemeClr val="dk1"/>
                </a:solidFill>
                <a:ea typeface="Arial" panose="020B0604020202020204"/>
                <a:cs typeface="Arial" panose="020B0604020202020204"/>
                <a:sym typeface="Arial" panose="020B0604020202020204"/>
              </a:rPr>
              <a:t>sharinginformation</a:t>
            </a:r>
            <a:endParaRPr lang="en-GB" altLang="en-US" sz="11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500"/>
                                        <p:tgtEl>
                                          <p:spTgt spid="68"/>
                                        </p:tgtEl>
                                        <p:attrNameLst>
                                          <p:attrName>ppt_y</p:attrName>
                                        </p:attrNameLst>
                                      </p:cBhvr>
                                      <p:tavLst>
                                        <p:tav tm="0">
                                          <p:val>
                                            <p:strVal val="#ppt_y-#ppt_h*1.125000"/>
                                          </p:val>
                                        </p:tav>
                                        <p:tav tm="100000">
                                          <p:val>
                                            <p:strVal val="#ppt_y"/>
                                          </p:val>
                                        </p:tav>
                                      </p:tavLst>
                                    </p:anim>
                                    <p:animEffect transition="in" filter="wipe(down)">
                                      <p:cBhvr>
                                        <p:cTn id="13" dur="500"/>
                                        <p:tgtEl>
                                          <p:spTgt spid="6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p:tgtEl>
                                          <p:spTgt spid="73"/>
                                        </p:tgtEl>
                                        <p:attrNameLst>
                                          <p:attrName>ppt_y</p:attrName>
                                        </p:attrNameLst>
                                      </p:cBhvr>
                                      <p:tavLst>
                                        <p:tav tm="0">
                                          <p:val>
                                            <p:strVal val="#ppt_y-#ppt_h*1.125000"/>
                                          </p:val>
                                        </p:tav>
                                        <p:tav tm="100000">
                                          <p:val>
                                            <p:strVal val="#ppt_y"/>
                                          </p:val>
                                        </p:tav>
                                      </p:tavLst>
                                    </p:anim>
                                    <p:animEffect transition="in" filter="wipe(down)">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down)">
                                      <p:cBhvr>
                                        <p:cTn id="25" dur="500"/>
                                        <p:tgtEl>
                                          <p:spTgt spid="5"/>
                                        </p:tgtEl>
                                      </p:cBhvr>
                                    </p:animEffect>
                                  </p:childTnLst>
                                </p:cTn>
                              </p:par>
                            </p:childTnLst>
                          </p:cTn>
                        </p:par>
                        <p:par>
                          <p:cTn id="26" fill="hold">
                            <p:stCondLst>
                              <p:cond delay="500"/>
                            </p:stCondLst>
                            <p:childTnLst>
                              <p:par>
                                <p:cTn id="27" presetID="26" presetClass="emph" presetSubtype="0" fill="hold" grpId="1" nodeType="afterEffect">
                                  <p:stCondLst>
                                    <p:cond delay="0"/>
                                  </p:stCondLst>
                                  <p:childTnLst>
                                    <p:animEffect transition="out" filter="fade">
                                      <p:cBhvr>
                                        <p:cTn id="28" dur="500" tmFilter="0, 0; .2, .5; .8, .5; 1, 0"/>
                                        <p:tgtEl>
                                          <p:spTgt spid="5"/>
                                        </p:tgtEl>
                                      </p:cBhvr>
                                    </p:animEffect>
                                    <p:animScale>
                                      <p:cBhvr>
                                        <p:cTn id="2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3" grpId="0" animBg="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61998" y="536812"/>
            <a:ext cx="8020004" cy="5665847"/>
            <a:chOff x="561998" y="536812"/>
            <a:chExt cx="8020004" cy="5665847"/>
          </a:xfrm>
        </p:grpSpPr>
        <p:pic>
          <p:nvPicPr>
            <p:cNvPr id="32" name="Web"/>
            <p:cNvPicPr>
              <a:picLocks noChangeAspect="1"/>
            </p:cNvPicPr>
            <p:nvPr/>
          </p:nvPicPr>
          <p:blipFill>
            <a:blip r:embed="rId1" cstate="screen"/>
            <a:srcRect/>
            <a:stretch>
              <a:fillRect/>
            </a:stretch>
          </p:blipFill>
          <p:spPr>
            <a:xfrm>
              <a:off x="570875" y="547347"/>
              <a:ext cx="8011127" cy="5655312"/>
            </a:xfrm>
            <a:prstGeom prst="rect">
              <a:avLst/>
            </a:prstGeom>
          </p:spPr>
        </p:pic>
        <p:pic>
          <p:nvPicPr>
            <p:cNvPr id="35" name="Web"/>
            <p:cNvPicPr>
              <a:picLocks noChangeAspect="1"/>
            </p:cNvPicPr>
            <p:nvPr/>
          </p:nvPicPr>
          <p:blipFill>
            <a:blip r:embed="rId2" cstate="screen">
              <a:duotone>
                <a:prstClr val="black"/>
                <a:srgbClr val="CFB6D9">
                  <a:tint val="45000"/>
                  <a:satMod val="400000"/>
                </a:srgbClr>
              </a:duotone>
            </a:blip>
            <a:srcRect r="80168" b="96338"/>
            <a:stretch>
              <a:fillRect/>
            </a:stretch>
          </p:blipFill>
          <p:spPr>
            <a:xfrm>
              <a:off x="561998" y="546867"/>
              <a:ext cx="1608317" cy="209678"/>
            </a:xfrm>
            <a:prstGeom prst="rect">
              <a:avLst/>
            </a:prstGeom>
          </p:spPr>
        </p:pic>
        <p:sp>
          <p:nvSpPr>
            <p:cNvPr id="36" name="TextBox 35">
              <a:hlinkClick r:id="rId3" action="ppaction://hlinksldjump"/>
            </p:cNvPr>
            <p:cNvSpPr txBox="1"/>
            <p:nvPr/>
          </p:nvSpPr>
          <p:spPr>
            <a:xfrm>
              <a:off x="627288" y="536812"/>
              <a:ext cx="1411407" cy="230832"/>
            </a:xfrm>
            <a:prstGeom prst="rect">
              <a:avLst/>
            </a:prstGeom>
            <a:noFill/>
          </p:spPr>
          <p:txBody>
            <a:bodyPr wrap="square" rtlCol="0">
              <a:spAutoFit/>
            </a:bodyPr>
            <a:lstStyle/>
            <a:p>
              <a:pPr algn="ctr"/>
              <a:r>
                <a:rPr lang="en-GB" sz="900" b="1" dirty="0"/>
                <a:t>Sharing Information</a:t>
              </a:r>
              <a:endParaRPr lang="en-GB" sz="900" b="1" dirty="0"/>
            </a:p>
          </p:txBody>
        </p:sp>
      </p:grpSp>
      <p:sp>
        <p:nvSpPr>
          <p:cNvPr id="27" name="TextBox 26"/>
          <p:cNvSpPr txBox="1"/>
          <p:nvPr/>
        </p:nvSpPr>
        <p:spPr>
          <a:xfrm>
            <a:off x="1830049" y="743661"/>
            <a:ext cx="3388721" cy="261610"/>
          </a:xfrm>
          <a:prstGeom prst="rect">
            <a:avLst/>
          </a:prstGeom>
          <a:noFill/>
        </p:spPr>
        <p:txBody>
          <a:bodyPr wrap="square" rtlCol="0">
            <a:spAutoFit/>
          </a:bodyPr>
          <a:lstStyle/>
          <a:p>
            <a:pPr>
              <a:defRPr/>
            </a:pPr>
            <a:r>
              <a:rPr lang="en-GB" altLang="en-US" sz="1100" dirty="0" err="1"/>
              <a:t>www.onlinesafety.co.uk</a:t>
            </a:r>
            <a:r>
              <a:rPr lang="en-GB" sz="1100" dirty="0">
                <a:solidFill>
                  <a:schemeClr val="dk1"/>
                </a:solidFill>
                <a:ea typeface="Arial" panose="020B0604020202020204"/>
                <a:cs typeface="Arial" panose="020B0604020202020204"/>
                <a:sym typeface="Arial" panose="020B0604020202020204"/>
              </a:rPr>
              <a:t>/</a:t>
            </a:r>
            <a:r>
              <a:rPr lang="en-GB" sz="1100" dirty="0" err="1">
                <a:solidFill>
                  <a:schemeClr val="dk1"/>
                </a:solidFill>
                <a:ea typeface="Arial" panose="020B0604020202020204"/>
                <a:cs typeface="Arial" panose="020B0604020202020204"/>
                <a:sym typeface="Arial" panose="020B0604020202020204"/>
              </a:rPr>
              <a:t>sharinginformation</a:t>
            </a:r>
            <a:endParaRPr lang="en-GB" altLang="en-US" sz="1100" dirty="0"/>
          </a:p>
        </p:txBody>
      </p:sp>
      <p:sp>
        <p:nvSpPr>
          <p:cNvPr id="3" name="Rounded Rectangle 2"/>
          <p:cNvSpPr/>
          <p:nvPr/>
        </p:nvSpPr>
        <p:spPr>
          <a:xfrm>
            <a:off x="755650" y="1321426"/>
            <a:ext cx="7632700" cy="1160713"/>
          </a:xfrm>
          <a:prstGeom prst="roundRect">
            <a:avLst>
              <a:gd name="adj" fmla="val 13785"/>
            </a:avLst>
          </a:prstGeom>
          <a:solidFill>
            <a:srgbClr val="CFB6D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44000" bIns="108000" rtlCol="0" anchor="ctr">
            <a:spAutoFit/>
          </a:bodyPr>
          <a:lstStyle/>
          <a:p>
            <a:pPr lvl="0"/>
            <a:r>
              <a:rPr lang="en-GB" dirty="0" err="1">
                <a:solidFill>
                  <a:schemeClr val="dk1"/>
                </a:solidFill>
              </a:rPr>
              <a:t>Everytime</a:t>
            </a:r>
            <a:r>
              <a:rPr lang="en-GB" dirty="0">
                <a:solidFill>
                  <a:schemeClr val="dk1"/>
                </a:solidFill>
              </a:rPr>
              <a:t> you visit a website, download an app or play a game online, a tiny bit of information about you is saved. This makes up your digital footprint. </a:t>
            </a:r>
            <a:endParaRPr lang="en-GB" dirty="0">
              <a:solidFill>
                <a:schemeClr val="dk1"/>
              </a:solidFill>
            </a:endParaRPr>
          </a:p>
        </p:txBody>
      </p:sp>
      <p:pic>
        <p:nvPicPr>
          <p:cNvPr id="7" name="Picture 6" descr="A cartoon of a child in a wheelchair using a tablet&#10;&#10;Description automatically generated"/>
          <p:cNvPicPr>
            <a:picLocks noChangeAspect="1"/>
          </p:cNvPicPr>
          <p:nvPr/>
        </p:nvPicPr>
        <p:blipFill>
          <a:blip r:embed="rId4" cstate="screen"/>
          <a:stretch>
            <a:fillRect/>
          </a:stretch>
        </p:blipFill>
        <p:spPr>
          <a:xfrm flipH="1">
            <a:off x="5481162" y="2178488"/>
            <a:ext cx="2754862" cy="3914337"/>
          </a:xfrm>
          <a:prstGeom prst="rect">
            <a:avLst/>
          </a:prstGeom>
        </p:spPr>
      </p:pic>
      <p:sp>
        <p:nvSpPr>
          <p:cNvPr id="8" name="Oval 7"/>
          <p:cNvSpPr/>
          <p:nvPr/>
        </p:nvSpPr>
        <p:spPr>
          <a:xfrm>
            <a:off x="1432135" y="2792717"/>
            <a:ext cx="3024000" cy="3024000"/>
          </a:xfrm>
          <a:prstGeom prst="ellipse">
            <a:avLst/>
          </a:prstGeom>
          <a:solidFill>
            <a:schemeClr val="bg1"/>
          </a:solidFill>
          <a:ln w="38100">
            <a:solidFill>
              <a:srgbClr val="47B1E5"/>
            </a:solidFill>
          </a:ln>
          <a:effectLst>
            <a:outerShdw dist="38100" dir="2700000" algn="tl" rotWithShape="0">
              <a:srgbClr val="47B1E5">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dirty="0">
                <a:solidFill>
                  <a:schemeClr val="dk1"/>
                </a:solidFill>
              </a:rPr>
              <a:t>Think before you share or write anything online. What you do online can be seen by others and cannot be removed.</a:t>
            </a:r>
            <a:endParaRPr lang="en-GB" dirty="0">
              <a:solidFill>
                <a:schemeClr val="dk1"/>
              </a:solidFill>
            </a:endParaRPr>
          </a:p>
        </p:txBody>
      </p:sp>
      <p:sp>
        <p:nvSpPr>
          <p:cNvPr id="2" name="Rectangles 1"/>
          <p:cNvSpPr/>
          <p:nvPr/>
        </p:nvSpPr>
        <p:spPr>
          <a:xfrm>
            <a:off x="8075295" y="6489700"/>
            <a:ext cx="1068705"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 calcmode="lin" valueType="num">
                                      <p:cBhvr>
                                        <p:cTn id="9" dur="750" fill="hold"/>
                                        <p:tgtEl>
                                          <p:spTgt spid="8"/>
                                        </p:tgtEl>
                                        <p:attrNameLst>
                                          <p:attrName>style.rotation</p:attrName>
                                        </p:attrNameLst>
                                      </p:cBhvr>
                                      <p:tavLst>
                                        <p:tav tm="0">
                                          <p:val>
                                            <p:fltVal val="360"/>
                                          </p:val>
                                        </p:tav>
                                        <p:tav tm="100000">
                                          <p:val>
                                            <p:fltVal val="0"/>
                                          </p:val>
                                        </p:tav>
                                      </p:tavLst>
                                    </p:anim>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561998" y="536812"/>
            <a:ext cx="8020004" cy="5665847"/>
            <a:chOff x="561998" y="536812"/>
            <a:chExt cx="8020004" cy="5665847"/>
          </a:xfrm>
        </p:grpSpPr>
        <p:pic>
          <p:nvPicPr>
            <p:cNvPr id="42" name="Web"/>
            <p:cNvPicPr>
              <a:picLocks noChangeAspect="1"/>
            </p:cNvPicPr>
            <p:nvPr/>
          </p:nvPicPr>
          <p:blipFill>
            <a:blip r:embed="rId1" cstate="screen"/>
            <a:srcRect/>
            <a:stretch>
              <a:fillRect/>
            </a:stretch>
          </p:blipFill>
          <p:spPr>
            <a:xfrm>
              <a:off x="570875" y="547347"/>
              <a:ext cx="8011127" cy="5655312"/>
            </a:xfrm>
            <a:prstGeom prst="rect">
              <a:avLst/>
            </a:prstGeom>
          </p:spPr>
        </p:pic>
        <p:pic>
          <p:nvPicPr>
            <p:cNvPr id="43" name="Web"/>
            <p:cNvPicPr>
              <a:picLocks noChangeAspect="1"/>
            </p:cNvPicPr>
            <p:nvPr/>
          </p:nvPicPr>
          <p:blipFill>
            <a:blip r:embed="rId2" cstate="screen">
              <a:duotone>
                <a:prstClr val="black"/>
                <a:srgbClr val="CFB6D9">
                  <a:tint val="45000"/>
                  <a:satMod val="400000"/>
                </a:srgbClr>
              </a:duotone>
            </a:blip>
            <a:srcRect r="80168" b="96338"/>
            <a:stretch>
              <a:fillRect/>
            </a:stretch>
          </p:blipFill>
          <p:spPr>
            <a:xfrm>
              <a:off x="561998" y="546867"/>
              <a:ext cx="1608317" cy="209678"/>
            </a:xfrm>
            <a:prstGeom prst="rect">
              <a:avLst/>
            </a:prstGeom>
          </p:spPr>
        </p:pic>
        <p:sp>
          <p:nvSpPr>
            <p:cNvPr id="44" name="TextBox 43">
              <a:hlinkClick r:id="rId3" action="ppaction://hlinksldjump"/>
            </p:cNvPr>
            <p:cNvSpPr txBox="1"/>
            <p:nvPr/>
          </p:nvSpPr>
          <p:spPr>
            <a:xfrm>
              <a:off x="627288" y="536812"/>
              <a:ext cx="1411407" cy="230832"/>
            </a:xfrm>
            <a:prstGeom prst="rect">
              <a:avLst/>
            </a:prstGeom>
            <a:noFill/>
          </p:spPr>
          <p:txBody>
            <a:bodyPr wrap="square" rtlCol="0">
              <a:spAutoFit/>
            </a:bodyPr>
            <a:lstStyle/>
            <a:p>
              <a:pPr algn="ctr"/>
              <a:r>
                <a:rPr lang="en-GB" sz="900" b="1" dirty="0"/>
                <a:t>Fake News</a:t>
              </a:r>
              <a:endParaRPr lang="en-GB" sz="900" b="1" dirty="0"/>
            </a:p>
          </p:txBody>
        </p:sp>
      </p:grpSp>
      <p:sp>
        <p:nvSpPr>
          <p:cNvPr id="24" name="TextBox 23"/>
          <p:cNvSpPr txBox="1"/>
          <p:nvPr/>
        </p:nvSpPr>
        <p:spPr>
          <a:xfrm>
            <a:off x="1830049" y="743661"/>
            <a:ext cx="3388721" cy="261610"/>
          </a:xfrm>
          <a:prstGeom prst="rect">
            <a:avLst/>
          </a:prstGeom>
          <a:noFill/>
        </p:spPr>
        <p:txBody>
          <a:bodyPr wrap="square" rtlCol="0">
            <a:spAutoFit/>
          </a:bodyPr>
          <a:lstStyle/>
          <a:p>
            <a:pPr>
              <a:defRPr/>
            </a:pPr>
            <a:r>
              <a:rPr lang="en-GB" altLang="en-US" sz="1100" dirty="0" err="1"/>
              <a:t>www.onlinesafety.co.uk</a:t>
            </a:r>
            <a:r>
              <a:rPr lang="en-GB" sz="1100" dirty="0">
                <a:solidFill>
                  <a:schemeClr val="dk1"/>
                </a:solidFill>
                <a:ea typeface="Arial" panose="020B0604020202020204"/>
                <a:cs typeface="Arial" panose="020B0604020202020204"/>
                <a:sym typeface="Arial" panose="020B0604020202020204"/>
              </a:rPr>
              <a:t>/</a:t>
            </a:r>
            <a:r>
              <a:rPr lang="en-GB" sz="1100" dirty="0" err="1">
                <a:solidFill>
                  <a:schemeClr val="dk1"/>
                </a:solidFill>
                <a:ea typeface="Arial" panose="020B0604020202020204"/>
                <a:cs typeface="Arial" panose="020B0604020202020204"/>
                <a:sym typeface="Arial" panose="020B0604020202020204"/>
              </a:rPr>
              <a:t>fakenews</a:t>
            </a:r>
            <a:endParaRPr lang="en-GB" altLang="en-US" sz="1100" dirty="0"/>
          </a:p>
        </p:txBody>
      </p:sp>
      <p:sp>
        <p:nvSpPr>
          <p:cNvPr id="25" name="Rectangle 24"/>
          <p:cNvSpPr/>
          <p:nvPr/>
        </p:nvSpPr>
        <p:spPr>
          <a:xfrm>
            <a:off x="583200" y="1388037"/>
            <a:ext cx="7977600" cy="864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37319" y="1451908"/>
            <a:ext cx="3642677" cy="646331"/>
          </a:xfrm>
          <a:prstGeom prst="rect">
            <a:avLst/>
          </a:prstGeom>
          <a:noFill/>
          <a:ln>
            <a:noFill/>
          </a:ln>
        </p:spPr>
        <p:txBody>
          <a:bodyPr wrap="square" lIns="0">
            <a:spAutoFit/>
          </a:bodyPr>
          <a:lstStyle/>
          <a:p>
            <a:pPr marL="0" marR="0" lvl="0" indent="0" rtl="0">
              <a:spcBef>
                <a:spcPts val="0"/>
              </a:spcBef>
              <a:spcAft>
                <a:spcPts val="0"/>
              </a:spcAft>
              <a:buNone/>
            </a:pPr>
            <a:r>
              <a:rPr lang="en-GB" sz="3600" b="1" dirty="0">
                <a:solidFill>
                  <a:srgbClr val="643C90"/>
                </a:solidFill>
                <a:ea typeface="Arial" panose="020B0604020202020204"/>
                <a:cs typeface="Arial" panose="020B0604020202020204"/>
                <a:sym typeface="Arial" panose="020B0604020202020204"/>
              </a:rPr>
              <a:t>Fake News</a:t>
            </a:r>
            <a:endParaRPr lang="en-GB" sz="2800" dirty="0">
              <a:solidFill>
                <a:srgbClr val="643C90"/>
              </a:solidFill>
            </a:endParaRPr>
          </a:p>
        </p:txBody>
      </p:sp>
      <p:sp>
        <p:nvSpPr>
          <p:cNvPr id="29" name="Oval 28"/>
          <p:cNvSpPr>
            <a:spLocks noChangeAspect="1"/>
          </p:cNvSpPr>
          <p:nvPr/>
        </p:nvSpPr>
        <p:spPr>
          <a:xfrm>
            <a:off x="2301297" y="2473585"/>
            <a:ext cx="2501836" cy="2611023"/>
          </a:xfrm>
          <a:prstGeom prst="ellipse">
            <a:avLst/>
          </a:prstGeom>
          <a:solidFill>
            <a:schemeClr val="bg1"/>
          </a:solidFill>
          <a:ln w="38100">
            <a:solidFill>
              <a:srgbClr val="47B1E5"/>
            </a:solidFill>
          </a:ln>
          <a:effectLst>
            <a:outerShdw dist="38100" dir="2700000" algn="tl" rotWithShape="0">
              <a:srgbClr val="47B1E5">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08000" bIns="108000" rtlCol="0" anchor="ctr">
            <a:noAutofit/>
          </a:bodyPr>
          <a:lstStyle/>
          <a:p>
            <a:pPr lvl="0" algn="ctr"/>
            <a:r>
              <a:rPr lang="en-GB" sz="2200" dirty="0">
                <a:solidFill>
                  <a:schemeClr val="dk1"/>
                </a:solidFill>
              </a:rPr>
              <a:t>Not everything you see or read online is true.</a:t>
            </a:r>
            <a:endParaRPr lang="en-GB" sz="2200" dirty="0">
              <a:solidFill>
                <a:schemeClr val="dk1"/>
              </a:solidFill>
            </a:endParaRPr>
          </a:p>
        </p:txBody>
      </p:sp>
      <p:sp>
        <p:nvSpPr>
          <p:cNvPr id="32" name="Rounded Rectangle 31"/>
          <p:cNvSpPr/>
          <p:nvPr/>
        </p:nvSpPr>
        <p:spPr>
          <a:xfrm>
            <a:off x="758908" y="2869679"/>
            <a:ext cx="4138674" cy="1140421"/>
          </a:xfrm>
          <a:prstGeom prst="roundRect">
            <a:avLst>
              <a:gd name="adj" fmla="val 14534"/>
            </a:avLst>
          </a:prstGeom>
          <a:solidFill>
            <a:srgbClr val="F8BE95"/>
          </a:solidFill>
          <a:ln w="38100">
            <a:solidFill>
              <a:srgbClr val="F08214"/>
            </a:solidFill>
          </a:ln>
          <a:effectLst>
            <a:outerShdw dist="38100" dir="2700000" algn="tl" rotWithShape="0">
              <a:srgbClr val="F0821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432000" bIns="108000" rtlCol="0" anchor="ctr">
            <a:spAutoFit/>
          </a:bodyPr>
          <a:lstStyle/>
          <a:p>
            <a:pPr lvl="0"/>
            <a:r>
              <a:rPr lang="en-GB" dirty="0">
                <a:solidFill>
                  <a:schemeClr val="tx1"/>
                </a:solidFill>
              </a:rPr>
              <a:t>If you’re </a:t>
            </a:r>
            <a:r>
              <a:rPr lang="en-US" dirty="0">
                <a:solidFill>
                  <a:schemeClr val="tx1"/>
                </a:solidFill>
              </a:rPr>
              <a:t>unsure whether</a:t>
            </a:r>
            <a:r>
              <a:rPr lang="en-GB" dirty="0">
                <a:solidFill>
                  <a:schemeClr val="tx1"/>
                </a:solidFill>
              </a:rPr>
              <a:t> something is true, check with a trusted adult or another website. </a:t>
            </a:r>
            <a:endParaRPr lang="en-GB" dirty="0">
              <a:solidFill>
                <a:schemeClr val="tx1"/>
              </a:solidFill>
            </a:endParaRPr>
          </a:p>
        </p:txBody>
      </p:sp>
      <p:pic>
        <p:nvPicPr>
          <p:cNvPr id="36" name="Picture 35" descr="An elephant with blue wings&#10;&#10;Description automatically generated"/>
          <p:cNvPicPr>
            <a:picLocks noChangeAspect="1"/>
          </p:cNvPicPr>
          <p:nvPr/>
        </p:nvPicPr>
        <p:blipFill>
          <a:blip r:embed="rId4" cstate="screen"/>
          <a:stretch>
            <a:fillRect/>
          </a:stretch>
        </p:blipFill>
        <p:spPr>
          <a:xfrm>
            <a:off x="4534116" y="1488227"/>
            <a:ext cx="3810884" cy="4697715"/>
          </a:xfrm>
          <a:prstGeom prst="rect">
            <a:avLst/>
          </a:prstGeom>
        </p:spPr>
      </p:pic>
      <p:pic>
        <p:nvPicPr>
          <p:cNvPr id="39" name="Picture 38" descr="A cartoon of a snake&#10;&#10;Description automatically generated"/>
          <p:cNvPicPr>
            <a:picLocks noChangeAspect="1"/>
          </p:cNvPicPr>
          <p:nvPr/>
        </p:nvPicPr>
        <p:blipFill>
          <a:blip r:embed="rId5" cstate="screen"/>
          <a:stretch>
            <a:fillRect/>
          </a:stretch>
        </p:blipFill>
        <p:spPr>
          <a:xfrm>
            <a:off x="1050378" y="3772189"/>
            <a:ext cx="2501837" cy="2320636"/>
          </a:xfrm>
          <a:prstGeom prst="rect">
            <a:avLst/>
          </a:prstGeom>
        </p:spPr>
      </p:pic>
      <p:pic>
        <p:nvPicPr>
          <p:cNvPr id="7" name="Picture 6"/>
          <p:cNvPicPr>
            <a:picLocks noChangeAspect="1"/>
          </p:cNvPicPr>
          <p:nvPr/>
        </p:nvPicPr>
        <p:blipFill rotWithShape="1">
          <a:blip r:embed="rId6" cstate="screen"/>
          <a:srcRect/>
          <a:stretch>
            <a:fillRect/>
          </a:stretch>
        </p:blipFill>
        <p:spPr>
          <a:xfrm flipH="1">
            <a:off x="4224506" y="2007221"/>
            <a:ext cx="3793249" cy="4017386"/>
          </a:xfrm>
          <a:prstGeom prst="rect">
            <a:avLst/>
          </a:prstGeom>
        </p:spPr>
      </p:pic>
      <p:sp>
        <p:nvSpPr>
          <p:cNvPr id="2" name="Rectangles 1"/>
          <p:cNvSpPr/>
          <p:nvPr/>
        </p:nvSpPr>
        <p:spPr>
          <a:xfrm>
            <a:off x="8075295" y="6489700"/>
            <a:ext cx="1068705"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nodeType="clickEffect">
                                  <p:stCondLst>
                                    <p:cond delay="0"/>
                                  </p:stCondLst>
                                  <p:childTnLst>
                                    <p:animEffect transition="out" filter="fade">
                                      <p:cBhvr>
                                        <p:cTn id="14" dur="500"/>
                                        <p:tgtEl>
                                          <p:spTgt spid="36"/>
                                        </p:tgtEl>
                                      </p:cBhvr>
                                    </p:animEffect>
                                    <p:anim calcmode="lin" valueType="num">
                                      <p:cBhvr>
                                        <p:cTn id="15" dur="500"/>
                                        <p:tgtEl>
                                          <p:spTgt spid="36"/>
                                        </p:tgtEl>
                                        <p:attrNameLst>
                                          <p:attrName>ppt_x</p:attrName>
                                        </p:attrNameLst>
                                      </p:cBhvr>
                                      <p:tavLst>
                                        <p:tav tm="0">
                                          <p:val>
                                            <p:strVal val="ppt_x"/>
                                          </p:val>
                                        </p:tav>
                                        <p:tav tm="100000">
                                          <p:val>
                                            <p:strVal val="ppt_x"/>
                                          </p:val>
                                        </p:tav>
                                      </p:tavLst>
                                    </p:anim>
                                    <p:anim calcmode="lin" valueType="num">
                                      <p:cBhvr>
                                        <p:cTn id="16" dur="500"/>
                                        <p:tgtEl>
                                          <p:spTgt spid="36"/>
                                        </p:tgtEl>
                                        <p:attrNameLst>
                                          <p:attrName>ppt_y</p:attrName>
                                        </p:attrNameLst>
                                      </p:cBhvr>
                                      <p:tavLst>
                                        <p:tav tm="0">
                                          <p:val>
                                            <p:strVal val="ppt_y"/>
                                          </p:val>
                                        </p:tav>
                                        <p:tav tm="100000">
                                          <p:val>
                                            <p:strVal val="ppt_y+.1"/>
                                          </p:val>
                                        </p:tav>
                                      </p:tavLst>
                                    </p:anim>
                                    <p:set>
                                      <p:cBhvr>
                                        <p:cTn id="17" dur="1" fill="hold">
                                          <p:stCondLst>
                                            <p:cond delay="499"/>
                                          </p:stCondLst>
                                        </p:cTn>
                                        <p:tgtEl>
                                          <p:spTgt spid="36"/>
                                        </p:tgtEl>
                                        <p:attrNameLst>
                                          <p:attrName>style.visibility</p:attrName>
                                        </p:attrNameLst>
                                      </p:cBhvr>
                                      <p:to>
                                        <p:strVal val="hidden"/>
                                      </p:to>
                                    </p:set>
                                  </p:childTnLst>
                                </p:cTn>
                              </p:par>
                              <p:par>
                                <p:cTn id="18" presetID="42" presetClass="exit" presetSubtype="0" fill="hold" grpId="1" nodeType="withEffect">
                                  <p:stCondLst>
                                    <p:cond delay="0"/>
                                  </p:stCondLst>
                                  <p:childTnLst>
                                    <p:animEffect transition="out" filter="fade">
                                      <p:cBhvr>
                                        <p:cTn id="19" dur="500"/>
                                        <p:tgtEl>
                                          <p:spTgt spid="29"/>
                                        </p:tgtEl>
                                      </p:cBhvr>
                                    </p:animEffect>
                                    <p:anim calcmode="lin" valueType="num">
                                      <p:cBhvr>
                                        <p:cTn id="20" dur="500"/>
                                        <p:tgtEl>
                                          <p:spTgt spid="29"/>
                                        </p:tgtEl>
                                        <p:attrNameLst>
                                          <p:attrName>ppt_x</p:attrName>
                                        </p:attrNameLst>
                                      </p:cBhvr>
                                      <p:tavLst>
                                        <p:tav tm="0">
                                          <p:val>
                                            <p:strVal val="ppt_x"/>
                                          </p:val>
                                        </p:tav>
                                        <p:tav tm="100000">
                                          <p:val>
                                            <p:strVal val="ppt_x"/>
                                          </p:val>
                                        </p:tav>
                                      </p:tavLst>
                                    </p:anim>
                                    <p:anim calcmode="lin" valueType="num">
                                      <p:cBhvr>
                                        <p:cTn id="21" dur="500"/>
                                        <p:tgtEl>
                                          <p:spTgt spid="29"/>
                                        </p:tgtEl>
                                        <p:attrNameLst>
                                          <p:attrName>ppt_y</p:attrName>
                                        </p:attrNameLst>
                                      </p:cBhvr>
                                      <p:tavLst>
                                        <p:tav tm="0">
                                          <p:val>
                                            <p:strVal val="ppt_y"/>
                                          </p:val>
                                        </p:tav>
                                        <p:tav tm="100000">
                                          <p:val>
                                            <p:strVal val="ppt_y+.1"/>
                                          </p:val>
                                        </p:tav>
                                      </p:tavLst>
                                    </p:anim>
                                    <p:set>
                                      <p:cBhvr>
                                        <p:cTn id="22" dur="1" fill="hold">
                                          <p:stCondLst>
                                            <p:cond delay="499"/>
                                          </p:stCondLst>
                                        </p:cTn>
                                        <p:tgtEl>
                                          <p:spTgt spid="29"/>
                                        </p:tgtEl>
                                        <p:attrNameLst>
                                          <p:attrName>style.visibility</p:attrName>
                                        </p:attrNameLst>
                                      </p:cBhvr>
                                      <p:to>
                                        <p:strVal val="hidden"/>
                                      </p:to>
                                    </p:set>
                                  </p:childTnLst>
                                </p:cTn>
                              </p:par>
                              <p:par>
                                <p:cTn id="23" presetID="42" presetClass="exit" presetSubtype="0" fill="hold" nodeType="withEffect">
                                  <p:stCondLst>
                                    <p:cond delay="0"/>
                                  </p:stCondLst>
                                  <p:childTnLst>
                                    <p:animEffect transition="out" filter="fade">
                                      <p:cBhvr>
                                        <p:cTn id="24" dur="500"/>
                                        <p:tgtEl>
                                          <p:spTgt spid="39"/>
                                        </p:tgtEl>
                                      </p:cBhvr>
                                    </p:animEffect>
                                    <p:anim calcmode="lin" valueType="num">
                                      <p:cBhvr>
                                        <p:cTn id="25" dur="500"/>
                                        <p:tgtEl>
                                          <p:spTgt spid="39"/>
                                        </p:tgtEl>
                                        <p:attrNameLst>
                                          <p:attrName>ppt_x</p:attrName>
                                        </p:attrNameLst>
                                      </p:cBhvr>
                                      <p:tavLst>
                                        <p:tav tm="0">
                                          <p:val>
                                            <p:strVal val="ppt_x"/>
                                          </p:val>
                                        </p:tav>
                                        <p:tav tm="100000">
                                          <p:val>
                                            <p:strVal val="ppt_x"/>
                                          </p:val>
                                        </p:tav>
                                      </p:tavLst>
                                    </p:anim>
                                    <p:anim calcmode="lin" valueType="num">
                                      <p:cBhvr>
                                        <p:cTn id="26" dur="500"/>
                                        <p:tgtEl>
                                          <p:spTgt spid="39"/>
                                        </p:tgtEl>
                                        <p:attrNameLst>
                                          <p:attrName>ppt_y</p:attrName>
                                        </p:attrNameLst>
                                      </p:cBhvr>
                                      <p:tavLst>
                                        <p:tav tm="0">
                                          <p:val>
                                            <p:strVal val="ppt_y"/>
                                          </p:val>
                                        </p:tav>
                                        <p:tav tm="100000">
                                          <p:val>
                                            <p:strVal val="ppt_y+.1"/>
                                          </p:val>
                                        </p:tav>
                                      </p:tavLst>
                                    </p:anim>
                                    <p:set>
                                      <p:cBhvr>
                                        <p:cTn id="27" dur="1" fill="hold">
                                          <p:stCondLst>
                                            <p:cond delay="499"/>
                                          </p:stCondLst>
                                        </p:cTn>
                                        <p:tgtEl>
                                          <p:spTgt spid="3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1000"/>
                            </p:stCondLst>
                            <p:childTnLst>
                              <p:par>
                                <p:cTn id="33" presetID="12" presetClass="entr" presetSubtype="2"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750"/>
                                        <p:tgtEl>
                                          <p:spTgt spid="32"/>
                                        </p:tgtEl>
                                        <p:attrNameLst>
                                          <p:attrName>ppt_x</p:attrName>
                                        </p:attrNameLst>
                                      </p:cBhvr>
                                      <p:tavLst>
                                        <p:tav tm="0">
                                          <p:val>
                                            <p:strVal val="#ppt_x+#ppt_w*1.125000"/>
                                          </p:val>
                                        </p:tav>
                                        <p:tav tm="100000">
                                          <p:val>
                                            <p:strVal val="#ppt_x"/>
                                          </p:val>
                                        </p:tav>
                                      </p:tavLst>
                                    </p:anim>
                                    <p:animEffect transition="in" filter="wipe(left)">
                                      <p:cBhvr>
                                        <p:cTn id="36" dur="750"/>
                                        <p:tgtEl>
                                          <p:spTgt spid="32"/>
                                        </p:tgtEl>
                                      </p:cBhvr>
                                    </p:animEffect>
                                  </p:childTnLst>
                                </p:cTn>
                              </p:par>
                            </p:childTnLst>
                          </p:cTn>
                        </p:par>
                        <p:par>
                          <p:cTn id="37" fill="hold">
                            <p:stCondLst>
                              <p:cond delay="2000"/>
                            </p:stCondLst>
                            <p:childTnLst>
                              <p:par>
                                <p:cTn id="38" presetID="26" presetClass="emph" presetSubtype="0" fill="hold" grpId="1" nodeType="afterEffect">
                                  <p:stCondLst>
                                    <p:cond delay="0"/>
                                  </p:stCondLst>
                                  <p:childTnLst>
                                    <p:animEffect transition="out" filter="fade">
                                      <p:cBhvr>
                                        <p:cTn id="39" dur="500" tmFilter="0, 0; .2, .5; .8, .5; 1, 0"/>
                                        <p:tgtEl>
                                          <p:spTgt spid="32"/>
                                        </p:tgtEl>
                                      </p:cBhvr>
                                    </p:animEffect>
                                    <p:animScale>
                                      <p:cBhvr>
                                        <p:cTn id="40" dur="25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2" grpId="0" animBg="1"/>
      <p:bldP spid="32" grpId="1"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0</TotalTime>
  <Words>3127</Words>
  <Application>WPS Presentation</Application>
  <PresentationFormat>On-screen Show (4:3)</PresentationFormat>
  <Paragraphs>123</Paragraphs>
  <Slides>12</Slides>
  <Notes>0</Notes>
  <HiddenSlides>2</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SimSun</vt:lpstr>
      <vt:lpstr>Wingdings</vt:lpstr>
      <vt:lpstr>Twinkl</vt:lpstr>
      <vt:lpstr>Roboto</vt:lpstr>
      <vt:lpstr>Arial</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Suminska</dc:creator>
  <cp:lastModifiedBy>Lenovo</cp:lastModifiedBy>
  <cp:revision>72</cp:revision>
  <dcterms:created xsi:type="dcterms:W3CDTF">2021-04-13T09:47:00Z</dcterms:created>
  <dcterms:modified xsi:type="dcterms:W3CDTF">2026-01-09T09:23:54Z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FAB608846B7345219436D3C2669C7067_13</vt:lpwstr>
  </property>
  <property fmtid="{D5CDD505-2E9C-101B-9397-08002B2CF9AE}" pid="3" name="KSOProductBuildVer">
    <vt:lpwstr>1033-12.2.0.23131</vt:lpwstr>
  </property>
</Properties>
</file>