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dia/audio10.wav" ContentType="audio/wav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ektaria Skarlatou" initials="NS" lastIdx="0" clrIdx="0">
    <p:extLst>
      <p:ext uri="{19B8F6BF-5375-455C-9EA6-DF929625EA0E}">
        <p15:presenceInfo xmlns:p15="http://schemas.microsoft.com/office/powerpoint/2012/main" userId="7270bb1025b5335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CF4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audio" Target="../media/audio10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audio" Target="../media/audio10.wav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audio" Target="../media/audio10.wav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audio" Target="../media/audio10.wav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audio" Target="../media/audio10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audio" Target="../media/audio10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14A2E7E4-C55E-4FBB-972D-E3A7FED4B8D7}" type="datetimeFigureOut">
              <a:rPr lang="el-GR" smtClean="0"/>
              <a:pPr/>
              <a:t>22/2/2025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055B8A8D-43C7-4AD1-B973-68451C1DFEC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06051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1" name="click.wav"/>
          </p:stSnd>
        </p:sndAc>
      </p:transition>
    </mc:Choice>
    <mc:Fallback xmlns="">
      <p:transition spd="slow">
        <p:fade/>
        <p:sndAc>
          <p:stSnd>
            <p:snd r:embed="rId4" name="click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2E7E4-C55E-4FBB-972D-E3A7FED4B8D7}" type="datetimeFigureOut">
              <a:rPr lang="el-GR" smtClean="0"/>
              <a:pPr/>
              <a:t>22/2/2025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B8A8D-43C7-4AD1-B973-68451C1DFEC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48080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1" name="click.wav"/>
          </p:stSnd>
        </p:sndAc>
      </p:transition>
    </mc:Choice>
    <mc:Fallback xmlns="">
      <p:transition spd="slow"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4A2E7E4-C55E-4FBB-972D-E3A7FED4B8D7}" type="datetimeFigureOut">
              <a:rPr lang="el-GR" smtClean="0"/>
              <a:pPr/>
              <a:t>22/2/2025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55B8A8D-43C7-4AD1-B973-68451C1DFEC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72903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1" name="click.wav"/>
          </p:stSnd>
        </p:sndAc>
      </p:transition>
    </mc:Choice>
    <mc:Fallback xmlns="">
      <p:transition spd="slow">
        <p:fade/>
        <p:sndAc>
          <p:stSnd>
            <p:snd r:embed="rId4" name="click.wav"/>
          </p:stSnd>
        </p:sndAc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4A2E7E4-C55E-4FBB-972D-E3A7FED4B8D7}" type="datetimeFigureOut">
              <a:rPr lang="el-GR" smtClean="0"/>
              <a:pPr/>
              <a:t>22/2/2025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55B8A8D-43C7-4AD1-B973-68451C1DFEC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11104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1" name="click.wav"/>
          </p:stSnd>
        </p:sndAc>
      </p:transition>
    </mc:Choice>
    <mc:Fallback xmlns="">
      <p:transition spd="slow">
        <p:fade/>
        <p:sndAc>
          <p:stSnd>
            <p:snd r:embed="rId4" name="click.wav"/>
          </p:stSnd>
        </p:sndAc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4A2E7E4-C55E-4FBB-972D-E3A7FED4B8D7}" type="datetimeFigureOut">
              <a:rPr lang="el-GR" smtClean="0"/>
              <a:pPr/>
              <a:t>22/2/2025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55B8A8D-43C7-4AD1-B973-68451C1DFEC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5424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1" name="click.wav"/>
          </p:stSnd>
        </p:sndAc>
      </p:transition>
    </mc:Choice>
    <mc:Fallback xmlns="">
      <p:transition spd="slow">
        <p:fade/>
        <p:sndAc>
          <p:stSnd>
            <p:snd r:embed="rId4" name="click.wav"/>
          </p:stSnd>
        </p:sndAc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2E7E4-C55E-4FBB-972D-E3A7FED4B8D7}" type="datetimeFigureOut">
              <a:rPr lang="el-GR" smtClean="0"/>
              <a:pPr/>
              <a:t>22/2/2025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B8A8D-43C7-4AD1-B973-68451C1DFEC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91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1" name="click.wav"/>
          </p:stSnd>
        </p:sndAc>
      </p:transition>
    </mc:Choice>
    <mc:Fallback xmlns="">
      <p:transition spd="slow"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2E7E4-C55E-4FBB-972D-E3A7FED4B8D7}" type="datetimeFigureOut">
              <a:rPr lang="el-GR" smtClean="0"/>
              <a:pPr/>
              <a:t>22/2/2025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B8A8D-43C7-4AD1-B973-68451C1DFEC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442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1" name="click.wav"/>
          </p:stSnd>
        </p:sndAc>
      </p:transition>
    </mc:Choice>
    <mc:Fallback xmlns="">
      <p:transition spd="slow"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2E7E4-C55E-4FBB-972D-E3A7FED4B8D7}" type="datetimeFigureOut">
              <a:rPr lang="el-GR" smtClean="0"/>
              <a:pPr/>
              <a:t>22/2/2025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B8A8D-43C7-4AD1-B973-68451C1DFEC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06408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1" name="click.wav"/>
          </p:stSnd>
        </p:sndAc>
      </p:transition>
    </mc:Choice>
    <mc:Fallback xmlns="">
      <p:transition spd="slow"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4A2E7E4-C55E-4FBB-972D-E3A7FED4B8D7}" type="datetimeFigureOut">
              <a:rPr lang="el-GR" smtClean="0"/>
              <a:pPr/>
              <a:t>22/2/2025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55B8A8D-43C7-4AD1-B973-68451C1DFEC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73415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1" name="click.wav"/>
          </p:stSnd>
        </p:sndAc>
      </p:transition>
    </mc:Choice>
    <mc:Fallback xmlns="">
      <p:transition spd="slow">
        <p:fade/>
        <p:sndAc>
          <p:stSnd>
            <p:snd r:embed="rId4" name="click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2E7E4-C55E-4FBB-972D-E3A7FED4B8D7}" type="datetimeFigureOut">
              <a:rPr lang="el-GR" smtClean="0"/>
              <a:pPr/>
              <a:t>22/2/2025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B8A8D-43C7-4AD1-B973-68451C1DFEC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2224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1" name="click.wav"/>
          </p:stSnd>
        </p:sndAc>
      </p:transition>
    </mc:Choice>
    <mc:Fallback xmlns="">
      <p:transition spd="slow"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4A2E7E4-C55E-4FBB-972D-E3A7FED4B8D7}" type="datetimeFigureOut">
              <a:rPr lang="el-GR" smtClean="0"/>
              <a:pPr/>
              <a:t>22/2/2025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55B8A8D-43C7-4AD1-B973-68451C1DFEC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68795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1" name="click.wav"/>
          </p:stSnd>
        </p:sndAc>
      </p:transition>
    </mc:Choice>
    <mc:Fallback xmlns="">
      <p:transition spd="slow">
        <p:fade/>
        <p:sndAc>
          <p:stSnd>
            <p:snd r:embed="rId4" name="click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2E7E4-C55E-4FBB-972D-E3A7FED4B8D7}" type="datetimeFigureOut">
              <a:rPr lang="el-GR" smtClean="0"/>
              <a:pPr/>
              <a:t>22/2/2025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B8A8D-43C7-4AD1-B973-68451C1DFEC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84763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1" name="click.wav"/>
          </p:stSnd>
        </p:sndAc>
      </p:transition>
    </mc:Choice>
    <mc:Fallback xmlns="">
      <p:transition spd="slow"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2E7E4-C55E-4FBB-972D-E3A7FED4B8D7}" type="datetimeFigureOut">
              <a:rPr lang="el-GR" smtClean="0"/>
              <a:pPr/>
              <a:t>22/2/2025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B8A8D-43C7-4AD1-B973-68451C1DFEC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83511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1" name="click.wav"/>
          </p:stSnd>
        </p:sndAc>
      </p:transition>
    </mc:Choice>
    <mc:Fallback xmlns="">
      <p:transition spd="slow"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2E7E4-C55E-4FBB-972D-E3A7FED4B8D7}" type="datetimeFigureOut">
              <a:rPr lang="el-GR" smtClean="0"/>
              <a:pPr/>
              <a:t>22/2/2025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B8A8D-43C7-4AD1-B973-68451C1DFEC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6750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1" name="click.wav"/>
          </p:stSnd>
        </p:sndAc>
      </p:transition>
    </mc:Choice>
    <mc:Fallback xmlns="">
      <p:transition spd="slow"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2E7E4-C55E-4FBB-972D-E3A7FED4B8D7}" type="datetimeFigureOut">
              <a:rPr lang="el-GR" smtClean="0"/>
              <a:pPr/>
              <a:t>22/2/2025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B8A8D-43C7-4AD1-B973-68451C1DFEC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447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1" name="click.wav"/>
          </p:stSnd>
        </p:sndAc>
      </p:transition>
    </mc:Choice>
    <mc:Fallback xmlns="">
      <p:transition spd="slow"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2E7E4-C55E-4FBB-972D-E3A7FED4B8D7}" type="datetimeFigureOut">
              <a:rPr lang="el-GR" smtClean="0"/>
              <a:pPr/>
              <a:t>22/2/2025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B8A8D-43C7-4AD1-B973-68451C1DFEC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8741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1" name="click.wav"/>
          </p:stSnd>
        </p:sndAc>
      </p:transition>
    </mc:Choice>
    <mc:Fallback xmlns="">
      <p:transition spd="slow"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2E7E4-C55E-4FBB-972D-E3A7FED4B8D7}" type="datetimeFigureOut">
              <a:rPr lang="el-GR" smtClean="0"/>
              <a:pPr/>
              <a:t>22/2/2025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B8A8D-43C7-4AD1-B973-68451C1DFEC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50347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1" name="click.wav"/>
          </p:stSnd>
        </p:sndAc>
      </p:transition>
    </mc:Choice>
    <mc:Fallback xmlns="">
      <p:transition spd="slow">
        <p:fade/>
        <p:sndAc>
          <p:stSnd>
            <p:snd r:embed="rId3" name="click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audio" Target="../media/audio10.wav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audio" Target="../media/audio1.wav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A2E7E4-C55E-4FBB-972D-E3A7FED4B8D7}" type="datetimeFigureOut">
              <a:rPr lang="el-GR" smtClean="0"/>
              <a:pPr/>
              <a:t>22/2/2025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B8A8D-43C7-4AD1-B973-68451C1DFEC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88218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1" r:id="rId1"/>
    <p:sldLayoutId id="2147484002" r:id="rId2"/>
    <p:sldLayoutId id="2147484003" r:id="rId3"/>
    <p:sldLayoutId id="2147484004" r:id="rId4"/>
    <p:sldLayoutId id="2147484005" r:id="rId5"/>
    <p:sldLayoutId id="2147484006" r:id="rId6"/>
    <p:sldLayoutId id="2147484007" r:id="rId7"/>
    <p:sldLayoutId id="2147484008" r:id="rId8"/>
    <p:sldLayoutId id="2147484009" r:id="rId9"/>
    <p:sldLayoutId id="2147484010" r:id="rId10"/>
    <p:sldLayoutId id="2147484011" r:id="rId11"/>
    <p:sldLayoutId id="2147484012" r:id="rId12"/>
    <p:sldLayoutId id="2147484013" r:id="rId13"/>
    <p:sldLayoutId id="2147484014" r:id="rId14"/>
    <p:sldLayoutId id="2147484015" r:id="rId15"/>
    <p:sldLayoutId id="2147484016" r:id="rId16"/>
    <p:sldLayoutId id="2147484017" r:id="rId17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19" name="click.wav"/>
          </p:stSnd>
        </p:sndAc>
      </p:transition>
    </mc:Choice>
    <mc:Fallback xmlns="">
      <p:transition spd="slow">
        <p:fade/>
        <p:sndAc>
          <p:stSnd>
            <p:snd r:embed="rId21" name="click.wav"/>
          </p:stSnd>
        </p:sndAc>
      </p:transition>
    </mc:Fallback>
  </mc:AlternateConten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0.wav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0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0.wav"/><Relationship Id="rId5" Type="http://schemas.openxmlformats.org/officeDocument/2006/relationships/image" Target="../media/image7.jpeg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0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0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0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0.wav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0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adlet.com/skarlatounektaria/once-upon-a-time-8r9njtb9chkopww6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0.wav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2AD4A58-D395-4402-BE7F-09F9ACDC81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41554" y="531674"/>
            <a:ext cx="8038214" cy="1754326"/>
          </a:xfrm>
          <a:solidFill>
            <a:srgbClr val="7CF4F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l-GR" sz="4800" i="1" dirty="0">
                <a:latin typeface="Bahnschrift SemiLight" pitchFamily="34" charset="0"/>
              </a:rPr>
              <a:t>μια </a:t>
            </a:r>
            <a:r>
              <a:rPr lang="el-GR" sz="4800" i="1" dirty="0" err="1">
                <a:latin typeface="Bahnschrift SemiLight" pitchFamily="34" charset="0"/>
              </a:rPr>
              <a:t>φορα</a:t>
            </a:r>
            <a:r>
              <a:rPr lang="el-GR" sz="4800" i="1" dirty="0">
                <a:latin typeface="Bahnschrift SemiLight" pitchFamily="34" charset="0"/>
              </a:rPr>
              <a:t> κι</a:t>
            </a:r>
            <a:r>
              <a:rPr lang="en-US" sz="4800" i="1" dirty="0">
                <a:latin typeface="Algerian" pitchFamily="82" charset="0"/>
              </a:rPr>
              <a:t> </a:t>
            </a:r>
            <a:r>
              <a:rPr lang="el-GR" sz="4800" i="1" dirty="0" err="1">
                <a:latin typeface="Bahnschrift SemiLight" pitchFamily="34" charset="0"/>
              </a:rPr>
              <a:t>εναν</a:t>
            </a:r>
            <a:r>
              <a:rPr lang="el-GR" sz="4800" i="1" dirty="0">
                <a:latin typeface="Bahnschrift SemiLight" pitchFamily="34" charset="0"/>
              </a:rPr>
              <a:t> </a:t>
            </a:r>
            <a:r>
              <a:rPr lang="el-GR" sz="4800" i="1" dirty="0" err="1">
                <a:latin typeface="Bahnschrift SemiLight" pitchFamily="34" charset="0"/>
              </a:rPr>
              <a:t>καιρο</a:t>
            </a:r>
            <a:r>
              <a:rPr lang="el-GR" sz="4800" i="1" dirty="0">
                <a:latin typeface="Bahnschrift SemiLight" pitchFamily="34" charset="0"/>
              </a:rPr>
              <a:t>…</a:t>
            </a:r>
            <a:br>
              <a:rPr lang="en-US" sz="4800" i="1" dirty="0">
                <a:latin typeface="Algerian" pitchFamily="82" charset="0"/>
              </a:rPr>
            </a:br>
            <a:r>
              <a:rPr lang="el-GR" sz="4800" i="1" dirty="0" err="1">
                <a:latin typeface="Bahnschrift SemiLight" pitchFamily="34" charset="0"/>
              </a:rPr>
              <a:t>ηταν</a:t>
            </a:r>
            <a:r>
              <a:rPr lang="en-US" sz="4800" i="1" dirty="0">
                <a:latin typeface="Algerian" pitchFamily="82" charset="0"/>
              </a:rPr>
              <a:t>…</a:t>
            </a:r>
            <a:r>
              <a:rPr lang="el-GR" sz="4800" i="1" dirty="0">
                <a:latin typeface="Algerian" pitchFamily="82" charset="0"/>
              </a:rPr>
              <a:t>ο </a:t>
            </a:r>
            <a:r>
              <a:rPr lang="el-GR" sz="4800" i="1" dirty="0" err="1">
                <a:latin typeface="Algerian" pitchFamily="82" charset="0"/>
              </a:rPr>
              <a:t>υπολογιστης</a:t>
            </a:r>
            <a:r>
              <a:rPr lang="el-GR" sz="4800" i="1" dirty="0">
                <a:latin typeface="Algerian" pitchFamily="82" charset="0"/>
              </a:rPr>
              <a:t> και </a:t>
            </a:r>
            <a:r>
              <a:rPr lang="el-GR" sz="4800" i="1" dirty="0" err="1">
                <a:latin typeface="Algerian" pitchFamily="82" charset="0"/>
              </a:rPr>
              <a:t>μετα</a:t>
            </a:r>
            <a:r>
              <a:rPr lang="el-GR" sz="4800" i="1" dirty="0">
                <a:latin typeface="Algerian" pitchFamily="82" charset="0"/>
              </a:rPr>
              <a:t>…</a:t>
            </a:r>
            <a:r>
              <a:rPr lang="el-GR" sz="4800" i="1" dirty="0">
                <a:latin typeface="Bahnschrift SemiLight" pitchFamily="34" charset="0"/>
              </a:rPr>
              <a:t> το</a:t>
            </a:r>
            <a:r>
              <a:rPr lang="en-US" sz="4800" i="1" dirty="0">
                <a:latin typeface="Algerian" pitchFamily="82" charset="0"/>
              </a:rPr>
              <a:t> </a:t>
            </a:r>
            <a:r>
              <a:rPr lang="el-GR" sz="4800" i="1" dirty="0" err="1">
                <a:latin typeface="Bahnschrift SemiLight" pitchFamily="34" charset="0"/>
              </a:rPr>
              <a:t>Διαδικτυ</a:t>
            </a:r>
            <a:r>
              <a:rPr lang="en-US" sz="4800" i="1" dirty="0">
                <a:latin typeface="Algerian" pitchFamily="82" charset="0"/>
              </a:rPr>
              <a:t>o</a:t>
            </a:r>
            <a:endParaRPr lang="el-GR" sz="4800" i="1" dirty="0">
              <a:latin typeface="Bahnschrift SemiLight" pitchFamily="34" charset="0"/>
            </a:endParaRPr>
          </a:p>
        </p:txBody>
      </p:sp>
      <p:pic>
        <p:nvPicPr>
          <p:cNvPr id="4" name="3 - Εικόνα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226185">
            <a:off x="8543120" y="3287211"/>
            <a:ext cx="3417558" cy="191383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39410F0-88E8-4659-A58A-97AE0F2E94FD}"/>
              </a:ext>
            </a:extLst>
          </p:cNvPr>
          <p:cNvSpPr txBox="1"/>
          <p:nvPr/>
        </p:nvSpPr>
        <p:spPr>
          <a:xfrm>
            <a:off x="833716" y="2286000"/>
            <a:ext cx="33976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/>
              <a:t>Δια + Δίκτυο = </a:t>
            </a:r>
          </a:p>
          <a:p>
            <a:r>
              <a:rPr lang="el-GR" sz="2800" b="1" dirty="0"/>
              <a:t>Διασύνδεση Δικτύων</a:t>
            </a: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8EFF1212-3170-4AF2-AA62-0AC492D98FBF}"/>
              </a:ext>
            </a:extLst>
          </p:cNvPr>
          <p:cNvSpPr/>
          <p:nvPr/>
        </p:nvSpPr>
        <p:spPr>
          <a:xfrm>
            <a:off x="3889383" y="2817675"/>
            <a:ext cx="441323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Ποια δίκτυα γνωρίζετε;</a:t>
            </a:r>
          </a:p>
        </p:txBody>
      </p:sp>
    </p:spTree>
    <p:extLst>
      <p:ext uri="{BB962C8B-B14F-4D97-AF65-F5344CB8AC3E}">
        <p14:creationId xmlns:p14="http://schemas.microsoft.com/office/powerpoint/2010/main" val="2009465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5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FE048EA1-B49B-4325-A632-F02D43B472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4550" y="659043"/>
            <a:ext cx="10450383" cy="6077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29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4" name="click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6C4A6E2-A7CB-4DA8-BFC5-D263F3745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4335" y="594252"/>
            <a:ext cx="8610600" cy="1293028"/>
          </a:xfrm>
        </p:spPr>
        <p:txBody>
          <a:bodyPr/>
          <a:lstStyle/>
          <a:p>
            <a:r>
              <a:rPr lang="el-GR" dirty="0"/>
              <a:t>Τι </a:t>
            </a:r>
            <a:r>
              <a:rPr lang="el-GR" dirty="0" err="1"/>
              <a:t>νομιζετε</a:t>
            </a:r>
            <a:r>
              <a:rPr lang="el-GR" dirty="0"/>
              <a:t> </a:t>
            </a:r>
            <a:r>
              <a:rPr lang="el-GR" dirty="0" err="1"/>
              <a:t>οτι</a:t>
            </a:r>
            <a:r>
              <a:rPr lang="el-GR" dirty="0"/>
              <a:t> </a:t>
            </a:r>
            <a:r>
              <a:rPr lang="el-GR" dirty="0" err="1"/>
              <a:t>ειναι</a:t>
            </a:r>
            <a:r>
              <a:rPr lang="el-GR" dirty="0"/>
              <a:t> το </a:t>
            </a:r>
            <a:r>
              <a:rPr lang="el-GR" dirty="0" err="1"/>
              <a:t>διαδικτυο</a:t>
            </a:r>
            <a:r>
              <a:rPr lang="el-GR" dirty="0"/>
              <a:t>;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4141426-4525-4F49-93DC-C4447DA5E9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8503024" cy="2120265"/>
          </a:xfrm>
        </p:spPr>
        <p:txBody>
          <a:bodyPr>
            <a:normAutofit fontScale="92500" lnSpcReduction="10000"/>
          </a:bodyPr>
          <a:lstStyle/>
          <a:p>
            <a:pPr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l-GR" dirty="0"/>
              <a:t>Ένα λογισμικό περιήγησης σε ιστοσελίδες;</a:t>
            </a:r>
          </a:p>
          <a:p>
            <a:pPr marL="0" indent="0">
              <a:buNone/>
            </a:pPr>
            <a:endParaRPr lang="el-GR" dirty="0"/>
          </a:p>
          <a:p>
            <a:pPr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l-GR" dirty="0"/>
              <a:t>Ένα παγκόσμιο δίκτυο υπολογιστών που επικοινωνούν και ανταλλάσσουν δεδομένα;</a:t>
            </a:r>
          </a:p>
          <a:p>
            <a:pPr marL="0" indent="0">
              <a:buNone/>
            </a:pPr>
            <a:endParaRPr lang="el-GR" dirty="0"/>
          </a:p>
          <a:p>
            <a:pPr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l-GR" dirty="0"/>
              <a:t>Μια τεράστια συλλογή από ιστοσελίδες;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61F93D-9F60-4EF2-BFE9-DC878C7E49A4}"/>
              </a:ext>
            </a:extLst>
          </p:cNvPr>
          <p:cNvSpPr txBox="1"/>
          <p:nvPr/>
        </p:nvSpPr>
        <p:spPr>
          <a:xfrm>
            <a:off x="8099609" y="2902446"/>
            <a:ext cx="9233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dirty="0">
                <a:sym typeface="Webdings" panose="05030102010509060703" pitchFamily="18" charset="2"/>
              </a:rPr>
              <a:t></a:t>
            </a:r>
            <a:endParaRPr lang="el-GR" sz="4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E494E9-CAC8-49E1-9982-88151DC715AC}"/>
              </a:ext>
            </a:extLst>
          </p:cNvPr>
          <p:cNvSpPr txBox="1"/>
          <p:nvPr/>
        </p:nvSpPr>
        <p:spPr>
          <a:xfrm>
            <a:off x="8189258" y="3919500"/>
            <a:ext cx="9233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sym typeface="Webdings" panose="05030102010509060703" pitchFamily="18" charset="2"/>
              </a:rPr>
              <a:t>X</a:t>
            </a:r>
            <a:endParaRPr lang="el-GR" sz="40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CE4C3E-0506-4559-AC36-E943044638F1}"/>
              </a:ext>
            </a:extLst>
          </p:cNvPr>
          <p:cNvSpPr txBox="1"/>
          <p:nvPr/>
        </p:nvSpPr>
        <p:spPr>
          <a:xfrm>
            <a:off x="8099610" y="2056553"/>
            <a:ext cx="9233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sym typeface="Webdings" panose="05030102010509060703" pitchFamily="18" charset="2"/>
              </a:rPr>
              <a:t>X</a:t>
            </a:r>
            <a:endParaRPr lang="el-GR" sz="4000" dirty="0">
              <a:solidFill>
                <a:srgbClr val="FF0000"/>
              </a:solidFill>
            </a:endParaRPr>
          </a:p>
        </p:txBody>
      </p:sp>
      <p:sp>
        <p:nvSpPr>
          <p:cNvPr id="8194" name="AutoShape 2" descr="Διαδίκτυο: Ο δύναμη και το αντίκτυπο που έχει στις ζωές μας | Πολιτισμό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0" name="9 - Εικόνα" descr="αρχείο λήψης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7788" y="4452832"/>
            <a:ext cx="2724150" cy="1676400"/>
          </a:xfrm>
          <a:prstGeom prst="rect">
            <a:avLst/>
          </a:prstGeom>
        </p:spPr>
      </p:pic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F0DF59E0-5136-46DA-8361-F57D88C2B68F}"/>
              </a:ext>
            </a:extLst>
          </p:cNvPr>
          <p:cNvSpPr/>
          <p:nvPr/>
        </p:nvSpPr>
        <p:spPr>
          <a:xfrm>
            <a:off x="1032530" y="6099228"/>
            <a:ext cx="530551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Inter</a:t>
            </a:r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national </a:t>
            </a:r>
            <a:r>
              <a:rPr lang="en-US" sz="2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Net</a:t>
            </a:r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work</a:t>
            </a:r>
            <a:endParaRPr lang="el-GR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7787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6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8" grpId="0"/>
      <p:bldP spid="9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 descr="Τι είναι το Διαδίκτυο; - Dimpap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7" name="5 - Εικόνα" descr="Χωρίς τίτλο.png">
            <a:extLst>
              <a:ext uri="{FF2B5EF4-FFF2-40B4-BE49-F238E27FC236}">
                <a16:creationId xmlns:a16="http://schemas.microsoft.com/office/drawing/2014/main" id="{E34F072C-FE08-4F85-99B5-E6716F3F5C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8803" y="825339"/>
            <a:ext cx="8393002" cy="4593305"/>
          </a:xfrm>
          <a:prstGeom prst="rect">
            <a:avLst/>
          </a:prstGeom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607F83C8-167C-4E7A-AFA6-66768E9614A0}"/>
              </a:ext>
            </a:extLst>
          </p:cNvPr>
          <p:cNvSpPr/>
          <p:nvPr/>
        </p:nvSpPr>
        <p:spPr>
          <a:xfrm>
            <a:off x="2974245" y="5701362"/>
            <a:ext cx="699422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l-GR" sz="3600" b="1" dirty="0">
                <a:ln/>
                <a:solidFill>
                  <a:schemeClr val="accent4"/>
                </a:solidFill>
              </a:rPr>
              <a:t>Υπερλεωφόρος πληροφοριών</a:t>
            </a:r>
            <a:endParaRPr lang="el-GR" sz="36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FBD67349-14D8-4B9E-AF2F-59ABB90E5992}"/>
              </a:ext>
            </a:extLst>
          </p:cNvPr>
          <p:cNvSpPr/>
          <p:nvPr/>
        </p:nvSpPr>
        <p:spPr>
          <a:xfrm rot="450888">
            <a:off x="6853781" y="332430"/>
            <a:ext cx="51443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Super highway</a:t>
            </a:r>
            <a:endParaRPr lang="el-GR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81401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4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A36A351-E32F-4D05-9BEB-43C890D8B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Και </a:t>
            </a:r>
            <a:r>
              <a:rPr lang="el-GR" dirty="0" err="1"/>
              <a:t>λιγη</a:t>
            </a:r>
            <a:r>
              <a:rPr lang="el-GR" dirty="0"/>
              <a:t> </a:t>
            </a:r>
            <a:r>
              <a:rPr lang="el-GR" dirty="0" err="1"/>
              <a:t>ιστορια</a:t>
            </a:r>
            <a:r>
              <a:rPr lang="el-GR" dirty="0"/>
              <a:t>…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EA3E039-4D5A-4277-9765-40C974BF2F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16653"/>
            <a:ext cx="10820400" cy="4024125"/>
          </a:xfrm>
        </p:spPr>
        <p:txBody>
          <a:bodyPr/>
          <a:lstStyle/>
          <a:p>
            <a:r>
              <a:rPr lang="el-GR" dirty="0"/>
              <a:t>Η ιδέα του «Διαδικτύου» δεν είναι καινούργια!</a:t>
            </a:r>
          </a:p>
          <a:p>
            <a:pPr marL="0" indent="0">
              <a:buNone/>
            </a:pPr>
            <a:r>
              <a:rPr lang="el-GR" dirty="0"/>
              <a:t>		</a:t>
            </a:r>
          </a:p>
          <a:p>
            <a:pPr marL="0" indent="0">
              <a:buNone/>
            </a:pPr>
            <a:r>
              <a:rPr lang="el-GR" dirty="0"/>
              <a:t>		ΣΩΣΤΟ			ΛΑΘΟΣ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CFEAD6-E53E-444C-8E2E-17805D9F074C}"/>
              </a:ext>
            </a:extLst>
          </p:cNvPr>
          <p:cNvSpPr txBox="1"/>
          <p:nvPr/>
        </p:nvSpPr>
        <p:spPr>
          <a:xfrm>
            <a:off x="3742763" y="2522091"/>
            <a:ext cx="9233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dirty="0">
                <a:sym typeface="Webdings" panose="05030102010509060703" pitchFamily="18" charset="2"/>
              </a:rPr>
              <a:t></a:t>
            </a:r>
            <a:endParaRPr lang="el-GR" sz="4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6C156C-F44B-4836-88B6-2AEA42DA7FFE}"/>
              </a:ext>
            </a:extLst>
          </p:cNvPr>
          <p:cNvSpPr txBox="1"/>
          <p:nvPr/>
        </p:nvSpPr>
        <p:spPr>
          <a:xfrm>
            <a:off x="627527" y="3694668"/>
            <a:ext cx="1108934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Ας δούμε λοιπόν: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dirty="0"/>
              <a:t>Το Διαδίκτυο ξεκίνησε το </a:t>
            </a:r>
            <a:r>
              <a:rPr lang="el-GR" b="1" dirty="0"/>
              <a:t>1969</a:t>
            </a:r>
            <a:r>
              <a:rPr lang="el-GR" dirty="0"/>
              <a:t>  ως ερευνητικό</a:t>
            </a:r>
            <a:r>
              <a:rPr lang="en-US" dirty="0"/>
              <a:t>, </a:t>
            </a:r>
            <a:r>
              <a:rPr lang="el-GR" dirty="0"/>
              <a:t>στρατιωτικό πρόγραμμα, με την ονομασία </a:t>
            </a:r>
            <a:r>
              <a:rPr lang="en-US" b="1" dirty="0"/>
              <a:t>ARPANET</a:t>
            </a:r>
            <a:r>
              <a:rPr lang="el-GR" dirty="0"/>
              <a:t> , από το Υπουργείο Άμυνας των Ηνωμένων Πολιτειών της Αμερικής.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dirty="0"/>
              <a:t>Το </a:t>
            </a:r>
            <a:r>
              <a:rPr lang="el-GR" b="1" dirty="0"/>
              <a:t>1973 </a:t>
            </a:r>
            <a:r>
              <a:rPr lang="el-GR" dirty="0"/>
              <a:t>το </a:t>
            </a:r>
            <a:r>
              <a:rPr lang="en-US" dirty="0"/>
              <a:t>ARPANET </a:t>
            </a:r>
            <a:r>
              <a:rPr lang="el-GR" dirty="0"/>
              <a:t>γίνεται διεθνές και παράλληλα δημιουργούνται κι άλλα δίκτυα.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dirty="0"/>
              <a:t>Το </a:t>
            </a:r>
            <a:r>
              <a:rPr lang="el-GR" b="1" dirty="0"/>
              <a:t>1974 </a:t>
            </a:r>
            <a:r>
              <a:rPr lang="el-GR" dirty="0"/>
              <a:t>δημιουργείται ένα πρωτόκολλο επικοινωνίας συμβατό με όλα τα δίκτυα, το  </a:t>
            </a:r>
            <a:r>
              <a:rPr lang="en-US" b="1" dirty="0"/>
              <a:t>TCP</a:t>
            </a:r>
            <a:r>
              <a:rPr lang="en-US" dirty="0"/>
              <a:t>, </a:t>
            </a:r>
            <a:r>
              <a:rPr lang="el-GR" dirty="0"/>
              <a:t>στο οποίο αργότερα προστέθηκε το </a:t>
            </a:r>
            <a:r>
              <a:rPr lang="en-US" b="1" dirty="0"/>
              <a:t>IP</a:t>
            </a:r>
            <a:r>
              <a:rPr lang="en-US" dirty="0"/>
              <a:t> </a:t>
            </a:r>
            <a:r>
              <a:rPr lang="el-GR" dirty="0"/>
              <a:t>και έγινε</a:t>
            </a:r>
            <a:r>
              <a:rPr lang="en-US" dirty="0"/>
              <a:t> </a:t>
            </a:r>
            <a:r>
              <a:rPr lang="el-GR" dirty="0"/>
              <a:t>το γνωστό </a:t>
            </a:r>
            <a:r>
              <a:rPr lang="en-US" b="1" dirty="0"/>
              <a:t>TCP/IP</a:t>
            </a:r>
            <a:r>
              <a:rPr lang="en-US" dirty="0"/>
              <a:t>!</a:t>
            </a:r>
            <a:endParaRPr lang="el-G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dirty="0"/>
              <a:t>Το 1990 μετονομάζεται σε </a:t>
            </a:r>
            <a:r>
              <a:rPr lang="en-US" b="1" dirty="0"/>
              <a:t>Internet</a:t>
            </a:r>
            <a:r>
              <a:rPr lang="el-GR" dirty="0"/>
              <a:t> δημιουργείται ο </a:t>
            </a:r>
            <a:r>
              <a:rPr lang="el-GR" b="1" dirty="0"/>
              <a:t>Παγκόσμιος Ιστός (</a:t>
            </a:r>
            <a:r>
              <a:rPr lang="en-US" b="1" dirty="0"/>
              <a:t>WWW - World Wide Web)</a:t>
            </a:r>
            <a:r>
              <a:rPr lang="el-GR" b="1" dirty="0"/>
              <a:t> </a:t>
            </a:r>
            <a:r>
              <a:rPr lang="el-GR" dirty="0"/>
              <a:t>από τον</a:t>
            </a:r>
            <a:r>
              <a:rPr lang="en-US" dirty="0"/>
              <a:t> </a:t>
            </a:r>
            <a:r>
              <a:rPr lang="el-GR" dirty="0" err="1"/>
              <a:t>Tim</a:t>
            </a:r>
            <a:r>
              <a:rPr lang="el-GR" dirty="0"/>
              <a:t> </a:t>
            </a:r>
            <a:r>
              <a:rPr lang="el-GR" dirty="0" err="1"/>
              <a:t>Berners-Lee</a:t>
            </a:r>
            <a:r>
              <a:rPr lang="el-GR" dirty="0"/>
              <a:t> στο Ευρωπαϊκό Κέντρο Πυρηνικών Ερευνών (CERN) και έδωσε την ώθηση για την ταχύτατη εξάπλωση του Διαδικτύου.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l-GR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l-GR" dirty="0"/>
          </a:p>
        </p:txBody>
      </p:sp>
      <p:pic>
        <p:nvPicPr>
          <p:cNvPr id="6" name="5 - Εικόνα" descr="images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3817" y="1885064"/>
            <a:ext cx="255270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22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4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0805790-CFDD-4226-A53C-4E16BB494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Γιατι</a:t>
            </a:r>
            <a:r>
              <a:rPr lang="el-GR" dirty="0"/>
              <a:t> Το </a:t>
            </a:r>
            <a:r>
              <a:rPr lang="el-GR" dirty="0" err="1"/>
              <a:t>διαδικτυο</a:t>
            </a:r>
            <a:r>
              <a:rPr lang="el-GR" dirty="0"/>
              <a:t> είναι </a:t>
            </a:r>
            <a:r>
              <a:rPr lang="el-GR" dirty="0" err="1"/>
              <a:t>διασημο</a:t>
            </a:r>
            <a:r>
              <a:rPr lang="el-GR" dirty="0"/>
              <a:t>;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679DA27-63B3-4DF4-BB04-A197C8B8D4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950388" cy="4024125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Η μεγάλη απήχηση του Διαδικτύου οφείλεται κυρίως: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/>
              <a:t>Στον εύκολο τρόπο χρήσης των υπηρεσιών του.</a:t>
            </a:r>
          </a:p>
          <a:p>
            <a:pPr marL="0" indent="0">
              <a:buNone/>
            </a:pPr>
            <a:endParaRPr lang="el-GR" dirty="0"/>
          </a:p>
          <a:p>
            <a:pPr>
              <a:buFont typeface="Wingdings" panose="05000000000000000000" pitchFamily="2" charset="2"/>
              <a:buChar char="Ø"/>
            </a:pPr>
            <a:r>
              <a:rPr lang="el-GR" dirty="0"/>
              <a:t>Στο ότι οποιοσδήποτε υπολογιστής μπορεί να συνδεθεί εύκολα</a:t>
            </a:r>
            <a:r>
              <a:rPr lang="en-US" dirty="0"/>
              <a:t>                        </a:t>
            </a:r>
            <a:r>
              <a:rPr lang="el-GR" dirty="0"/>
              <a:t>και γρήγορα, </a:t>
            </a:r>
            <a:r>
              <a:rPr lang="en-US" dirty="0"/>
              <a:t>  </a:t>
            </a:r>
            <a:r>
              <a:rPr lang="el-GR" dirty="0"/>
              <a:t>με ελάχιστο πρόσθετο εξοπλισμό.</a:t>
            </a:r>
          </a:p>
          <a:p>
            <a:pPr marL="0" indent="0">
              <a:buNone/>
            </a:pPr>
            <a:endParaRPr lang="el-GR" dirty="0"/>
          </a:p>
          <a:p>
            <a:pPr>
              <a:buFont typeface="Wingdings" panose="05000000000000000000" pitchFamily="2" charset="2"/>
              <a:buChar char="Ø"/>
            </a:pPr>
            <a:r>
              <a:rPr lang="el-GR" dirty="0"/>
              <a:t>Στις τεράστιες δυνατότητες για επικοινωνία και πληροφόρηση.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0F3B6B-3A29-478A-A570-BB532E751975}"/>
              </a:ext>
            </a:extLst>
          </p:cNvPr>
          <p:cNvSpPr txBox="1"/>
          <p:nvPr/>
        </p:nvSpPr>
        <p:spPr>
          <a:xfrm>
            <a:off x="10627657" y="2278101"/>
            <a:ext cx="9233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dirty="0">
                <a:sym typeface="Webdings" panose="05030102010509060703" pitchFamily="18" charset="2"/>
              </a:rPr>
              <a:t></a:t>
            </a:r>
            <a:endParaRPr lang="el-GR" sz="4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63EAE7-ACB0-4F9D-854C-69EC910493A0}"/>
              </a:ext>
            </a:extLst>
          </p:cNvPr>
          <p:cNvSpPr txBox="1"/>
          <p:nvPr/>
        </p:nvSpPr>
        <p:spPr>
          <a:xfrm>
            <a:off x="10627656" y="3276690"/>
            <a:ext cx="9233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dirty="0">
                <a:sym typeface="Webdings" panose="05030102010509060703" pitchFamily="18" charset="2"/>
              </a:rPr>
              <a:t></a:t>
            </a:r>
            <a:endParaRPr lang="el-GR" sz="4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354529-DF3E-4965-A5FD-DAD70BCA6C61}"/>
              </a:ext>
            </a:extLst>
          </p:cNvPr>
          <p:cNvSpPr txBox="1"/>
          <p:nvPr/>
        </p:nvSpPr>
        <p:spPr>
          <a:xfrm>
            <a:off x="10627657" y="4559219"/>
            <a:ext cx="9233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dirty="0">
                <a:sym typeface="Webdings" panose="05030102010509060703" pitchFamily="18" charset="2"/>
              </a:rPr>
              <a:t></a:t>
            </a:r>
            <a:endParaRPr lang="el-GR" sz="4000" dirty="0"/>
          </a:p>
        </p:txBody>
      </p:sp>
      <p:pic>
        <p:nvPicPr>
          <p:cNvPr id="9" name="Εικόνα 5">
            <a:extLst>
              <a:ext uri="{FF2B5EF4-FFF2-40B4-BE49-F238E27FC236}">
                <a16:creationId xmlns:a16="http://schemas.microsoft.com/office/drawing/2014/main" id="{1F1A0424-9574-4335-954E-D45FF2A3E30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75" y="172831"/>
            <a:ext cx="3179135" cy="170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881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4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12B46B7-A69E-4024-88D7-3D7C8BE86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626149"/>
            <a:ext cx="8610600" cy="1293028"/>
          </a:xfrm>
        </p:spPr>
        <p:txBody>
          <a:bodyPr/>
          <a:lstStyle/>
          <a:p>
            <a:r>
              <a:rPr lang="el-GR" dirty="0"/>
              <a:t>οι </a:t>
            </a:r>
            <a:r>
              <a:rPr lang="el-GR" dirty="0" err="1"/>
              <a:t>υπηρεσιεΣ</a:t>
            </a:r>
            <a:r>
              <a:rPr lang="el-GR" dirty="0"/>
              <a:t> του </a:t>
            </a:r>
            <a:r>
              <a:rPr lang="el-GR" dirty="0" err="1"/>
              <a:t>διαδικτυου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7341BB9-CFD1-4A57-8255-4B1345F09D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117" y="1961477"/>
            <a:ext cx="10820400" cy="402412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l-GR" dirty="0"/>
              <a:t>Ποιες από τις παρακάτω είναι υπηρεσίες του Διαδικτύου;</a:t>
            </a:r>
            <a:endParaRPr lang="en-US" dirty="0"/>
          </a:p>
          <a:p>
            <a:pPr marL="0" indent="0">
              <a:buNone/>
            </a:pPr>
            <a:endParaRPr lang="el-GR" dirty="0"/>
          </a:p>
          <a:p>
            <a:pPr>
              <a:buFont typeface="Wingdings" panose="05000000000000000000" pitchFamily="2" charset="2"/>
              <a:buChar char="Ø"/>
            </a:pPr>
            <a:r>
              <a:rPr lang="el-GR" dirty="0"/>
              <a:t>Τηλεδιάσκεψη</a:t>
            </a:r>
            <a:endParaRPr lang="en-US" dirty="0"/>
          </a:p>
          <a:p>
            <a:pPr marL="0" indent="0">
              <a:buNone/>
            </a:pPr>
            <a:endParaRPr lang="el-GR" dirty="0"/>
          </a:p>
          <a:p>
            <a:pPr>
              <a:buFont typeface="Wingdings" panose="05000000000000000000" pitchFamily="2" charset="2"/>
              <a:buChar char="Ø"/>
            </a:pPr>
            <a:r>
              <a:rPr lang="el-GR" dirty="0"/>
              <a:t>Ηλεκτρονικό ταχυδρομείο</a:t>
            </a:r>
            <a:endParaRPr lang="en-US" dirty="0"/>
          </a:p>
          <a:p>
            <a:pPr marL="0" indent="0">
              <a:buNone/>
            </a:pPr>
            <a:endParaRPr lang="el-GR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HTTP (Hyper text transfer protocol)</a:t>
            </a:r>
          </a:p>
          <a:p>
            <a:pPr marL="0" indent="0">
              <a:buNone/>
            </a:pPr>
            <a:endParaRPr lang="el-GR" dirty="0"/>
          </a:p>
          <a:p>
            <a:pPr>
              <a:buFont typeface="Wingdings" panose="05000000000000000000" pitchFamily="2" charset="2"/>
              <a:buChar char="Ø"/>
            </a:pPr>
            <a:r>
              <a:rPr lang="el-GR" dirty="0"/>
              <a:t>Παγκόσμιος ιστός (</a:t>
            </a:r>
            <a:r>
              <a:rPr lang="en-US" dirty="0"/>
              <a:t>WWW)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l-GR" dirty="0"/>
              <a:t>Συνομιλία με άλλους χρήστες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l-G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E6AD99-DA36-4ABF-AA7B-9A666BEB694D}"/>
              </a:ext>
            </a:extLst>
          </p:cNvPr>
          <p:cNvSpPr txBox="1"/>
          <p:nvPr/>
        </p:nvSpPr>
        <p:spPr>
          <a:xfrm>
            <a:off x="5172635" y="2371831"/>
            <a:ext cx="9233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dirty="0">
                <a:sym typeface="Webdings" panose="05030102010509060703" pitchFamily="18" charset="2"/>
              </a:rPr>
              <a:t></a:t>
            </a:r>
            <a:endParaRPr lang="el-GR" sz="4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B0F70F-0837-43C4-B6BF-2D70EE72868E}"/>
              </a:ext>
            </a:extLst>
          </p:cNvPr>
          <p:cNvSpPr txBox="1"/>
          <p:nvPr/>
        </p:nvSpPr>
        <p:spPr>
          <a:xfrm>
            <a:off x="5168150" y="4405281"/>
            <a:ext cx="9233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dirty="0">
                <a:sym typeface="Webdings" panose="05030102010509060703" pitchFamily="18" charset="2"/>
              </a:rPr>
              <a:t></a:t>
            </a:r>
            <a:endParaRPr lang="el-GR" sz="4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5A0D60-D6C0-45BD-A602-23D294DAF47E}"/>
              </a:ext>
            </a:extLst>
          </p:cNvPr>
          <p:cNvSpPr txBox="1"/>
          <p:nvPr/>
        </p:nvSpPr>
        <p:spPr>
          <a:xfrm>
            <a:off x="5168151" y="2959672"/>
            <a:ext cx="9233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dirty="0">
                <a:sym typeface="Webdings" panose="05030102010509060703" pitchFamily="18" charset="2"/>
              </a:rPr>
              <a:t></a:t>
            </a:r>
            <a:endParaRPr lang="el-GR" sz="4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556E7A-1010-4232-AE5E-64F2F963BD92}"/>
              </a:ext>
            </a:extLst>
          </p:cNvPr>
          <p:cNvSpPr txBox="1"/>
          <p:nvPr/>
        </p:nvSpPr>
        <p:spPr>
          <a:xfrm>
            <a:off x="5168150" y="5120500"/>
            <a:ext cx="9233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dirty="0">
                <a:sym typeface="Webdings" panose="05030102010509060703" pitchFamily="18" charset="2"/>
              </a:rPr>
              <a:t></a:t>
            </a:r>
            <a:endParaRPr lang="el-GR" sz="4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B56BDA-C7D5-4EE5-B7E8-97614D69465F}"/>
              </a:ext>
            </a:extLst>
          </p:cNvPr>
          <p:cNvSpPr txBox="1"/>
          <p:nvPr/>
        </p:nvSpPr>
        <p:spPr>
          <a:xfrm>
            <a:off x="5208492" y="3642601"/>
            <a:ext cx="9233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sym typeface="Webdings" panose="05030102010509060703" pitchFamily="18" charset="2"/>
              </a:rPr>
              <a:t>X</a:t>
            </a:r>
            <a:endParaRPr lang="el-GR" sz="4000" dirty="0">
              <a:solidFill>
                <a:srgbClr val="FF0000"/>
              </a:solidFill>
            </a:endParaRPr>
          </a:p>
        </p:txBody>
      </p:sp>
      <p:pic>
        <p:nvPicPr>
          <p:cNvPr id="12" name="11 - Εικόνα" descr="images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9254" y="4006718"/>
            <a:ext cx="2671272" cy="2021184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3543616B-E46C-431E-B473-32013AAB45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653" y="1602754"/>
            <a:ext cx="3958490" cy="1989171"/>
          </a:xfrm>
          <a:prstGeom prst="rect">
            <a:avLst/>
          </a:prstGeom>
        </p:spPr>
      </p:pic>
      <p:pic>
        <p:nvPicPr>
          <p:cNvPr id="14" name="13 - Εικόνα" descr="images1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6582" y="3738783"/>
            <a:ext cx="2460038" cy="167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16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6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58F3704-E89F-40B0-B43B-C3D688C1A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8763" y="583620"/>
            <a:ext cx="8610600" cy="1293028"/>
          </a:xfrm>
        </p:spPr>
        <p:txBody>
          <a:bodyPr/>
          <a:lstStyle/>
          <a:p>
            <a:r>
              <a:rPr lang="el-GR" dirty="0"/>
              <a:t>Τι </a:t>
            </a:r>
            <a:r>
              <a:rPr lang="el-GR" dirty="0" err="1"/>
              <a:t>πρεπει</a:t>
            </a:r>
            <a:r>
              <a:rPr lang="el-GR" dirty="0"/>
              <a:t> να </a:t>
            </a:r>
            <a:r>
              <a:rPr lang="el-GR" dirty="0" err="1"/>
              <a:t>προσεχουμε</a:t>
            </a:r>
            <a:r>
              <a:rPr lang="el-GR" dirty="0"/>
              <a:t> στο </a:t>
            </a:r>
            <a:r>
              <a:rPr lang="el-GR" dirty="0" err="1"/>
              <a:t>διαδικτυο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F2D6188-B041-40E7-9E6E-88923A1480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065" y="1801155"/>
            <a:ext cx="10820400" cy="402412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l-GR" dirty="0"/>
              <a:t>Μερικοί από τους κινδύνους που εγκυμονεί το Διαδίκτυο είναι:</a:t>
            </a:r>
          </a:p>
          <a:p>
            <a:pPr marL="0" indent="0">
              <a:buNone/>
            </a:pPr>
            <a:r>
              <a:rPr lang="el-GR" dirty="0"/>
              <a:t>Επιλέξτε τα σωστά:</a:t>
            </a:r>
          </a:p>
          <a:p>
            <a:pPr marL="0" indent="0">
              <a:buNone/>
            </a:pPr>
            <a:endParaRPr lang="el-GR" dirty="0"/>
          </a:p>
          <a:p>
            <a:pPr>
              <a:buFont typeface="Wingdings" panose="05000000000000000000" pitchFamily="2" charset="2"/>
              <a:buChar char="Ø"/>
            </a:pPr>
            <a:r>
              <a:rPr lang="el-GR" dirty="0"/>
              <a:t>Συζήτηση με άγνωστα άτομα</a:t>
            </a:r>
          </a:p>
          <a:p>
            <a:pPr marL="0" indent="0">
              <a:buNone/>
            </a:pPr>
            <a:endParaRPr lang="el-GR" dirty="0"/>
          </a:p>
          <a:p>
            <a:pPr>
              <a:buFont typeface="Wingdings" panose="05000000000000000000" pitchFamily="2" charset="2"/>
              <a:buChar char="Ø"/>
            </a:pPr>
            <a:r>
              <a:rPr lang="el-GR" dirty="0"/>
              <a:t>Δυνατότητα επικοινωνίας και πληροφόρηση</a:t>
            </a:r>
          </a:p>
          <a:p>
            <a:pPr marL="0" indent="0">
              <a:buNone/>
            </a:pPr>
            <a:endParaRPr lang="el-GR" dirty="0"/>
          </a:p>
          <a:p>
            <a:pPr>
              <a:buFont typeface="Wingdings" panose="05000000000000000000" pitchFamily="2" charset="2"/>
              <a:buChar char="Ø"/>
            </a:pPr>
            <a:r>
              <a:rPr lang="el-GR" dirty="0"/>
              <a:t>Υποκλοπή προσωπικών δεδομένων</a:t>
            </a:r>
          </a:p>
          <a:p>
            <a:pPr marL="0" indent="0">
              <a:buNone/>
            </a:pPr>
            <a:endParaRPr lang="el-GR" dirty="0"/>
          </a:p>
          <a:p>
            <a:pPr>
              <a:buFont typeface="Wingdings" panose="05000000000000000000" pitchFamily="2" charset="2"/>
              <a:buChar char="Ø"/>
            </a:pPr>
            <a:r>
              <a:rPr lang="el-GR" dirty="0"/>
              <a:t>Μεταφορά ιών ή κακόβουλων προγραμμάτων</a:t>
            </a:r>
          </a:p>
          <a:p>
            <a:pPr marL="0" indent="0">
              <a:buNone/>
            </a:pPr>
            <a:endParaRPr lang="el-GR" dirty="0"/>
          </a:p>
          <a:p>
            <a:pPr>
              <a:buFont typeface="Wingdings" panose="05000000000000000000" pitchFamily="2" charset="2"/>
              <a:buChar char="Ø"/>
            </a:pPr>
            <a:r>
              <a:rPr lang="el-GR" dirty="0"/>
              <a:t>Ιστοσελίδες με ανακριβείς πληροφορίες</a:t>
            </a:r>
          </a:p>
          <a:p>
            <a:pPr marL="0" indent="0">
              <a:buNone/>
            </a:pPr>
            <a:endParaRPr lang="el-GR" dirty="0"/>
          </a:p>
          <a:p>
            <a:pPr>
              <a:buFont typeface="Wingdings" panose="05000000000000000000" pitchFamily="2" charset="2"/>
              <a:buChar char="Ø"/>
            </a:pPr>
            <a:endParaRPr lang="el-GR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E1834B-D7DF-4E7B-A762-978B706D81E1}"/>
              </a:ext>
            </a:extLst>
          </p:cNvPr>
          <p:cNvSpPr txBox="1"/>
          <p:nvPr/>
        </p:nvSpPr>
        <p:spPr>
          <a:xfrm>
            <a:off x="7871011" y="2368328"/>
            <a:ext cx="9233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dirty="0">
                <a:sym typeface="Webdings" panose="05030102010509060703" pitchFamily="18" charset="2"/>
              </a:rPr>
              <a:t></a:t>
            </a:r>
            <a:endParaRPr lang="el-GR" sz="4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79C84F-851A-4153-BBAF-292A5BDDA0F5}"/>
              </a:ext>
            </a:extLst>
          </p:cNvPr>
          <p:cNvSpPr txBox="1"/>
          <p:nvPr/>
        </p:nvSpPr>
        <p:spPr>
          <a:xfrm>
            <a:off x="8005482" y="3181403"/>
            <a:ext cx="9233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ym typeface="Webdings" panose="05030102010509060703" pitchFamily="18" charset="2"/>
              </a:rPr>
              <a:t>x</a:t>
            </a:r>
            <a:endParaRPr lang="el-GR" sz="4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1C5F15-E2FF-4216-9415-6F0128F5FA5F}"/>
              </a:ext>
            </a:extLst>
          </p:cNvPr>
          <p:cNvSpPr txBox="1"/>
          <p:nvPr/>
        </p:nvSpPr>
        <p:spPr>
          <a:xfrm>
            <a:off x="7871011" y="3954689"/>
            <a:ext cx="9233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dirty="0">
                <a:sym typeface="Webdings" panose="05030102010509060703" pitchFamily="18" charset="2"/>
              </a:rPr>
              <a:t></a:t>
            </a:r>
            <a:endParaRPr lang="el-GR" sz="4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0ED261-67B6-4C5A-B9B5-A93976537744}"/>
              </a:ext>
            </a:extLst>
          </p:cNvPr>
          <p:cNvSpPr txBox="1"/>
          <p:nvPr/>
        </p:nvSpPr>
        <p:spPr>
          <a:xfrm>
            <a:off x="7871012" y="4802913"/>
            <a:ext cx="9233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dirty="0">
                <a:sym typeface="Webdings" panose="05030102010509060703" pitchFamily="18" charset="2"/>
              </a:rPr>
              <a:t></a:t>
            </a:r>
            <a:endParaRPr lang="el-GR" sz="4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0411AB-6905-4C45-ABAE-B6B18A0A044D}"/>
              </a:ext>
            </a:extLst>
          </p:cNvPr>
          <p:cNvSpPr txBox="1"/>
          <p:nvPr/>
        </p:nvSpPr>
        <p:spPr>
          <a:xfrm>
            <a:off x="7871012" y="5510799"/>
            <a:ext cx="9233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dirty="0">
                <a:sym typeface="Webdings" panose="05030102010509060703" pitchFamily="18" charset="2"/>
              </a:rPr>
              <a:t></a:t>
            </a:r>
            <a:endParaRPr lang="el-GR" sz="4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591DF8-09E4-425E-9819-A3B6A1424BD2}"/>
              </a:ext>
            </a:extLst>
          </p:cNvPr>
          <p:cNvSpPr txBox="1"/>
          <p:nvPr/>
        </p:nvSpPr>
        <p:spPr>
          <a:xfrm>
            <a:off x="5495364" y="6387962"/>
            <a:ext cx="6598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Ας δούμε λοιπόν, τι πρέπει να προσέχουμε  </a:t>
            </a:r>
          </a:p>
        </p:txBody>
      </p:sp>
      <p:cxnSp>
        <p:nvCxnSpPr>
          <p:cNvPr id="12" name="Ευθύγραμμο βέλος σύνδεσης 11">
            <a:extLst>
              <a:ext uri="{FF2B5EF4-FFF2-40B4-BE49-F238E27FC236}">
                <a16:creationId xmlns:a16="http://schemas.microsoft.com/office/drawing/2014/main" id="{5767BE58-86A1-4466-A54B-DAD5ABA96322}"/>
              </a:ext>
            </a:extLst>
          </p:cNvPr>
          <p:cNvCxnSpPr/>
          <p:nvPr/>
        </p:nvCxnSpPr>
        <p:spPr>
          <a:xfrm>
            <a:off x="10533529" y="6571129"/>
            <a:ext cx="97267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12 - Εικόνα" descr="images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1093" y="3853449"/>
            <a:ext cx="2762250" cy="1657350"/>
          </a:xfrm>
          <a:prstGeom prst="rect">
            <a:avLst/>
          </a:prstGeom>
        </p:spPr>
      </p:pic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F5322EEB-1CE9-48E0-92EE-1BBD437D435B}"/>
              </a:ext>
            </a:extLst>
          </p:cNvPr>
          <p:cNvSpPr/>
          <p:nvPr/>
        </p:nvSpPr>
        <p:spPr>
          <a:xfrm rot="1065682">
            <a:off x="8686077" y="3319233"/>
            <a:ext cx="392602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2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Σερφάρω με ασφάλεια…</a:t>
            </a:r>
          </a:p>
        </p:txBody>
      </p:sp>
    </p:spTree>
    <p:extLst>
      <p:ext uri="{BB962C8B-B14F-4D97-AF65-F5344CB8AC3E}">
        <p14:creationId xmlns:p14="http://schemas.microsoft.com/office/powerpoint/2010/main" val="3101641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4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B9F96841-507F-444F-A0C4-4708C024CB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59" y="343310"/>
            <a:ext cx="11178507" cy="4143003"/>
          </a:xfrm>
          <a:prstGeom prst="rect">
            <a:avLst/>
          </a:prstGeom>
        </p:spPr>
      </p:pic>
      <p:pic>
        <p:nvPicPr>
          <p:cNvPr id="4" name="3 - Εικόνα" descr="images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832" y="385098"/>
            <a:ext cx="1945759" cy="1208418"/>
          </a:xfrm>
          <a:prstGeom prst="rect">
            <a:avLst/>
          </a:prstGeom>
        </p:spPr>
      </p:pic>
      <p:pic>
        <p:nvPicPr>
          <p:cNvPr id="8" name="7 - Εικόνα" descr="images1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99195" y="343364"/>
            <a:ext cx="2224973" cy="1250152"/>
          </a:xfrm>
          <a:prstGeom prst="rect">
            <a:avLst/>
          </a:prstGeom>
        </p:spPr>
      </p:pic>
      <p:pic>
        <p:nvPicPr>
          <p:cNvPr id="9" name="8 - Εικόνα" descr="Χωρίς τίτλο - Αντιγραφή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00530" y="4922874"/>
            <a:ext cx="4492164" cy="1507404"/>
          </a:xfrm>
          <a:prstGeom prst="rect">
            <a:avLst/>
          </a:prstGeom>
        </p:spPr>
      </p:pic>
      <p:pic>
        <p:nvPicPr>
          <p:cNvPr id="10" name="5 - Εικόνα" descr="images8.jpg">
            <a:extLst>
              <a:ext uri="{FF2B5EF4-FFF2-40B4-BE49-F238E27FC236}">
                <a16:creationId xmlns:a16="http://schemas.microsoft.com/office/drawing/2014/main" id="{8AEB8A3E-6FD1-45AD-A026-6E4370C8D5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4754" y="5064375"/>
            <a:ext cx="3431777" cy="157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785312"/>
      </p:ext>
    </p:extLst>
  </p:cSld>
  <p:clrMapOvr>
    <a:masterClrMapping/>
  </p:clrMapOvr>
  <p:transition spd="slow">
    <p:dissolve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>
            <a:extLst>
              <a:ext uri="{FF2B5EF4-FFF2-40B4-BE49-F238E27FC236}">
                <a16:creationId xmlns:a16="http://schemas.microsoft.com/office/drawing/2014/main" id="{3E621CCA-B181-4C7D-A508-24AC93C98FA9}"/>
              </a:ext>
            </a:extLst>
          </p:cNvPr>
          <p:cNvSpPr txBox="1"/>
          <p:nvPr/>
        </p:nvSpPr>
        <p:spPr>
          <a:xfrm>
            <a:off x="2135685" y="1527753"/>
            <a:ext cx="87943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Και τώρα, </a:t>
            </a:r>
            <a:r>
              <a:rPr lang="el-GR" b="1" dirty="0"/>
              <a:t>ας ζωγραφίσουμε</a:t>
            </a:r>
            <a:r>
              <a:rPr lang="el-GR" dirty="0"/>
              <a:t>  το «Διαδίκτυο» και ας κάνουμε την </a:t>
            </a:r>
            <a:r>
              <a:rPr lang="el-GR" b="1" dirty="0"/>
              <a:t>ανάρτησή</a:t>
            </a:r>
            <a:r>
              <a:rPr lang="el-GR" dirty="0"/>
              <a:t> μας στον παρακάτω ψηφιακό πίνακα ανακοινώσεων με τις δημιουργίες </a:t>
            </a:r>
            <a:r>
              <a:rPr lang="el-GR" dirty="0" err="1"/>
              <a:t>τωνυπόλοιπων</a:t>
            </a:r>
            <a:r>
              <a:rPr lang="el-GR" dirty="0"/>
              <a:t> μαθητών του σχολείου μας!</a:t>
            </a:r>
          </a:p>
          <a:p>
            <a:endParaRPr lang="el-GR" dirty="0"/>
          </a:p>
          <a:p>
            <a:r>
              <a:rPr lang="en-US" dirty="0">
                <a:hlinkClick r:id="rId3"/>
              </a:rPr>
              <a:t>https://padlet.com/skarlatounektaria/once-upon-a-time-8r9njtb9chkopww6</a:t>
            </a:r>
            <a:endParaRPr lang="el-GR" dirty="0"/>
          </a:p>
          <a:p>
            <a:endParaRPr lang="el-GR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070065A6-475C-434C-9E2F-36394CB2E8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510" y="3700520"/>
            <a:ext cx="6762725" cy="23364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5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ΙΧΝΟΣ ΑΤΜΟΥ">
  <a:themeElements>
    <a:clrScheme name="ΙΧΝΟΣ ΑΤΜΟΥ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ΙΧΝΟΣ ΑΤΜΟΥ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ΙΧΝΟΣ ΑΤΜΟΥ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TM04033937[[fn=ΙΧΝΟΣ ΑΤΜΟΥ]]</Template>
  <TotalTime>2365</TotalTime>
  <Words>385</Words>
  <Application>Microsoft Office PowerPoint</Application>
  <PresentationFormat>Ευρεία οθόνη</PresentationFormat>
  <Paragraphs>77</Paragraphs>
  <Slides>10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7" baseType="lpstr">
      <vt:lpstr>Algerian</vt:lpstr>
      <vt:lpstr>Arial</vt:lpstr>
      <vt:lpstr>Bahnschrift SemiLight</vt:lpstr>
      <vt:lpstr>Century Gothic</vt:lpstr>
      <vt:lpstr>Webdings</vt:lpstr>
      <vt:lpstr>Wingdings</vt:lpstr>
      <vt:lpstr>ΙΧΝΟΣ ΑΤΜΟΥ</vt:lpstr>
      <vt:lpstr>μια φορα κι εναν καιρο… ηταν…ο υπολογιστης και μετα… το Διαδικτυo</vt:lpstr>
      <vt:lpstr>Τι νομιζετε οτι ειναι το διαδικτυο;</vt:lpstr>
      <vt:lpstr>Παρουσίαση του PowerPoint</vt:lpstr>
      <vt:lpstr>Και λιγη ιστορια…</vt:lpstr>
      <vt:lpstr>Γιατι Το διαδικτυο είναι διασημο;</vt:lpstr>
      <vt:lpstr>οι υπηρεσιεΣ του διαδικτυου</vt:lpstr>
      <vt:lpstr>Τι πρεπει να προσεχουμε στο διαδικτυο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μια φορα κι eναν καιρο…  ηταν το διαδικτυο (internet)</dc:title>
  <dc:creator>Nektaria Skarlatou</dc:creator>
  <cp:lastModifiedBy>Nektaria Skarlatou</cp:lastModifiedBy>
  <cp:revision>66</cp:revision>
  <dcterms:created xsi:type="dcterms:W3CDTF">2025-02-02T13:05:29Z</dcterms:created>
  <dcterms:modified xsi:type="dcterms:W3CDTF">2025-02-22T08:45:10Z</dcterms:modified>
</cp:coreProperties>
</file>