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1523AD-5B2D-4D00-9380-97787F01164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E88D30-A6F0-4660-BD1A-E29313701CF5}">
      <dgm:prSet/>
      <dgm:spPr/>
      <dgm:t>
        <a:bodyPr/>
        <a:lstStyle/>
        <a:p>
          <a:r>
            <a:rPr lang="el-GR" b="1"/>
            <a:t>4</a:t>
          </a:r>
          <a:r>
            <a:rPr lang="el-GR" b="1" baseline="30000"/>
            <a:t>η</a:t>
          </a:r>
          <a:r>
            <a:rPr lang="el-GR" b="1"/>
            <a:t> ΟΜΑΔΑ: ΟΨΙΣ</a:t>
          </a:r>
          <a:endParaRPr lang="en-US"/>
        </a:p>
      </dgm:t>
    </dgm:pt>
    <dgm:pt modelId="{2C1BBF51-FECC-4AB9-A87E-A07A30EECBF8}" type="parTrans" cxnId="{8632D75D-17E4-4520-9246-4DCF9A06FC6C}">
      <dgm:prSet/>
      <dgm:spPr/>
      <dgm:t>
        <a:bodyPr/>
        <a:lstStyle/>
        <a:p>
          <a:endParaRPr lang="en-US"/>
        </a:p>
      </dgm:t>
    </dgm:pt>
    <dgm:pt modelId="{DB0C13A5-EF7A-427E-BD9D-547F019DD6A5}" type="sibTrans" cxnId="{8632D75D-17E4-4520-9246-4DCF9A06FC6C}">
      <dgm:prSet/>
      <dgm:spPr/>
      <dgm:t>
        <a:bodyPr/>
        <a:lstStyle/>
        <a:p>
          <a:endParaRPr lang="en-US"/>
        </a:p>
      </dgm:t>
    </dgm:pt>
    <dgm:pt modelId="{A2A10805-BDEC-4627-A9BD-9F86ED21B359}">
      <dgm:prSet/>
      <dgm:spPr/>
      <dgm:t>
        <a:bodyPr/>
        <a:lstStyle/>
        <a:p>
          <a:r>
            <a:rPr lang="el-GR" b="1" dirty="0"/>
            <a:t>Η σκηνογραφία, η σκηνοθεσία και η σκευή στο Β’ Επεισόδιο </a:t>
          </a:r>
          <a:endParaRPr lang="en-US" dirty="0"/>
        </a:p>
      </dgm:t>
    </dgm:pt>
    <dgm:pt modelId="{6B4910E7-DC1F-46C3-B937-2C5B541CC2BA}" type="parTrans" cxnId="{F1581A89-AC9E-4B2B-B2B4-9AED4EBF7BAC}">
      <dgm:prSet/>
      <dgm:spPr/>
      <dgm:t>
        <a:bodyPr/>
        <a:lstStyle/>
        <a:p>
          <a:endParaRPr lang="en-US"/>
        </a:p>
      </dgm:t>
    </dgm:pt>
    <dgm:pt modelId="{3C094083-4ED9-4FE7-BE46-072775FA6C2A}" type="sibTrans" cxnId="{F1581A89-AC9E-4B2B-B2B4-9AED4EBF7BAC}">
      <dgm:prSet/>
      <dgm:spPr/>
      <dgm:t>
        <a:bodyPr/>
        <a:lstStyle/>
        <a:p>
          <a:endParaRPr lang="en-US"/>
        </a:p>
      </dgm:t>
    </dgm:pt>
    <dgm:pt modelId="{73C33771-7E85-4E88-A067-2451D1F725A7}" type="pres">
      <dgm:prSet presAssocID="{CF1523AD-5B2D-4D00-9380-97787F0116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622A695-B3B6-4807-9671-A8FBB8BA39E5}" type="pres">
      <dgm:prSet presAssocID="{7DE88D30-A6F0-4660-BD1A-E29313701CF5}" presName="hierRoot1" presStyleCnt="0"/>
      <dgm:spPr/>
    </dgm:pt>
    <dgm:pt modelId="{30BBB015-095B-49B4-AE2B-DACEC3763A05}" type="pres">
      <dgm:prSet presAssocID="{7DE88D30-A6F0-4660-BD1A-E29313701CF5}" presName="composite" presStyleCnt="0"/>
      <dgm:spPr/>
    </dgm:pt>
    <dgm:pt modelId="{7F2B075E-C875-446F-B832-4BDBEC24ADA3}" type="pres">
      <dgm:prSet presAssocID="{7DE88D30-A6F0-4660-BD1A-E29313701CF5}" presName="background" presStyleLbl="node0" presStyleIdx="0" presStyleCnt="2"/>
      <dgm:spPr/>
    </dgm:pt>
    <dgm:pt modelId="{932CE951-6D44-4D72-98FA-C590F30F8E4A}" type="pres">
      <dgm:prSet presAssocID="{7DE88D30-A6F0-4660-BD1A-E29313701CF5}" presName="text" presStyleLbl="fgAcc0" presStyleIdx="0" presStyleCnt="2">
        <dgm:presLayoutVars>
          <dgm:chPref val="3"/>
        </dgm:presLayoutVars>
      </dgm:prSet>
      <dgm:spPr/>
    </dgm:pt>
    <dgm:pt modelId="{044FEEF7-DAD7-4468-BFD9-100C3741BEE3}" type="pres">
      <dgm:prSet presAssocID="{7DE88D30-A6F0-4660-BD1A-E29313701CF5}" presName="hierChild2" presStyleCnt="0"/>
      <dgm:spPr/>
    </dgm:pt>
    <dgm:pt modelId="{96200473-7529-432C-B633-A903EF31C724}" type="pres">
      <dgm:prSet presAssocID="{A2A10805-BDEC-4627-A9BD-9F86ED21B359}" presName="hierRoot1" presStyleCnt="0"/>
      <dgm:spPr/>
    </dgm:pt>
    <dgm:pt modelId="{326E3830-EFF7-4E13-904B-6EB03BDEFC41}" type="pres">
      <dgm:prSet presAssocID="{A2A10805-BDEC-4627-A9BD-9F86ED21B359}" presName="composite" presStyleCnt="0"/>
      <dgm:spPr/>
    </dgm:pt>
    <dgm:pt modelId="{83DC60EC-E67C-4741-91C2-23B7586F80CD}" type="pres">
      <dgm:prSet presAssocID="{A2A10805-BDEC-4627-A9BD-9F86ED21B359}" presName="background" presStyleLbl="node0" presStyleIdx="1" presStyleCnt="2"/>
      <dgm:spPr/>
    </dgm:pt>
    <dgm:pt modelId="{0E912219-0E14-4C02-A412-B17CA271FC5D}" type="pres">
      <dgm:prSet presAssocID="{A2A10805-BDEC-4627-A9BD-9F86ED21B359}" presName="text" presStyleLbl="fgAcc0" presStyleIdx="1" presStyleCnt="2" custScaleX="119430" custScaleY="240529">
        <dgm:presLayoutVars>
          <dgm:chPref val="3"/>
        </dgm:presLayoutVars>
      </dgm:prSet>
      <dgm:spPr/>
    </dgm:pt>
    <dgm:pt modelId="{652DDED6-B2FA-4404-A421-A006C0A859C4}" type="pres">
      <dgm:prSet presAssocID="{A2A10805-BDEC-4627-A9BD-9F86ED21B359}" presName="hierChild2" presStyleCnt="0"/>
      <dgm:spPr/>
    </dgm:pt>
  </dgm:ptLst>
  <dgm:cxnLst>
    <dgm:cxn modelId="{7D36D402-E06D-46E8-8575-56F54D884BE7}" type="presOf" srcId="{A2A10805-BDEC-4627-A9BD-9F86ED21B359}" destId="{0E912219-0E14-4C02-A412-B17CA271FC5D}" srcOrd="0" destOrd="0" presId="urn:microsoft.com/office/officeart/2005/8/layout/hierarchy1"/>
    <dgm:cxn modelId="{EA7DC837-AD71-4896-977C-44BD04629BED}" type="presOf" srcId="{CF1523AD-5B2D-4D00-9380-97787F011642}" destId="{73C33771-7E85-4E88-A067-2451D1F725A7}" srcOrd="0" destOrd="0" presId="urn:microsoft.com/office/officeart/2005/8/layout/hierarchy1"/>
    <dgm:cxn modelId="{C3B35E5B-4A47-4620-AB66-E589890A672B}" type="presOf" srcId="{7DE88D30-A6F0-4660-BD1A-E29313701CF5}" destId="{932CE951-6D44-4D72-98FA-C590F30F8E4A}" srcOrd="0" destOrd="0" presId="urn:microsoft.com/office/officeart/2005/8/layout/hierarchy1"/>
    <dgm:cxn modelId="{8632D75D-17E4-4520-9246-4DCF9A06FC6C}" srcId="{CF1523AD-5B2D-4D00-9380-97787F011642}" destId="{7DE88D30-A6F0-4660-BD1A-E29313701CF5}" srcOrd="0" destOrd="0" parTransId="{2C1BBF51-FECC-4AB9-A87E-A07A30EECBF8}" sibTransId="{DB0C13A5-EF7A-427E-BD9D-547F019DD6A5}"/>
    <dgm:cxn modelId="{F1581A89-AC9E-4B2B-B2B4-9AED4EBF7BAC}" srcId="{CF1523AD-5B2D-4D00-9380-97787F011642}" destId="{A2A10805-BDEC-4627-A9BD-9F86ED21B359}" srcOrd="1" destOrd="0" parTransId="{6B4910E7-DC1F-46C3-B937-2C5B541CC2BA}" sibTransId="{3C094083-4ED9-4FE7-BE46-072775FA6C2A}"/>
    <dgm:cxn modelId="{885E5C2D-DF1E-4BE4-B43A-0B599955C9BC}" type="presParOf" srcId="{73C33771-7E85-4E88-A067-2451D1F725A7}" destId="{A622A695-B3B6-4807-9671-A8FBB8BA39E5}" srcOrd="0" destOrd="0" presId="urn:microsoft.com/office/officeart/2005/8/layout/hierarchy1"/>
    <dgm:cxn modelId="{D0B05F9A-C2AF-4B78-BCEB-D8232D05013D}" type="presParOf" srcId="{A622A695-B3B6-4807-9671-A8FBB8BA39E5}" destId="{30BBB015-095B-49B4-AE2B-DACEC3763A05}" srcOrd="0" destOrd="0" presId="urn:microsoft.com/office/officeart/2005/8/layout/hierarchy1"/>
    <dgm:cxn modelId="{EC44C261-8E2C-434B-AD7B-FBE9D0595514}" type="presParOf" srcId="{30BBB015-095B-49B4-AE2B-DACEC3763A05}" destId="{7F2B075E-C875-446F-B832-4BDBEC24ADA3}" srcOrd="0" destOrd="0" presId="urn:microsoft.com/office/officeart/2005/8/layout/hierarchy1"/>
    <dgm:cxn modelId="{00F0B70B-6945-402A-B400-A47D3F107416}" type="presParOf" srcId="{30BBB015-095B-49B4-AE2B-DACEC3763A05}" destId="{932CE951-6D44-4D72-98FA-C590F30F8E4A}" srcOrd="1" destOrd="0" presId="urn:microsoft.com/office/officeart/2005/8/layout/hierarchy1"/>
    <dgm:cxn modelId="{4C3F6ADE-E8A0-4D7C-9E22-D32AD52349F2}" type="presParOf" srcId="{A622A695-B3B6-4807-9671-A8FBB8BA39E5}" destId="{044FEEF7-DAD7-4468-BFD9-100C3741BEE3}" srcOrd="1" destOrd="0" presId="urn:microsoft.com/office/officeart/2005/8/layout/hierarchy1"/>
    <dgm:cxn modelId="{21A8C105-8627-4F00-AD9E-D55D9EDA94C0}" type="presParOf" srcId="{73C33771-7E85-4E88-A067-2451D1F725A7}" destId="{96200473-7529-432C-B633-A903EF31C724}" srcOrd="1" destOrd="0" presId="urn:microsoft.com/office/officeart/2005/8/layout/hierarchy1"/>
    <dgm:cxn modelId="{0683A34E-6A7B-4FA4-924D-F24995B590F9}" type="presParOf" srcId="{96200473-7529-432C-B633-A903EF31C724}" destId="{326E3830-EFF7-4E13-904B-6EB03BDEFC41}" srcOrd="0" destOrd="0" presId="urn:microsoft.com/office/officeart/2005/8/layout/hierarchy1"/>
    <dgm:cxn modelId="{7E39CFBE-EA52-40EC-A1A6-9912045B60B0}" type="presParOf" srcId="{326E3830-EFF7-4E13-904B-6EB03BDEFC41}" destId="{83DC60EC-E67C-4741-91C2-23B7586F80CD}" srcOrd="0" destOrd="0" presId="urn:microsoft.com/office/officeart/2005/8/layout/hierarchy1"/>
    <dgm:cxn modelId="{9502C518-DEAD-437E-BC1E-2C7FFFEBEF4B}" type="presParOf" srcId="{326E3830-EFF7-4E13-904B-6EB03BDEFC41}" destId="{0E912219-0E14-4C02-A412-B17CA271FC5D}" srcOrd="1" destOrd="0" presId="urn:microsoft.com/office/officeart/2005/8/layout/hierarchy1"/>
    <dgm:cxn modelId="{9075E41C-9D40-4E1D-B6C6-095D2CB73C19}" type="presParOf" srcId="{96200473-7529-432C-B633-A903EF31C724}" destId="{652DDED6-B2FA-4404-A421-A006C0A859C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B075E-C875-446F-B832-4BDBEC24ADA3}">
      <dsp:nvSpPr>
        <dsp:cNvPr id="0" name=""/>
        <dsp:cNvSpPr/>
      </dsp:nvSpPr>
      <dsp:spPr>
        <a:xfrm>
          <a:off x="723" y="259562"/>
          <a:ext cx="1898674" cy="1205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CE951-6D44-4D72-98FA-C590F30F8E4A}">
      <dsp:nvSpPr>
        <dsp:cNvPr id="0" name=""/>
        <dsp:cNvSpPr/>
      </dsp:nvSpPr>
      <dsp:spPr>
        <a:xfrm>
          <a:off x="211687" y="459978"/>
          <a:ext cx="1898674" cy="1205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/>
            <a:t>4</a:t>
          </a:r>
          <a:r>
            <a:rPr lang="el-GR" sz="2400" b="1" kern="1200" baseline="30000"/>
            <a:t>η</a:t>
          </a:r>
          <a:r>
            <a:rPr lang="el-GR" sz="2400" b="1" kern="1200"/>
            <a:t> ΟΜΑΔΑ: ΟΨΙΣ</a:t>
          </a:r>
          <a:endParaRPr lang="en-US" sz="2400" kern="1200"/>
        </a:p>
      </dsp:txBody>
      <dsp:txXfrm>
        <a:off x="247000" y="495291"/>
        <a:ext cx="1828048" cy="1135032"/>
      </dsp:txXfrm>
    </dsp:sp>
    <dsp:sp modelId="{83DC60EC-E67C-4741-91C2-23B7586F80CD}">
      <dsp:nvSpPr>
        <dsp:cNvPr id="0" name=""/>
        <dsp:cNvSpPr/>
      </dsp:nvSpPr>
      <dsp:spPr>
        <a:xfrm>
          <a:off x="2321325" y="259562"/>
          <a:ext cx="2267587" cy="28999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912219-0E14-4C02-A412-B17CA271FC5D}">
      <dsp:nvSpPr>
        <dsp:cNvPr id="0" name=""/>
        <dsp:cNvSpPr/>
      </dsp:nvSpPr>
      <dsp:spPr>
        <a:xfrm>
          <a:off x="2532289" y="459978"/>
          <a:ext cx="2267587" cy="28999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Η σκηνογραφία, η σκηνοθεσία και η σκευή στο Β’ Επεισόδιο </a:t>
          </a:r>
          <a:endParaRPr lang="en-US" sz="2400" kern="1200" dirty="0"/>
        </a:p>
      </dsp:txBody>
      <dsp:txXfrm>
        <a:off x="2598704" y="526393"/>
        <a:ext cx="2134757" cy="2767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166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631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862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74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94333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2208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76644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860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869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5444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307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96953F0-0BDE-43A3-8A7C-9D7321649B4E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FFA5FF6-421D-4510-AFC3-BCECF9A8E943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00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2FEA683C-900E-8E85-FC66-177037E6E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ΕΥΡΙΠΙΔΟΥ ΕΛΕΝΗ Β’ ΕΠΕΙΣΟΔΙΟ </a:t>
            </a:r>
          </a:p>
        </p:txBody>
      </p:sp>
      <p:graphicFrame>
        <p:nvGraphicFramePr>
          <p:cNvPr id="8" name="Θέση περιεχομένου 4">
            <a:extLst>
              <a:ext uri="{FF2B5EF4-FFF2-40B4-BE49-F238E27FC236}">
                <a16:creationId xmlns:a16="http://schemas.microsoft.com/office/drawing/2014/main" id="{8BD28E07-0F17-F92D-7211-1DF27AEF8F2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48642507"/>
              </p:ext>
            </p:extLst>
          </p:nvPr>
        </p:nvGraphicFramePr>
        <p:xfrm>
          <a:off x="1257300" y="2286000"/>
          <a:ext cx="4800600" cy="361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687F7CF-3B95-31DA-6002-EA25B7E036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dirty="0"/>
              <a:t>ΣΥΝΕΡΓΑΣΤΗΚΑΝ</a:t>
            </a:r>
          </a:p>
          <a:p>
            <a:r>
              <a:rPr lang="el-GR" sz="3200" b="1" dirty="0" err="1"/>
              <a:t>Κουτσούρα</a:t>
            </a:r>
            <a:r>
              <a:rPr lang="el-GR" sz="3200" b="1" dirty="0"/>
              <a:t> Ελένη</a:t>
            </a:r>
          </a:p>
          <a:p>
            <a:r>
              <a:rPr lang="el-GR" sz="3200" b="1" dirty="0"/>
              <a:t>Κάντιου Αγγελική</a:t>
            </a:r>
          </a:p>
          <a:p>
            <a:r>
              <a:rPr lang="el-GR" sz="3200" b="1" dirty="0"/>
              <a:t>Τζελέπη Μαρία</a:t>
            </a:r>
          </a:p>
          <a:p>
            <a:r>
              <a:rPr lang="el-GR" sz="3200" b="1" dirty="0"/>
              <a:t>Τσιούκας Βαγγέλης</a:t>
            </a:r>
          </a:p>
        </p:txBody>
      </p:sp>
    </p:spTree>
    <p:extLst>
      <p:ext uri="{BB962C8B-B14F-4D97-AF65-F5344CB8AC3E}">
        <p14:creationId xmlns:p14="http://schemas.microsoft.com/office/powerpoint/2010/main" val="95564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776498-7412-30DB-D550-B36E15A8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/>
              <a:t>σκηνογραφια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31C0F8-151B-55A8-1051-E540F1C20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σκηνή είναι πολύ απλή.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Εξωτερική πύλη του παλατιού του </a:t>
            </a:r>
            <a:r>
              <a:rPr lang="el-GR" dirty="0" err="1"/>
              <a:t>Πρωτέα</a:t>
            </a:r>
            <a:r>
              <a:rPr lang="el-GR" dirty="0"/>
              <a:t> στην Αίγυπτο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Ένας τάφος (Ο τάφος του </a:t>
            </a:r>
            <a:r>
              <a:rPr lang="el-GR" dirty="0" err="1"/>
              <a:t>Πρωτέα</a:t>
            </a:r>
            <a:r>
              <a:rPr lang="el-GR" dirty="0"/>
              <a:t>) μπροστά στο παλάτι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Τα αντικείμενα που χρησιμοποιούνται ελάχιστα.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Ένας δαυλός που κρατά η μια θεραπαινίδα της </a:t>
            </a:r>
            <a:r>
              <a:rPr lang="el-GR" dirty="0" err="1"/>
              <a:t>Θεονόης</a:t>
            </a:r>
            <a:r>
              <a:rPr lang="el-GR" dirty="0"/>
              <a:t>, για να καθαρίζει το έδαφος που πατά η μάντισσα και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Ένα «θυμιατό» που κρατά η άλλη θεραπαινίδα, για να καθαρίζει τον αέρα</a:t>
            </a:r>
          </a:p>
        </p:txBody>
      </p:sp>
    </p:spTree>
    <p:extLst>
      <p:ext uri="{BB962C8B-B14F-4D97-AF65-F5344CB8AC3E}">
        <p14:creationId xmlns:p14="http://schemas.microsoft.com/office/powerpoint/2010/main" val="3543460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3CBDCB-92F4-EF31-2D00-15A2AB86B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/>
              <a:t>σκευη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2A56F8-F67A-268B-0CFE-53525A0BD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Τα ρούχα των υποκριτών: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 Μενέλαος είναι ρακένδυτος. Ταλαιπωρημένος από το ναυάγιο έχασε τα ρούχα του και φορά καραβόπανα.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Ελένη προφανώς είναι ντυμένη με ποδήρη χιτώνα, πιθανόν λευκό, και κοσμήματα.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γυναίκες του χορού ντυμένες πάλι με ποδήρεις χιτώνες, πιθανόν μπες, σίγουρα χωρίς κοσμήματα.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θεραπαινίδες επίσης με χιτώνες ποδήρεις – πιθανόν καφέ- χωρίς κοσμήματα.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</a:t>
            </a:r>
            <a:r>
              <a:rPr lang="el-GR" dirty="0" err="1"/>
              <a:t>Θεονόη</a:t>
            </a:r>
            <a:r>
              <a:rPr lang="el-GR" dirty="0"/>
              <a:t>, μάλλον με μαύρο ποδήρη χιτώνα και ίσως κάποιο διάδημα στο κεφάλι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 Αγγελιαφόρος μάλλον κι αυτός ρακένδυτος, όπως ο Μενέλαος, μια και είναι ναυαγός.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304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FE6E7B-D598-7DB8-4BC1-83B9BCB4E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768" y="382385"/>
            <a:ext cx="9945232" cy="78551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err="1"/>
              <a:t>Σκηνοθεσια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1D9E4E-2EF0-71FE-17C4-02B257A4F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1041149"/>
            <a:ext cx="5028508" cy="4864351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l-GR" b="1" dirty="0"/>
              <a:t>Υπάρχουν αρκετές σκηνοθετικές πληροφορίες. Εμείς επιλέξαμε μόνο μερικές.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l-GR" b="1" dirty="0"/>
              <a:t>Στίχοι 605-606: </a:t>
            </a:r>
          </a:p>
          <a:p>
            <a:pPr marL="0" indent="0" algn="just">
              <a:buNone/>
            </a:pPr>
            <a:r>
              <a:rPr lang="el-GR" b="1" dirty="0"/>
              <a:t>δεν πάω στο μνήμα; Μ' όψη </a:t>
            </a:r>
            <a:r>
              <a:rPr lang="el-GR" b="1" dirty="0">
                <a:solidFill>
                  <a:srgbClr val="00B050"/>
                </a:solidFill>
              </a:rPr>
              <a:t>αγριεμένη</a:t>
            </a:r>
            <a:r>
              <a:rPr lang="el-GR" b="1" dirty="0"/>
              <a:t> </a:t>
            </a:r>
            <a:br>
              <a:rPr lang="el-GR" b="1" dirty="0"/>
            </a:br>
            <a:r>
              <a:rPr lang="el-GR" b="1" dirty="0">
                <a:solidFill>
                  <a:srgbClr val="C00000"/>
                </a:solidFill>
              </a:rPr>
              <a:t>κάποιος με κυνηγά </a:t>
            </a:r>
            <a:r>
              <a:rPr lang="el-GR" b="1" dirty="0"/>
              <a:t>για να με πιάσει.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l-GR" b="1" dirty="0"/>
              <a:t>Στίχοι 610-611:</a:t>
            </a:r>
          </a:p>
          <a:p>
            <a:pPr marL="0" indent="0" algn="just">
              <a:buNone/>
            </a:pPr>
            <a:r>
              <a:rPr lang="el-GR" b="1" dirty="0">
                <a:solidFill>
                  <a:srgbClr val="0070C0"/>
                </a:solidFill>
              </a:rPr>
              <a:t>Μ’ εμποδίζει </a:t>
            </a:r>
            <a:r>
              <a:rPr lang="el-GR" dirty="0"/>
              <a:t>να πάω στο μνήμα αυτός και </a:t>
            </a:r>
            <a:r>
              <a:rPr lang="el-GR" b="1" dirty="0">
                <a:solidFill>
                  <a:srgbClr val="0070C0"/>
                </a:solidFill>
              </a:rPr>
              <a:t>πιάνοντάς με, </a:t>
            </a:r>
            <a:r>
              <a:rPr lang="el-GR" dirty="0"/>
              <a:t>στο βασιλιά γυρεύει να με δώσει.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l-GR" b="1" dirty="0"/>
              <a:t>Στίχος 629:</a:t>
            </a:r>
          </a:p>
          <a:p>
            <a:pPr marL="0" indent="0" algn="just">
              <a:buNone/>
            </a:pPr>
            <a:r>
              <a:rPr lang="el-GR" b="1" dirty="0"/>
              <a:t>ΜΕΝ: </a:t>
            </a:r>
            <a:r>
              <a:rPr lang="el-GR" dirty="0"/>
              <a:t>Γυναίκα μου; Σταμάτα, </a:t>
            </a:r>
            <a:r>
              <a:rPr lang="el-GR" b="1" dirty="0">
                <a:solidFill>
                  <a:srgbClr val="C00000"/>
                </a:solidFill>
              </a:rPr>
              <a:t>μη μ’ αγγίζεις</a:t>
            </a:r>
            <a:r>
              <a:rPr lang="el-GR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l-GR" dirty="0"/>
          </a:p>
          <a:p>
            <a:pPr algn="just">
              <a:buFont typeface="Wingdings" panose="05000000000000000000" pitchFamily="2" charset="2"/>
              <a:buChar char="ü"/>
            </a:pP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2F8B4F4-3677-5C76-499F-EB4F4E047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7795" y="2286000"/>
            <a:ext cx="5284671" cy="36195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l-GR" b="1" dirty="0"/>
              <a:t>Στίχος 945:</a:t>
            </a:r>
          </a:p>
          <a:p>
            <a:pPr marL="0" indent="0">
              <a:buNone/>
            </a:pPr>
            <a:r>
              <a:rPr lang="el-GR" b="1" dirty="0"/>
              <a:t>Ελένη: </a:t>
            </a:r>
            <a:r>
              <a:rPr lang="el-GR" b="1" dirty="0">
                <a:solidFill>
                  <a:srgbClr val="00B0F0"/>
                </a:solidFill>
              </a:rPr>
              <a:t>βροντάει απ' τις αμπάρες </a:t>
            </a:r>
            <a:r>
              <a:rPr lang="el-GR" dirty="0"/>
              <a:t>το παλάτι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Στίχος 951-953: </a:t>
            </a:r>
          </a:p>
          <a:p>
            <a:pPr marL="0" indent="0">
              <a:buNone/>
            </a:pPr>
            <a:r>
              <a:rPr lang="el-GR" b="1" dirty="0" err="1"/>
              <a:t>Θεονόη</a:t>
            </a:r>
            <a:r>
              <a:rPr lang="el-GR" dirty="0"/>
              <a:t>: Πήγαινε μπρος </a:t>
            </a:r>
            <a:r>
              <a:rPr lang="el-GR" b="1" dirty="0">
                <a:solidFill>
                  <a:srgbClr val="FF0000"/>
                </a:solidFill>
              </a:rPr>
              <a:t>εσύ</a:t>
            </a:r>
            <a:r>
              <a:rPr lang="el-GR" dirty="0"/>
              <a:t> να </a:t>
            </a:r>
            <a:r>
              <a:rPr lang="el-GR" b="1" dirty="0">
                <a:solidFill>
                  <a:srgbClr val="FF0000"/>
                </a:solidFill>
              </a:rPr>
              <a:t>μου φωτίζεις </a:t>
            </a:r>
            <a:r>
              <a:rPr lang="el-GR" dirty="0"/>
              <a:t>και κατά την πρεπούμενη συνήθεια                   μες στον αιθέρα </a:t>
            </a:r>
            <a:r>
              <a:rPr lang="el-GR" b="1" dirty="0">
                <a:solidFill>
                  <a:srgbClr val="00B050"/>
                </a:solidFill>
              </a:rPr>
              <a:t>ανέμιζε το θειάφι</a:t>
            </a:r>
            <a:r>
              <a:rPr lang="el-GR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1030" name="Picture 6" descr="αρ">
            <a:extLst>
              <a:ext uri="{FF2B5EF4-FFF2-40B4-BE49-F238E27FC236}">
                <a16:creationId xmlns:a16="http://schemas.microsoft.com/office/drawing/2014/main" id="{68788F4B-1148-8464-5DC5-945831B48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50" y="-342900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4483571"/>
      </p:ext>
    </p:extLst>
  </p:cSld>
  <p:clrMapOvr>
    <a:masterClrMapping/>
  </p:clrMapOvr>
</p:sld>
</file>

<file path=ppt/theme/theme1.xml><?xml version="1.0" encoding="utf-8"?>
<a:theme xmlns:a="http://schemas.openxmlformats.org/drawingml/2006/main" name="Κάρτα">
  <a:themeElements>
    <a:clrScheme name="Κάρτα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Κάρτα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άρτα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Κάρτα</Template>
  <TotalTime>28</TotalTime>
  <Words>300</Words>
  <Application>Microsoft Office PowerPoint</Application>
  <PresentationFormat>Ευρεία οθόνη</PresentationFormat>
  <Paragraphs>35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0" baseType="lpstr">
      <vt:lpstr>Arial</vt:lpstr>
      <vt:lpstr>Corbel</vt:lpstr>
      <vt:lpstr>Gill Sans MT</vt:lpstr>
      <vt:lpstr>Impact</vt:lpstr>
      <vt:lpstr>Wingdings</vt:lpstr>
      <vt:lpstr>Κάρτα</vt:lpstr>
      <vt:lpstr>ΕΥΡΙΠΙΔΟΥ ΕΛΕΝΗ Β’ ΕΠΕΙΣΟΔΙΟ </vt:lpstr>
      <vt:lpstr>σκηνογραφια</vt:lpstr>
      <vt:lpstr>σκευη</vt:lpstr>
      <vt:lpstr>Σκηνοθεσια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ΣΤΑΥΡΟΣ ΚΙΟΥΠΗΣ</dc:creator>
  <cp:lastModifiedBy>ΣΤΑΥΡΟΣ ΚΙΟΥΠΗΣ</cp:lastModifiedBy>
  <cp:revision>1</cp:revision>
  <dcterms:created xsi:type="dcterms:W3CDTF">2026-03-21T11:37:49Z</dcterms:created>
  <dcterms:modified xsi:type="dcterms:W3CDTF">2026-03-21T12:06:39Z</dcterms:modified>
</cp:coreProperties>
</file>