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dia/image-1-1.jpg" ContentType="image/jpg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9"/>
    <p:sldId id="269" r:id="rId20"/>
    <p:sldId id="270" r:id="rId21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https://www.gtp.gr/showphoto.asp?FN=%2FMGfiles%2Flocation%2Fimage10868%5B6729%5D.jpg&amp;H=400&amp;W=650 (φωτογραφία φόντου)
- https://www.esos.gr/sites/default/files/articles-2023/20250203363.pdf (ΦΕΚ Β’ 3363/01.07.2025 – Τομείς &amp; Ειδικότητες ΕΠΑΛ 2025–2026)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(ΔΙΕΥΘΥΝΣΗ Δ.Ε. ΣΕΡΡΩΝ – ΕΠΑΛ ΣΙΔΗΡΟΚΑΣΤΡΟΥ, σελ. 82 του PDF)
- https://epal-sidir.ser.sch.gr/%CF%84%CE%BF%CE%BC%CE%B5%CE%AF%CF%82-%CE%B5%CE%B9%CE%B4%CE%B9%CE%BA%CF%8C%CF%84%CE%B7%CF%84%CE%B5%CF%82 (επιβεβαίωση ειδικοτήτων σχολείου)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https://epal-irakl.ser.sch.gr/ (αναφορά σε μαθητεία και δυνατότητες αποφοίτων – ενδεικτικά)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(αναφορά πηγής ειδικοτήτων)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(ορίζει «Τομείς Β’ τάξης και Ειδικότητες Γ’ τάξης» για το 2025–2026)
- https://epal-irakl.ser.sch.gr/ (γενική περιγραφή για ΕΠΑΛ, μαθητεία κ.ά.)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(λίστα τομέων/ειδικοτήτων ανά ΕΠΑΛ)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https://upload.wikimedia.org/wikipedia/commons/thumb/d/de/Greece_location_map.svg/960px-Greece_location_map.svg.png (χάρτης Ελλάδας)
- https://www.esos.gr/sites/default/files/articles-2023/20250203363.pdf (ΦΕΚ Β’ 3363/01.07.2025 – ενότητα «ΔΙΕΥΘΥΝΣΗ Δ.Ε. ΣΕΡΡΩΝ»)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(ΔΙΕΥΘΥΝΣΗ Δ.Ε. ΣΕΡΡΩΝ – 1ο ΕΠΑΛ ΣΕΡΡΩΝ, σελ. 80–81 του PDF)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(ΔΙΕΥΘΥΝΣΗ Δ.Ε. ΣΕΡΡΩΝ – 2ο ΕΠΑΛ ΣΕΡΡΩΝ, σελ. 81 του PDF)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(ΔΙΕΥΘΥΝΣΗ Δ.Ε. ΣΕΡΡΩΝ – 4ο ΕΣΠΕΡΙΝΟ ΕΠΑΛ ΣΕΡΡΩΝ, σελ. 81 του PDF)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(ΔΙΕΥΘΥΝΣΗ Δ.Ε. ΣΕΡΡΩΝ – ΕΠΑΛ ΗΡΑΚΛΕΙΑΣ &amp; ΕΠΑΛ ΝΕΑΣ ΖΙΧΝΗΣ, σελ. 81 του PDF)
- https://epal-irakl.ser.sch.gr/ (επιβεβαίωση τομέων/ειδικοτήτων σχολείου)
- https://1epal-n-zichn.ser.sch.gr/?cat=21 (επιβεβαίωση ειδικοτήτων Ν. Ζίχνης)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https://www.esos.gr/sites/default/files/articles-2023/20250203363.pdf (ΔΙΕΥΘΥΝΣΗ Δ.Ε. ΣΕΡΡΩΝ – ΕΠΑΛ ΝΙΓΡΙΤΑΣ &amp; ΕΠΑΛ ΡΟΔΟΠΟΛΗΣ, σελ. 81–82 του PDF)
- https://1epal-nigrit-new.ser.sch.gr/?page_id=409 (τομείς Νιγρίτας)
- https://blogs.sch.gr/epal-rodop/about/tomeis (τομείς Ροδόπολης)
[/Sources]
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serres_city.jpg">    </p:cNvPr>
          <p:cNvPicPr>
            <a:picLocks noChangeAspect="1"/>
          </p:cNvPicPr>
          <p:nvPr/>
        </p:nvPicPr>
        <p:blipFill>
          <a:blip r:embed="rId1"/>
          <a:srcRect l="0" r="0" t="4296" b="4296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731520" y="1920240"/>
            <a:ext cx="107899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Επιλογές σπουδών μετά την Α’ τάξη ΕΠΑ.Λ.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749808" y="278892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Νομός / Π.Ε. Σερρών – Τομείς &amp; Ειδικότητες (σχ. έτος 2025–2026)</a:t>
            </a:r>
            <a:endParaRPr lang="en-US" sz="1800" dirty="0"/>
          </a:p>
        </p:txBody>
      </p:sp>
      <p:sp>
        <p:nvSpPr>
          <p:cNvPr id="6" name="Shape 3"/>
          <p:cNvSpPr/>
          <p:nvPr/>
        </p:nvSpPr>
        <p:spPr>
          <a:xfrm>
            <a:off x="731520" y="3703320"/>
            <a:ext cx="6309360" cy="1143000"/>
          </a:xfrm>
          <a:prstGeom prst="roundRect">
            <a:avLst/>
          </a:prstGeom>
          <a:solidFill>
            <a:srgbClr val="FFFFFF">
              <a:alpha val="8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3840480"/>
            <a:ext cx="58521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Μάθημα: Σ.Ε.Π. (Α’ τάξη ΕΠΑ.Λ.)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Ονοματεπώνυμο: ____________   Τμήμα: ____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Σιδηροκάστρου – Τομείς &amp; Ειδικότητες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Πηγή: ΦΕΚ Β’ 3363/01.07.2025 (ΥΑ Φ20/76737/Δ4)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31520" y="1051560"/>
            <a:ext cx="3703320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051560"/>
            <a:ext cx="91440" cy="201168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6112" y="1179576"/>
            <a:ext cx="3429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Γεωπονία/Τρόφιμα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1527048"/>
            <a:ext cx="3383280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Φυτικής Παραγωγής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526280" y="1051560"/>
            <a:ext cx="3703320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26280" y="1051560"/>
            <a:ext cx="91440" cy="201168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90872" y="1179576"/>
            <a:ext cx="3429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Διοίκηση &amp; Οικονομία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54880" y="1527048"/>
            <a:ext cx="3383280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Υπάλληλος Διοίκησης και Οικονομικών Υπηρεσιών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Υπάλληλος Τουριστικών Επιχειρήσεων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366760" y="1051560"/>
            <a:ext cx="3749040" cy="2011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366760" y="1051560"/>
            <a:ext cx="91440" cy="201168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31352" y="1179576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Ηλεκτρολογία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595360" y="1527048"/>
            <a:ext cx="3429000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Ηλεκτρολογικών Συστημάτων, Εγκαταστάσεων &amp; Δικτύων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731520" y="3246120"/>
            <a:ext cx="7589520" cy="3291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731520" y="3246120"/>
            <a:ext cx="91440" cy="3291840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96112" y="3374136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Μηχανολογία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960120" y="3721608"/>
            <a:ext cx="7269480" cy="2724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Εγκαταστάσεων Ψύξης, Αερισμού &amp; Κλιματισμού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Μηχανολογικών Εγκαταστάσεων και Κατασκευών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Οχημάτων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8366760" y="3246120"/>
            <a:ext cx="3749040" cy="3291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8366760" y="3246120"/>
            <a:ext cx="91440" cy="329184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531352" y="3374136"/>
            <a:ext cx="3474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Πληροφορική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595360" y="3721608"/>
            <a:ext cx="3429000" cy="27249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Εφαρμογών Πληροφορικής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Πώς να διαλέξεις σωστά (mini οδηγός)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Συμβουλή ΣΕΠ: Δοκίμασε «μικρές δοκιμές» πριν αποφασίσεις.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91440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ερωτήσεις πριν επιλέξεις τομέα/ειδικότητα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1298448"/>
            <a:ext cx="1645920" cy="54864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1600200"/>
            <a:ext cx="11247120" cy="3794760"/>
          </a:xfrm>
          <a:prstGeom prst="rect">
            <a:avLst/>
          </a:prstGeom>
          <a:solidFill>
            <a:srgbClr val="FFFFFF"/>
          </a:solidFill>
          <a:ln>
            <a:solidFill>
              <a:srgbClr val="E2E8F0"/>
            </a:solidFill>
          </a:ln>
        </p:spPr>
        <p:txBody>
          <a:bodyPr wrap="square" lIns="228600" tIns="228600" rIns="228600" bIns="228600" rtlCol="0" anchor="t"/>
          <a:lstStyle/>
          <a:p>
            <a:pPr marL="254000" indent="-2540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Τι μου αρέσει να κάνω; (π.χ. κατασκευές, υπολογιστές, υγεία, φύση)</a:t>
            </a:r>
            <a:endParaRPr lang="en-US" sz="1800" dirty="0"/>
          </a:p>
          <a:p>
            <a:pPr marL="254000" indent="-2540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Σε τι είμαι καλός/ή; (δεξιότητες, μαθήματα, ομαδική δουλειά)</a:t>
            </a:r>
            <a:endParaRPr lang="en-US" sz="1800" dirty="0"/>
          </a:p>
          <a:p>
            <a:pPr marL="254000" indent="-2540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Πώς είναι τα εργαστήρια του σχολείου; (εξοπλισμός, projects)</a:t>
            </a:r>
            <a:endParaRPr lang="en-US" sz="1800" dirty="0"/>
          </a:p>
          <a:p>
            <a:pPr marL="254000" indent="-2540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Τι δουλειές/σπουδές ανοίγει; (μαθητεία, ΣΑΕΚ/ΙΕΚ, πανελλαδικές)</a:t>
            </a:r>
            <a:endParaRPr lang="en-US" sz="1800" dirty="0"/>
          </a:p>
          <a:p>
            <a:pPr marL="254000" indent="-2540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Πρακτικά: μετακίνηση, ωράριο, υποστήριξη (ΟΚ;)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1520" y="5577840"/>
            <a:ext cx="11247120" cy="960120"/>
          </a:xfrm>
          <a:prstGeom prst="rect">
            <a:avLst/>
          </a:prstGeom>
          <a:solidFill>
            <a:srgbClr val="F8FAFC"/>
          </a:solidFill>
          <a:ln>
            <a:solidFill>
              <a:srgbClr val="E2E8F0"/>
            </a:solidFill>
          </a:ln>
        </p:spPr>
        <p:txBody>
          <a:bodyPr wrap="square" lIns="228600" tIns="228600" rIns="228600" bIns="22860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Ιδέα για ΣΕΠ: Κάνε 2 «μικρές συνεντεύξεις» (1 μαθητής/τρια Β’ ή Γ’ + 1 εκπαιδευτικός τομέα).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10972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Επόμενα βήματα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822960" y="2057400"/>
            <a:ext cx="10607040" cy="4160520"/>
          </a:xfrm>
          <a:prstGeom prst="roundRect">
            <a:avLst/>
          </a:prstGeom>
          <a:solidFill>
            <a:srgbClr val="FFFFFF">
              <a:alpha val="92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2423160"/>
            <a:ext cx="9875520" cy="3566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79400" indent="-279400"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Διάλεξε 2–3 σχολεία/τομείς που σε ενδιαφέρουν.</a:t>
            </a:r>
            <a:endParaRPr lang="en-US" sz="2000" dirty="0"/>
          </a:p>
          <a:p>
            <a:pPr marL="279400" indent="-279400"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Ρώτα για τα εργαστήρια και τα projects που κάνουν.</a:t>
            </a:r>
            <a:endParaRPr lang="en-US" sz="2000" dirty="0"/>
          </a:p>
          <a:p>
            <a:pPr marL="279400" indent="-279400"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Δες αν υπάρχει μαθητεία ή συνεργασίες με φορείς/επιχειρήσεις.</a:t>
            </a:r>
            <a:endParaRPr lang="en-US" sz="2000" dirty="0"/>
          </a:p>
          <a:p>
            <a:pPr marL="279400" indent="-279400"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Μίλησε με τον/την υπεύθυνο/η ΣΕΠ και τους καθηγητές τομέα.</a:t>
            </a:r>
            <a:endParaRPr lang="en-US" sz="2000" dirty="0"/>
          </a:p>
          <a:p>
            <a:pPr marL="279400" indent="-279400">
              <a:spcAft>
                <a:spcPts val="600"/>
              </a:spcAft>
              <a:buSzPct val="100000"/>
              <a:buChar char="•"/>
            </a:pPr>
            <a:r>
              <a:rPr lang="en-US" sz="2000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Κράτα σημειώσεις: τι σου άρεσε, τι σε δυσκόλεψε, τι θα ήθελες.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822960" y="63550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Καλή επιτυχία! 🙂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Μίνι Οδηγός – Βιωματικές Ασκήσεις (ΣΕΠ)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554480"/>
            <a:ext cx="73152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Στόχος:</a:t>
            </a:r>
          </a:p>
          <a:p>
            <a:r>
              <a:t>Οι μαθητές να γνωρίσουν τις επιλογές σπουδών μετά την Α΄ ΕΠΑ.Λ.</a:t>
            </a:r>
          </a:p>
          <a:p>
            <a:r>
              <a:t>και να συνδέσουν τα ενδιαφέροντά τους με τομείς και ειδικότητες.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Άσκηση 1 &amp;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554480"/>
            <a:ext cx="73152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1. Τι μου ταιριάζει;</a:t>
            </a:r>
          </a:p>
          <a:p>
            <a:r>
              <a:t>- Τι μου αρέσει;</a:t>
            </a:r>
          </a:p>
          <a:p>
            <a:r>
              <a:t>- Σε τι είμαι καλός/ή;</a:t>
            </a:r>
          </a:p>
          <a:p/>
          <a:p>
            <a:r>
              <a:t>2. Γνωρίζω τις ειδικότητες</a:t>
            </a:r>
          </a:p>
          <a:p>
            <a:r>
              <a:t>Ομαδική εργασία: παρουσίαση μίας ειδικότητας.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457200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Άσκηση 3 – Αναστοχασμός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1554480"/>
            <a:ext cx="73152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3. Επαγγελματικός ρόλος</a:t>
            </a:r>
          </a:p>
          <a:p>
            <a:r>
              <a:t>Πού μπορεί να εργαστεί ένας απόφοιτος;</a:t>
            </a:r>
          </a:p>
          <a:p/>
          <a:p>
            <a:r>
              <a:t>Συζήτηση:</a:t>
            </a:r>
          </a:p>
          <a:p>
            <a:r>
              <a:t>- Τι έμαθα;</a:t>
            </a:r>
          </a:p>
          <a:p>
            <a:r>
              <a:t>- Ποια ειδικότητα μου ταιριάζει και γιατί;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Τι επιλέγω μετά την Α’ τάξη;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Πηγή ειδικοτήτων: ΦΕΚ Β’ 3363/01.07.2025 (ΥΑ Φ20/76737/Δ4)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731520" y="96012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Στην Α’ τάξη όλοι έχουν κοινό πρόγραμμα. Από τη Β’ τάξη επιλέγεις Τομέα και στη Γ’ τάξη Ειδικότητα.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31520" y="1828800"/>
            <a:ext cx="553212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731520" y="1828800"/>
            <a:ext cx="91440" cy="438912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1956816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Β’ τάξη: Επιλογή Τομέα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60120" y="2304288"/>
            <a:ext cx="5212080" cy="3822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Διαλέγεις τον τομέα που σε ενδιαφέρει.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Κάνεις μαθήματα γενικής παιδείας + εργαστηριακά του τομέα.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 επιλογή αυτή «οδηγεί» σε συγκεκριμένες ειδικότητες στη Γ’ τάξη.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400800" y="1828800"/>
            <a:ext cx="507492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400800" y="1828800"/>
            <a:ext cx="91440" cy="43891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565392" y="1956816"/>
            <a:ext cx="4800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Γ’ τάξη: Επιλογή Ειδικότητας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629400" y="2304288"/>
            <a:ext cx="4754880" cy="38221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Διαλέγεις 1 ειδικότητα μέσα στον τομέα σου.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Παίρνεις πτυχίο ειδικότητας επιπέδου 4.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Μπορείς (μετά) να συνεχίσεις σε Μαθητεία (επίπεδο 5) ή/και σπουδές.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Κύριοι Τομείς των ΕΠΑ.Λ. (γενικά)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Σημ.: Δεν λειτουργούν όλοι οι τομείς σε κάθε σχολείο.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40080" y="86868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βασικοί τομείς (ενδεικτικά)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640080" y="1252728"/>
            <a:ext cx="1645920" cy="54864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150876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31520" y="1508760"/>
            <a:ext cx="109728" cy="713232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32688" y="160020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Γεωπονίας, Τροφίμων &amp; Περιβάλλοντος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32688" y="189280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Καλλιέργειες, τρόφιμα, περιβάλλον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233172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2331720"/>
            <a:ext cx="109728" cy="713232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32688" y="242316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Διοίκησης &amp; Οικονομίας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932688" y="271576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Λογιστική, τουρισμός, marketing, logistics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731520" y="315468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31520" y="3154680"/>
            <a:ext cx="109728" cy="713232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2688" y="324612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Πληροφορικής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2688" y="353872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Δίκτυα, εφαρμογές, web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731520" y="397764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31520" y="3977640"/>
            <a:ext cx="109728" cy="713232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32688" y="406908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Υγείας – Πρόνοιας – Ευεξίας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32688" y="436168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Νοσηλευτική, βρεφονηπιοκομία, αισθητική</a:t>
            </a:r>
            <a:endParaRPr lang="en-US" sz="1200" dirty="0"/>
          </a:p>
        </p:txBody>
      </p:sp>
      <p:sp>
        <p:nvSpPr>
          <p:cNvPr id="24" name="Shape 22"/>
          <p:cNvSpPr/>
          <p:nvPr/>
        </p:nvSpPr>
        <p:spPr>
          <a:xfrm>
            <a:off x="731520" y="480060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31520" y="4800600"/>
            <a:ext cx="109728" cy="713232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2688" y="489204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Μηχανολογίας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932688" y="518464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Οχήματα, ψύξη/κλιματισμός, εγκαταστάσεις</a:t>
            </a:r>
            <a:endParaRPr lang="en-US" sz="1200" dirty="0"/>
          </a:p>
        </p:txBody>
      </p:sp>
      <p:sp>
        <p:nvSpPr>
          <p:cNvPr id="28" name="Shape 26"/>
          <p:cNvSpPr/>
          <p:nvPr/>
        </p:nvSpPr>
        <p:spPr>
          <a:xfrm>
            <a:off x="6400800" y="150876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400800" y="1508760"/>
            <a:ext cx="109728" cy="713232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601968" y="160020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Ηλεκτρολογίας, Ηλεκτρονικής &amp; Αυτοματισμού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6601968" y="189280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Εγκαταστάσεις, δίκτυα, τηλεπικοινωνίες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6400800" y="233172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6400800" y="2331720"/>
            <a:ext cx="109728" cy="713232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601968" y="242316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Δομικών Έργων &amp; Γεωπληροφορικής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6601968" y="271576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Τεχνικά έργα, σχέδιο, GIS</a:t>
            </a:r>
            <a:endParaRPr lang="en-US" sz="1200" dirty="0"/>
          </a:p>
        </p:txBody>
      </p:sp>
      <p:sp>
        <p:nvSpPr>
          <p:cNvPr id="36" name="Shape 34"/>
          <p:cNvSpPr/>
          <p:nvPr/>
        </p:nvSpPr>
        <p:spPr>
          <a:xfrm>
            <a:off x="6400800" y="315468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400800" y="3154680"/>
            <a:ext cx="109728" cy="713232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601968" y="324612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Εφαρμοσμένων Τεχνών</a:t>
            </a:r>
            <a:endParaRPr lang="en-US" sz="1500" dirty="0"/>
          </a:p>
        </p:txBody>
      </p:sp>
      <p:sp>
        <p:nvSpPr>
          <p:cNvPr id="39" name="Text 37"/>
          <p:cNvSpPr/>
          <p:nvPr/>
        </p:nvSpPr>
        <p:spPr>
          <a:xfrm>
            <a:off x="6601968" y="353872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Γραφιστική, εσωτερική διακόσμηση</a:t>
            </a:r>
            <a:endParaRPr lang="en-US" sz="1200" dirty="0"/>
          </a:p>
        </p:txBody>
      </p:sp>
      <p:sp>
        <p:nvSpPr>
          <p:cNvPr id="40" name="Shape 38"/>
          <p:cNvSpPr/>
          <p:nvPr/>
        </p:nvSpPr>
        <p:spPr>
          <a:xfrm>
            <a:off x="6400800" y="3977640"/>
            <a:ext cx="557784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400800" y="3977640"/>
            <a:ext cx="109728" cy="713232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601968" y="406908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(όπου υπάρχει) Ναυτιλιακών Επαγγελμάτων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6601968" y="4361688"/>
            <a:ext cx="52578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Πλοίαρχος/Μηχανικός Ε.Ν.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ΕΠΑ.Λ. που αναφέρονται για την Π.Ε. Σερρών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Τα στοιχεία ειδικοτήτων προέρχονται από ΦΕΚ Β’ 3363/01.07.2025 (ΥΑ Φ20/76737/Δ4).</a:t>
            </a:r>
            <a:endParaRPr lang="en-US" sz="1000" dirty="0"/>
          </a:p>
        </p:txBody>
      </p:sp>
      <p:pic>
        <p:nvPicPr>
          <p:cNvPr id="6" name="Image 0" descr="/mnt/data/greece_map_serr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754981"/>
            <a:ext cx="4846320" cy="398811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715000" y="1051560"/>
            <a:ext cx="6263640" cy="54406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2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5943600" y="1234440"/>
            <a:ext cx="5852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Σχολικές μονάδες (όπως εμφανίζονται στο ΦΕΚ):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035040" y="1691640"/>
            <a:ext cx="5669280" cy="4480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spcAft>
                <a:spcPts val="300"/>
              </a:spcAft>
              <a:buSzPct val="100000"/>
              <a:buChar char="•"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ΕΠΑΛ Σερρών</a:t>
            </a:r>
            <a:endParaRPr lang="en-US" sz="1500" dirty="0"/>
          </a:p>
          <a:p>
            <a:pPr marL="228600" indent="-228600">
              <a:spcAft>
                <a:spcPts val="300"/>
              </a:spcAft>
              <a:buSzPct val="100000"/>
              <a:buChar char="•"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2ο ΕΠΑΛ Σερρών</a:t>
            </a:r>
            <a:endParaRPr lang="en-US" sz="1500" dirty="0"/>
          </a:p>
          <a:p>
            <a:pPr marL="228600" indent="-228600">
              <a:spcAft>
                <a:spcPts val="300"/>
              </a:spcAft>
              <a:buSzPct val="100000"/>
              <a:buChar char="•"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4ο Εσπερινό ΕΠΑΛ Σερρών</a:t>
            </a:r>
            <a:endParaRPr lang="en-US" sz="1500" dirty="0"/>
          </a:p>
          <a:p>
            <a:pPr marL="228600" indent="-228600">
              <a:spcAft>
                <a:spcPts val="300"/>
              </a:spcAft>
              <a:buSzPct val="100000"/>
              <a:buChar char="•"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Ηράκλειας Σερρών</a:t>
            </a:r>
            <a:endParaRPr lang="en-US" sz="1500" dirty="0"/>
          </a:p>
          <a:p>
            <a:pPr marL="228600" indent="-228600">
              <a:spcAft>
                <a:spcPts val="300"/>
              </a:spcAft>
              <a:buSzPct val="100000"/>
              <a:buChar char="•"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Νέας Ζίχνης</a:t>
            </a:r>
            <a:endParaRPr lang="en-US" sz="1500" dirty="0"/>
          </a:p>
          <a:p>
            <a:pPr marL="228600" indent="-228600">
              <a:spcAft>
                <a:spcPts val="300"/>
              </a:spcAft>
              <a:buSzPct val="100000"/>
              <a:buChar char="•"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Νιγρίτας</a:t>
            </a:r>
            <a:endParaRPr lang="en-US" sz="1500" dirty="0"/>
          </a:p>
          <a:p>
            <a:pPr marL="228600" indent="-228600">
              <a:spcAft>
                <a:spcPts val="300"/>
              </a:spcAft>
              <a:buSzPct val="100000"/>
              <a:buChar char="•"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Ροδόπολης</a:t>
            </a:r>
            <a:endParaRPr lang="en-US" sz="1500" dirty="0"/>
          </a:p>
          <a:p>
            <a:pPr marL="228600" indent="-228600">
              <a:spcAft>
                <a:spcPts val="300"/>
              </a:spcAft>
              <a:buSzPct val="100000"/>
              <a:buChar char="•"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Σιδηροκάστρου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1ο ΕΠΑΛ Σερρών – Τομείς &amp; Ειδικότητες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Πηγή: ΦΕΚ Β’ 3363/01.07.2025 (ΥΑ Φ20/76737/Δ4)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40080" y="960120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960120"/>
            <a:ext cx="91440" cy="141732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088136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Δομικά Έργα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68680" y="1435608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Δομικών Έργων και Γεωπληροφορικής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355080" y="960120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355080" y="960120"/>
            <a:ext cx="91440" cy="14173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19672" y="1088136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Μηχανολογία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83680" y="1435608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Μηχανολογικών Εγκαταστάσεων και Κατασκευών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Θερμικών &amp; Υδραυλικών Εγκαταστάσεων (Πετρέλαιο/Φυσικό Αέριο)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Εγκαταστάσεων Ψύξης, Αερισμού &amp; Κλιματισμού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Οχημάτων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2578608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0080" y="2578608"/>
            <a:ext cx="91440" cy="141732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" y="2706624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Εφαρμοσμένες Τέχνες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68680" y="3054096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Γραφικών Τεχνών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Σχεδιασμού-Διακόσμησης Εσωτερικών Χώρων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355080" y="2578608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355080" y="2578608"/>
            <a:ext cx="91440" cy="14173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9672" y="2706624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Πληροφορική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583680" y="3054096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Εφαρμογών Πληροφορικής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Η/Υ και Δικτύων Η/Υ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" y="4197096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40080" y="4197096"/>
            <a:ext cx="91440" cy="141732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04672" y="4325112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Ηλεκτρολογία/Ηλεκτρονική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68680" y="4672584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Ηλεκτρολογικών Συστημάτων, Εγκαταστάσεων &amp; Δικτύων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Ηλεκτρονικών &amp; Υπολογιστικών Συστημάτων, Δικτύων &amp; Τηλεπικοινωνιών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355080" y="4197096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355080" y="4197096"/>
            <a:ext cx="91440" cy="14173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19672" y="4325112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Υγεία – Ευεξία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583680" y="4672584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Βοηθός Φυσικοθεραπευτή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Αισθητικής Τέχνης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Κομμωτικής Τέχνης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2ο ΕΠΑΛ Σερρών – Τομείς &amp; Ειδικότητες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Πηγή: ΦΕΚ Β’ 3363/01.07.2025 (ΥΑ Φ20/76737/Δ4)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31520" y="1051560"/>
            <a:ext cx="1124712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051560"/>
            <a:ext cx="91440" cy="169164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6112" y="1179576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Γεωπονίας, Τροφίμων &amp; Περιβάλλοντος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1527048"/>
            <a:ext cx="10927080" cy="1124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Φυτικής Παραγωγής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Ζωικής Παραγωγής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Ανθοκομίας &amp; Αρχιτεκτονικής Τοπίου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Τεχνολογίας Τροφίμων και Ποτών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31520" y="2907792"/>
            <a:ext cx="1124712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731520" y="2907792"/>
            <a:ext cx="91440" cy="169164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96112" y="3035808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Διοίκησης &amp; Οικονομίας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60120" y="3383280"/>
            <a:ext cx="10927080" cy="1124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Υπάλληλος Διοίκησης και Οικονομικών Υπηρεσιών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Υπάλληλος Αποθήκης &amp; Συστημάτων Εφοδιασμού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Υπάλληλος Εμπορίας &amp; Διαφήμισης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Υπάλληλος Τουριστικών Επιχειρήσεων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731520" y="4764024"/>
            <a:ext cx="11247120" cy="1691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31520" y="4764024"/>
            <a:ext cx="91440" cy="1691640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96112" y="489204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Υγείας – Πρόνοιας – Ευεξίας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60120" y="5239512"/>
            <a:ext cx="10927080" cy="11247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Βοηθός Νοσηλευτή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Βοηθός Ιατρικών – Βιολογικών Εργαστηρίων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Βοηθός Βρεφονηπιοκόμων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4ο Εσπερινό ΕΠΑΛ Σερρών – Τομείς &amp; Ειδικότητες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Πηγή: ΦΕΚ Β’ 3363/01.07.2025 (ΥΑ Φ20/76737/Δ4)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640080" y="960120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960120"/>
            <a:ext cx="91440" cy="141732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04672" y="1088136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Γεωπονία/Τρόφιμα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68680" y="1435608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Τεχνολογίας Τροφίμων και Ποτών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Ανθοκομίας &amp; Αρχιτεκτονικής Τοπίου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355080" y="960120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355080" y="960120"/>
            <a:ext cx="91440" cy="14173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19672" y="1088136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Μηχανολογία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83680" y="1435608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Εγκαταστάσεων Ψύξης, Αερισμού &amp; Κλιματισμού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Θερμικών &amp; Υδραυλικών Εγκαταστάσεων (Πετρέλαιο/Φυσικό Αέριο)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Οχημάτων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40080" y="2578608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40080" y="2578608"/>
            <a:ext cx="91440" cy="141732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" y="2706624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Διοίκηση &amp; Οικονομία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68680" y="3054096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Υπάλληλος Διοίκησης και Οικονομικών Υπηρεσιών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Υπάλληλος Τουριστικών Επιχειρήσεων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355080" y="2578608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6355080" y="2578608"/>
            <a:ext cx="91440" cy="14173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519672" y="2706624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Πληροφορική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583680" y="3054096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Εφαρμογών Πληροφορικής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Η/Υ και Δικτύων Η/Υ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40080" y="4197096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40080" y="4197096"/>
            <a:ext cx="91440" cy="141732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04672" y="4325112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Ηλεκτρολογία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68680" y="4672584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Τεχνικός Ηλεκτρολογικών Συστημάτων, Εγκαταστάσεων &amp; Δικτύων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355080" y="4197096"/>
            <a:ext cx="5532120" cy="14173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6355080" y="4197096"/>
            <a:ext cx="91440" cy="141732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519672" y="4325112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Υγεία – Ευεξία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583680" y="4672584"/>
            <a:ext cx="521208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Βοηθός Νοσηλευτή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Βοηθός Βρεφονηπιοκόμων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Βοηθός Φυσικοθεραπευτή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Ηράκλειας &amp; ΕΠΑΛ Νέας Ζίχνης – Ειδικότητες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Πηγή: ΦΕΚ Β’ 3363/01.07.2025 (ΥΑ Φ20/76737/Δ4)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31520" y="1051560"/>
            <a:ext cx="5623560" cy="5486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051560"/>
            <a:ext cx="91440" cy="54864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6112" y="1179576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Ηράκλειας Σερρών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1527048"/>
            <a:ext cx="5303520" cy="4919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Διοίκηση &amp; Οικονομία: Υπάλληλος Διοίκησης και Οικονομικών Υπηρεσιών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Πληροφορική: Τεχνικός Εφαρμογών Πληροφορικής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Υγεία – Ευεξία: Βοηθός Νοσηλευτή / Βοηθός Βρεφονηπιοκόμων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0" y="1051560"/>
            <a:ext cx="5440680" cy="5486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00800" y="1051560"/>
            <a:ext cx="91440" cy="548640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65392" y="1179576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Νέας Ζίχνης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629400" y="1527048"/>
            <a:ext cx="5120640" cy="4919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Γεωπονία/Τρόφιμα: Τεχνικός Φυτικής Παραγωγής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Πληροφορική: Τεχνικός Εφαρμογών Πληροφορικής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Αν σου αρέσει το αγρο-διατροφικό πεδίο, εδώ έχεις «καθαρή» κατεύθυνση.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48640" y="146304"/>
            <a:ext cx="1115568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Νιγρίτας &amp; ΕΠΑΛ Ροδόπολης – Ειδικότητες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6629400"/>
            <a:ext cx="12191695" cy="228600"/>
          </a:xfrm>
          <a:prstGeom prst="rect">
            <a:avLst/>
          </a:prstGeom>
          <a:solidFill>
            <a:srgbClr val="F8FAFC"/>
          </a:solidFill>
          <a:ln w="12700">
            <a:solidFill>
              <a:srgbClr val="F8FAF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6656832"/>
            <a:ext cx="111556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Πηγή: ΦΕΚ Β’ 3363/01.07.2025 (ΥΑ Φ20/76737/Δ4)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731520" y="1051560"/>
            <a:ext cx="5623560" cy="5486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051560"/>
            <a:ext cx="91440" cy="5486400"/>
          </a:xfrm>
          <a:prstGeom prst="rect">
            <a:avLst/>
          </a:prstGeom>
          <a:solidFill>
            <a:srgbClr val="0EA5A4"/>
          </a:solidFill>
          <a:ln w="12700">
            <a:solidFill>
              <a:srgbClr val="0EA5A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96112" y="1179576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Νιγρίτας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60120" y="1527048"/>
            <a:ext cx="5303520" cy="4919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Γεωπονία: Τεχνικός Φυτικής Παραγωγής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Ηλεκτρολογία/Ηλεκτρονική: Τεχνικός Ηλεκτρολογικών Συστημάτων, Εγκαταστάσεων &amp; Δικτύων / Τεχνικός Ηλεκτρονικών &amp; Υπολογιστικών Συστημάτων, Δικτύων &amp; Τηλεπικοινωνιών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Μηχανολογία: Τεχνικός Οχημάτων / Τεχνικός Εγκαταστάσεων Ψύξης, Αερισμού &amp; Κλιματισμού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Πληροφορική: Τεχνικός Εφαρμογών Πληροφορικής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Υγεία – Ευεξία: Βοηθός Νοσηλευτή / Βοηθός Βρεφονηπιοκόμων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400800" y="1051560"/>
            <a:ext cx="5440680" cy="54864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38100" dist="19050" dir="2700000">
              <a:srgbClr val="000000">
                <a:alpha val="15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400800" y="1051560"/>
            <a:ext cx="91440" cy="5486400"/>
          </a:xfrm>
          <a:prstGeom prst="rect">
            <a:avLst/>
          </a:prstGeom>
          <a:solidFill>
            <a:srgbClr val="1D4ED8"/>
          </a:solidFill>
          <a:ln w="12700">
            <a:solidFill>
              <a:srgbClr val="1D4ED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65392" y="1179576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ΕΠΑΛ Ροδόπολης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629400" y="1527048"/>
            <a:ext cx="5120640" cy="4919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Γεωπονία/Τρόφιμα: Τεχνικός Τεχνολογίας Τροφίμων και Ποτών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Διοίκηση: Υπάλληλος Διοίκησης και Οικονομικών Υπηρεσιών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Ηλεκτρολογία: Τεχνικός Ηλεκτρολογικών Συστημάτων, Εγκαταστάσεων &amp; Δικτύων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Υγεία – Ευεξία: Αισθητικής Τέχνης</a:t>
            </a: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endParaRPr lang="en-US" sz="1300" dirty="0"/>
          </a:p>
          <a:p>
            <a:pPr marL="228600" indent="-228600">
              <a:spcAft>
                <a:spcPts val="200"/>
              </a:spcAft>
              <a:buSzPct val="100000"/>
              <a:buChar char="•"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Tip: Μικρότερο σχολείο ≠ λιγότερες ευκαιρίες — δες τα εργαστήρια &amp; τη μαθητεία.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ChatGPT</dc:creator>
  <cp:lastModifiedBy>ChatGPT</cp:lastModifiedBy>
  <cp:revision>1</cp:revision>
  <dcterms:created xsi:type="dcterms:W3CDTF">2026-01-28T21:29:39Z</dcterms:created>
  <dcterms:modified xsi:type="dcterms:W3CDTF">2026-01-28T21:29:39Z</dcterms:modified>
</cp:coreProperties>
</file>