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3E7BB-3EA4-4BCE-AFC8-BEFEBA9941C6}" v="5970" dt="2020-11-09T15:12:06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5" autoAdjust="0"/>
  </p:normalViewPr>
  <p:slideViewPr>
    <p:cSldViewPr snapToGrid="0">
      <p:cViewPr varScale="1">
        <p:scale>
          <a:sx n="107" d="100"/>
          <a:sy n="107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43BF0BA8-7E7E-4520-AC48-48AE3A298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908E2F9-E684-4970-B4FD-149444D8A0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1059A79-579C-411F-82EF-72C14F356504}" type="datetime1">
              <a:rPr lang="el-GR" smtClean="0"/>
              <a:t>9/11/2020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F2F2575-3010-4D91-B512-6E3CAAB12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96E587E-F2C4-4A71-A288-61F83628AD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B83F970-A231-45BD-97AC-2EA73D2BC1C2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9117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831B3E-6C7E-4000-8F19-3CD62D929857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5A0C8E-E5FA-4BA7-AA40-1087BE768251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54092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35A0C8E-E5FA-4BA7-AA40-1087BE768251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175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35A0C8E-E5FA-4BA7-AA40-1087BE768251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596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Εικόνα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 dirty="0"/>
              <a:t>Κάντε κλικ για να επεξεργαστείτε το Στυλ κύριου υποτίτλου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F0DF1-8C8C-499B-802C-AC9EE4F93BB3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Εικόνα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4DE578-F307-416E-894A-5653CBA3EB64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Εικόνα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7E531B-F0AA-40D7-A1CC-857FC7DD2A43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Απόσπασμ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Εικόνα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Ορθογώνιο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2" name="Σύμβολο κράτησης θέσης κειμένου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8A121-2A64-4A7F-8CF4-6B3603DFDBC1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  <p:sp>
        <p:nvSpPr>
          <p:cNvPr id="16" name="Πλαίσιο κειμένου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l-GR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Πλαίσιο κειμένου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l-GR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Εικόνα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Ορθογώνιο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839467-C1B4-4B57-9329-00586BA05347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ηλ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Εικόνα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Ορθογώνιο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Ορθογώνιο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Τίτλος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7" name="Θέση κειμένου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9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10" name="Θέση κειμένου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11" name="Θέση κειμένου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12" name="Θέση κειμένου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4B5815-2B21-4BBD-9D79-C328A8F91EAE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Εικόνα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Ορθογώνιο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Ορθογώνιο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Τίτλος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9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20" name="Θέση εικόνας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21" name="Θέση κειμένου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22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23" name="Θέση εικόνας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24" name="Θέση κειμένου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25" name="Θέση κειμένου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26" name="Θέση εικόνας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27" name="Θέση κειμένου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8698D1-52C5-4F4C-AEED-37BC24ACAD5A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Εικόνα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55096-9278-418F-8C5B-DB5A4439E682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Ορθογώνιο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el-GR" noProof="0" dirty="0"/>
              <a:t>Κάντε κλικ για να επεξεργαστείτε το στυλ τίτλου του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9D91C36F-4F2F-466B-97CC-43797D65D326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Εικόνα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Ορθογώνιο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Ορθογώνιο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C58034-D884-4978-A989-BB8ACD217338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Εικόνα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9FCF37-2E58-4663-863D-22DE3AD12D40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ομέ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Εικόνα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09749C-E387-4617-B024-B2AFAA06CBE9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Εικόνα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Ορθογώνιο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594122" y="2336873"/>
            <a:ext cx="4700060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77B73-7716-405C-9157-D4D6CA93A99F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Εικόνα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92B2D-DDA8-4775-A937-A3EC61E68F6D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247751-F494-4DD8-BC27-7227E81CC3FB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Εικόνα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78657A-2010-464C-8928-5217B376A132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Εικόνα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1967F0-E197-4FD9-8F8C-E27369C19CE1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25AD35-513D-4314-8083-1EBCAEC29B12}" type="datetime1">
              <a:rPr lang="el-GR" noProof="0" smtClean="0"/>
              <a:t>9/11/2020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Ένα μπουκέτο λουλούδια">
            <a:extLst>
              <a:ext uri="{FF2B5EF4-FFF2-40B4-BE49-F238E27FC236}">
                <a16:creationId xmlns:a16="http://schemas.microsoft.com/office/drawing/2014/main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b="7813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10" name="Ορθογώνιο 10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 rtlCol="0">
            <a:normAutofit fontScale="90000"/>
          </a:bodyPr>
          <a:lstStyle/>
          <a:p>
            <a:r>
              <a:rPr lang="el-GR" sz="4800" dirty="0"/>
              <a:t>ΚΑΛΛΙΤΕΧΝΙΚΕΣ ΤΕΧΝΟΤΡΟΠΙΕΣ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73B736C-9A72-4014-8CFF-9DFDB6F3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7823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1800" dirty="0"/>
              <a:t>ΔΗΜΙΟΥΡΓΙΚΗ ΑΠΑΣΧΟΛΗΣΗ ΠΡΟΣΧΟΛΙΚΗΣ ΗΛΙΚΙΑΣ, ΘΕΩΡΙΑ</a:t>
            </a:r>
          </a:p>
          <a:p>
            <a:r>
              <a:rPr lang="el-GR" sz="1800" dirty="0"/>
              <a:t>ΚΟΥΤΣΟΥΓΙΑΝΝΗ ΙΦΙΓΕΝΕΙΑ</a:t>
            </a:r>
          </a:p>
        </p:txBody>
      </p:sp>
      <p:sp>
        <p:nvSpPr>
          <p:cNvPr id="112" name="Ορθογώνιο 1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Ορθογώνιο 1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16" name="Ορθογώνιο 1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8A0C-6C7D-4B32-A053-0E82C6F9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ΚΥΒΙΣΜΟΣ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006D4-242A-4675-BD8D-6815B801F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ΕΠΟΧΗ: 1900</a:t>
            </a:r>
          </a:p>
          <a:p>
            <a:r>
              <a:rPr lang="el-GR" dirty="0"/>
              <a:t>Είναι η πηγή όλης της αφηρημένης τέχνης του 20ου αιώνα.</a:t>
            </a:r>
          </a:p>
          <a:p>
            <a:r>
              <a:rPr lang="el-GR" dirty="0"/>
              <a:t>Οι κυβιστές ζωγράφοι επιχειρούν να διασπάσουν τα πάντα στα συστατικά γεωμετρικά τους σχήματα.</a:t>
            </a:r>
          </a:p>
          <a:p>
            <a:r>
              <a:rPr lang="el-GR" dirty="0"/>
              <a:t>Οι κυβιστές εισήγαγαν την τέχνη του κολλάζ.</a:t>
            </a:r>
          </a:p>
          <a:p>
            <a:pPr marL="0" indent="0">
              <a:buNone/>
            </a:pPr>
            <a:r>
              <a:rPr lang="el-GR" u="sng" dirty="0"/>
              <a:t>ΔΡΑΣΤΗΡΙΟΤΗΤΑ ΓΙΑ ΠΑΙΔΙΑ</a:t>
            </a:r>
            <a:r>
              <a:rPr lang="el-GR" dirty="0"/>
              <a:t>: Να δημιουργήσουν μέσα στην τάξη ένα κολλάζ χρησιμοποιώντας χαρτιά κομμένα σε γεωμετρικά μόνο σχήματα.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492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Εικόνα 4" descr="Εικόνα που περιέχει κείμενο, βιβλίο, παλιός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4954C57F-EC5B-41BA-8BCE-246123EE38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4"/>
          <a:stretch/>
        </p:blipFill>
        <p:spPr>
          <a:xfrm>
            <a:off x="-44929" y="-52182"/>
            <a:ext cx="12192000" cy="685799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893EA-1CA0-426E-9335-223BF4D5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Pablo Picasso "Guernica"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5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CB7A-52C5-4644-ABDC-E0B33D38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ΣΟΥΡΕΑΛΙΣΜΟΣ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D6429-9B01-477D-B711-864617943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ΕΠΟΧΗ: 20ος αιώνας</a:t>
            </a:r>
          </a:p>
          <a:p>
            <a:r>
              <a:rPr lang="el-GR" dirty="0"/>
              <a:t>Σουρεαλισμός σημαίνει </a:t>
            </a:r>
            <a:r>
              <a:rPr lang="el-GR" dirty="0" err="1"/>
              <a:t>υπερεαλισμός</a:t>
            </a:r>
            <a:r>
              <a:rPr lang="el-GR" dirty="0"/>
              <a:t>. Οι σουρεαλιστές ζωγράφοι προσπαθούσαν να δημιουργήσουν ένα μαγικό, ονειρικό κόσμο ο οποίος είναι πιο όμορφος από την πραγματικότητα. Πχ μπορεί να απεικόνιζαν ένα ψάρι με ανθρώπινο κεφάλι που πετάει σε έναν ουρανό </a:t>
            </a:r>
            <a:r>
              <a:rPr lang="el-GR" dirty="0" err="1"/>
              <a:t>γεματό</a:t>
            </a:r>
            <a:r>
              <a:rPr lang="el-GR" dirty="0"/>
              <a:t> πέτρες.</a:t>
            </a:r>
          </a:p>
          <a:p>
            <a:r>
              <a:rPr lang="el-GR" dirty="0"/>
              <a:t>ΔΡΑΣΤΗΡΙΟΤΗΤΑ ΓΙΑ ΠΑΙΔΙΑ: </a:t>
            </a:r>
            <a:r>
              <a:rPr lang="el-GR" dirty="0" err="1"/>
              <a:t>Δινουμε</a:t>
            </a:r>
            <a:r>
              <a:rPr lang="el-GR" dirty="0"/>
              <a:t> στα παιδιά ένα φύλλο χαρτί και τους λέμε να ζωγραφίσουν κάτι που ονειρεύονται κ τα κάνει χαρούμενα.</a:t>
            </a:r>
          </a:p>
        </p:txBody>
      </p:sp>
    </p:spTree>
    <p:extLst>
      <p:ext uri="{BB962C8B-B14F-4D97-AF65-F5344CB8AC3E}">
        <p14:creationId xmlns:p14="http://schemas.microsoft.com/office/powerpoint/2010/main" val="391696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5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27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3" name="Picture 29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5" name="Rectangle 31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8" name="Group 35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7" name="Rectangle 36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37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0" name="Rectangle 39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8551D-6F23-457C-8E53-50F82820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9410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Salvador Dali</a:t>
            </a:r>
          </a:p>
        </p:txBody>
      </p:sp>
      <p:pic>
        <p:nvPicPr>
          <p:cNvPr id="4" name="Εικόνα 4" descr="Εικόνα που περιέχει φωτογραφία, πίνακας, διαφορετικός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3E677181-5EDC-4DF2-B18F-C4E2AA583C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16744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1" name="Rectangle 41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BA3B-B8E0-43AE-BF34-7473EED2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Pop</a:t>
            </a:r>
            <a:r>
              <a:rPr lang="el-GR" dirty="0"/>
              <a:t> </a:t>
            </a:r>
            <a:r>
              <a:rPr lang="el-GR" dirty="0" err="1"/>
              <a:t>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E69-0DF2-4B7F-81CC-92BFF0F2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Εποχή: 1950</a:t>
            </a:r>
          </a:p>
          <a:p>
            <a:r>
              <a:rPr lang="el-GR" dirty="0"/>
              <a:t>Είναι μέρος της σύγχρονης Αμερικανικής κουλτούρας</a:t>
            </a:r>
          </a:p>
          <a:p>
            <a:r>
              <a:rPr lang="el-GR" dirty="0"/>
              <a:t>Θέματα οικεία στην καθημερινή ζωή: αναψυκτικά, σταρ του σινεμά, κινούμενα σχέδια.</a:t>
            </a:r>
          </a:p>
          <a:p>
            <a:r>
              <a:rPr lang="el-GR" dirty="0"/>
              <a:t>Δεν είχαν ως στόχο να εκφράσουν συναισθήματα αλλά την </a:t>
            </a:r>
            <a:r>
              <a:rPr lang="el-GR" i="1" u="sng" dirty="0"/>
              <a:t>εμπορευματοποίηση</a:t>
            </a:r>
            <a:r>
              <a:rPr lang="el-GR" dirty="0"/>
              <a:t> της εποχής</a:t>
            </a:r>
          </a:p>
          <a:p>
            <a:r>
              <a:rPr lang="el-GR" u="sng" dirty="0"/>
              <a:t>ΔΡΑΣΤΗΡΙΟΤΗΤΑ ΓΙΑ ΠΑΙΔΙΑ:</a:t>
            </a:r>
            <a:r>
              <a:rPr lang="el-GR" dirty="0"/>
              <a:t> να ζωγραφίσουν το αγαπημένο τους κουτί από γάλα και δημητριακά.</a:t>
            </a:r>
          </a:p>
        </p:txBody>
      </p:sp>
    </p:spTree>
    <p:extLst>
      <p:ext uri="{BB962C8B-B14F-4D97-AF65-F5344CB8AC3E}">
        <p14:creationId xmlns:p14="http://schemas.microsoft.com/office/powerpoint/2010/main" val="259377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557E-110A-49F9-BD54-DC27A241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Andy</a:t>
            </a:r>
            <a:r>
              <a:rPr lang="el-GR" dirty="0"/>
              <a:t> </a:t>
            </a:r>
            <a:r>
              <a:rPr lang="el-GR" dirty="0" err="1"/>
              <a:t>Warhol</a:t>
            </a:r>
          </a:p>
        </p:txBody>
      </p:sp>
      <p:pic>
        <p:nvPicPr>
          <p:cNvPr id="4" name="Εικόνα 4" descr="Εικόνα που περιέχει ποτό, φαγητό, πορτοκαλί, παίκ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25B37CFE-F245-4614-9ECA-78D90C6DC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724" y="2336873"/>
            <a:ext cx="5259955" cy="4037466"/>
          </a:xfrm>
        </p:spPr>
      </p:pic>
    </p:spTree>
    <p:extLst>
      <p:ext uri="{BB962C8B-B14F-4D97-AF65-F5344CB8AC3E}">
        <p14:creationId xmlns:p14="http://schemas.microsoft.com/office/powerpoint/2010/main" val="322038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Εικόνα 64">
            <a:extLst>
              <a:ext uri="{FF2B5EF4-FFF2-40B4-BE49-F238E27FC236}">
                <a16:creationId xmlns:a16="http://schemas.microsoft.com/office/drawing/2014/main" id="{DE641BE7-E53D-4EDB-86DC-A76FE7EB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Εικόνα 66">
            <a:extLst>
              <a:ext uri="{FF2B5EF4-FFF2-40B4-BE49-F238E27FC236}">
                <a16:creationId xmlns:a16="http://schemas.microsoft.com/office/drawing/2014/main" id="{11A48E22-6C4A-485A-A345-17F1041FF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7" name="Εικόνα 68">
            <a:extLst>
              <a:ext uri="{FF2B5EF4-FFF2-40B4-BE49-F238E27FC236}">
                <a16:creationId xmlns:a16="http://schemas.microsoft.com/office/drawing/2014/main" id="{40C68FC5-6DE5-45F0-880D-585271AD4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8" name="Ορθογώνιο 70">
            <a:extLst>
              <a:ext uri="{FF2B5EF4-FFF2-40B4-BE49-F238E27FC236}">
                <a16:creationId xmlns:a16="http://schemas.microsoft.com/office/drawing/2014/main" id="{063AE720-E0EC-4F00-9B14-A51B549E6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Ορθογώνιο 72">
            <a:extLst>
              <a:ext uri="{FF2B5EF4-FFF2-40B4-BE49-F238E27FC236}">
                <a16:creationId xmlns:a16="http://schemas.microsoft.com/office/drawing/2014/main" id="{F6CEF4CF-2E44-4485-9C96-E73FDA7D9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0" name="Ομάδα 74">
            <a:extLst>
              <a:ext uri="{FF2B5EF4-FFF2-40B4-BE49-F238E27FC236}">
                <a16:creationId xmlns:a16="http://schemas.microsoft.com/office/drawing/2014/main" id="{FF508BC2-D0E6-462C-8817-CF53BC4D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6" name="Ορθογώνιο 75">
              <a:extLst>
                <a:ext uri="{FF2B5EF4-FFF2-40B4-BE49-F238E27FC236}">
                  <a16:creationId xmlns:a16="http://schemas.microsoft.com/office/drawing/2014/main" id="{545E99BE-4C07-4385-A20F-E6878FCB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pic>
          <p:nvPicPr>
            <p:cNvPr id="77" name="Εικόνα 76">
              <a:extLst>
                <a:ext uri="{FF2B5EF4-FFF2-40B4-BE49-F238E27FC236}">
                  <a16:creationId xmlns:a16="http://schemas.microsoft.com/office/drawing/2014/main" id="{808CE3CF-ACF3-4369-AC4C-5F9ADE71E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91" name="Ορθογώνιο 78">
            <a:extLst>
              <a:ext uri="{FF2B5EF4-FFF2-40B4-BE49-F238E27FC236}">
                <a16:creationId xmlns:a16="http://schemas.microsoft.com/office/drawing/2014/main" id="{B76622F9-95FA-4AAD-9498-8E3D6C96A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0D5C3FC-6172-405C-9AFC-93072A8D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ΕΙΔΗ ΕΙΚΑΣΤΙΚΩΝ ΤΕΧΝΟΤΡΟΠΙΩΝ</a:t>
            </a:r>
          </a:p>
        </p:txBody>
      </p:sp>
      <p:pic>
        <p:nvPicPr>
          <p:cNvPr id="92" name="Εικόνα 80">
            <a:extLst>
              <a:ext uri="{FF2B5EF4-FFF2-40B4-BE49-F238E27FC236}">
                <a16:creationId xmlns:a16="http://schemas.microsoft.com/office/drawing/2014/main" id="{DFD6E812-7831-40CE-93CF-E0EBB8521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pic>
        <p:nvPicPr>
          <p:cNvPr id="4" name="Εικόνα 3" descr="ποδήλατο ακουμπισμένο σε έναν τοίχο">
            <a:extLst>
              <a:ext uri="{FF2B5EF4-FFF2-40B4-BE49-F238E27FC236}">
                <a16:creationId xmlns:a16="http://schemas.microsoft.com/office/drawing/2014/main" id="{E2266ACB-9EA5-4492-8AC3-72830A5795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432" b="2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4" name="Θέση περιεχομένου 13" descr="πέτρινο μονοπάτι που οδηγεί σε ένα σπίτι">
            <a:extLst>
              <a:ext uri="{FF2B5EF4-FFF2-40B4-BE49-F238E27FC236}">
                <a16:creationId xmlns:a16="http://schemas.microsoft.com/office/drawing/2014/main" id="{01A471F8-8C11-4C6C-A961-E2F33F3BBA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t="10758" r="2" b="2"/>
          <a:stretch/>
        </p:blipFill>
        <p:spPr>
          <a:xfrm>
            <a:off x="7318965" y="4150596"/>
            <a:ext cx="1663109" cy="222349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Εικόνα 5" descr="σπίτια κοντά το ένα στο άλλο από την κορυφή">
            <a:extLst>
              <a:ext uri="{FF2B5EF4-FFF2-40B4-BE49-F238E27FC236}">
                <a16:creationId xmlns:a16="http://schemas.microsoft.com/office/drawing/2014/main" id="{16029391-6833-4C19-8C68-1C1E6E0D98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86" r="2836" b="2"/>
          <a:stretch/>
        </p:blipFill>
        <p:spPr>
          <a:xfrm>
            <a:off x="9144000" y="4150596"/>
            <a:ext cx="2670772" cy="22318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id="{C78B808A-7F66-4B07-8946-62E042AF5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58" y="2128106"/>
            <a:ext cx="5180222" cy="44135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ΝΑΤΟΥΡΑΛΙΣΜΟΣ/ ΡΕΑΛΙΣΜΟΣ</a:t>
            </a:r>
          </a:p>
          <a:p>
            <a:r>
              <a:rPr lang="el-GR" dirty="0"/>
              <a:t>ΑΜΕΡΙΚΑΝΙΚΗ ΠΑΡΑΔΟΣΙΑΚΗ ΤΕΧΝΗ</a:t>
            </a:r>
          </a:p>
          <a:p>
            <a:r>
              <a:rPr lang="el-GR" dirty="0"/>
              <a:t>ΙΜΠΡΕΣΙΟΝΙΣΜΟΣ</a:t>
            </a:r>
          </a:p>
          <a:p>
            <a:r>
              <a:rPr lang="el-GR" dirty="0"/>
              <a:t>ΠΟΥΑΝΤΙΓΙΣΜΟΣ</a:t>
            </a:r>
          </a:p>
          <a:p>
            <a:r>
              <a:rPr lang="el-GR" dirty="0"/>
              <a:t>ΕΞΠΡΕΣΙΟΝΙΣΜΟΣ</a:t>
            </a:r>
          </a:p>
          <a:p>
            <a:r>
              <a:rPr lang="el-GR" dirty="0"/>
              <a:t>ΚΥΒΙΣΜΟΣ</a:t>
            </a:r>
          </a:p>
          <a:p>
            <a:r>
              <a:rPr lang="el-GR" dirty="0"/>
              <a:t>ΣΟΥΡΕΑΛΙΣΜΟΣ</a:t>
            </a:r>
          </a:p>
          <a:p>
            <a:r>
              <a:rPr lang="el-GR" dirty="0"/>
              <a:t>ΠΟΠ ΑΡΤ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405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7351-B2A9-46D2-826B-B0EDF963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ΟΡΙΣΜΟΣ ΤΕΧΝΟΤΡΟΠΙΑΣ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5691-2141-46FF-AAC4-941840BE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Είναι ο τρόπος με τον οποίο ο ζωγράφος συνθέτει το έργο του. Περιλαμβάνει την τεχνική, το περιεχόμενο, τα υλικά που χρησιμοποιεί.</a:t>
            </a:r>
          </a:p>
          <a:p>
            <a:r>
              <a:rPr lang="el-GR" dirty="0" err="1"/>
              <a:t>Εχει</a:t>
            </a:r>
            <a:r>
              <a:rPr lang="el-GR" dirty="0"/>
              <a:t> διαπιστωθεί ότι </a:t>
            </a:r>
            <a:r>
              <a:rPr lang="el-GR" dirty="0" err="1"/>
              <a:t>ανα</a:t>
            </a:r>
            <a:r>
              <a:rPr lang="el-GR" dirty="0"/>
              <a:t> συγκεκριμένες χρονικές περιόδους ένα σύνολο καλλιτεχνών χρησιμοποιούσαν μια συγκεκριμένη τεχνοτροπία.</a:t>
            </a:r>
          </a:p>
        </p:txBody>
      </p:sp>
    </p:spTree>
    <p:extLst>
      <p:ext uri="{BB962C8B-B14F-4D97-AF65-F5344CB8AC3E}">
        <p14:creationId xmlns:p14="http://schemas.microsoft.com/office/powerpoint/2010/main" val="56036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1CFF-48B5-42DE-98AF-5358BFF6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ΝΑΤΟΥΡΑΛΙΣΜΟΣ/ ΡΕΑΛΙΣΜΟΣ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D443-E61F-4A2C-A2B5-3A9E44AA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l-GR" dirty="0"/>
              <a:t>&lt; </a:t>
            </a:r>
            <a:r>
              <a:rPr lang="el-GR" dirty="0" err="1"/>
              <a:t>nature</a:t>
            </a:r>
            <a:r>
              <a:rPr lang="el-GR" dirty="0"/>
              <a:t>, </a:t>
            </a:r>
            <a:r>
              <a:rPr lang="el-GR" dirty="0" err="1"/>
              <a:t>reality</a:t>
            </a:r>
            <a:r>
              <a:rPr lang="el-GR" dirty="0"/>
              <a:t> --&gt; φύση, πραγματικότητα</a:t>
            </a:r>
          </a:p>
          <a:p>
            <a:pPr>
              <a:buNone/>
            </a:pPr>
            <a:r>
              <a:rPr lang="el-GR" dirty="0"/>
              <a:t>ΕΠΟΧΗ: 1700- 1930</a:t>
            </a:r>
          </a:p>
          <a:p>
            <a:pPr>
              <a:buNone/>
            </a:pPr>
            <a:r>
              <a:rPr lang="el-GR" dirty="0"/>
              <a:t>Ο καλλιτέχνης προσπαθούσε να απεικονίσει κάτι αντικειμενικά...όπως ήταν στην πραγματικότητα.</a:t>
            </a:r>
          </a:p>
          <a:p>
            <a:pPr>
              <a:buNone/>
            </a:pPr>
            <a:r>
              <a:rPr lang="el-GR" dirty="0"/>
              <a:t>Οι νατουραλιστές απεικόνιζαν τη ζωή όπως ήταν, συχνά άθλια και κακή κ τους ανθρώπους όπως ήταν: υπέρβαρους, αρρώστους και όχι πάντα όμορφους.</a:t>
            </a:r>
          </a:p>
          <a:p>
            <a:pPr>
              <a:buNone/>
            </a:pPr>
            <a:r>
              <a:rPr lang="el-GR" u="sng" dirty="0"/>
              <a:t>ΔΡΑΣΤΗΡΙΟΤΗΤΑ ΓΙΑ ΠΑΙΔΙΑ ΣΤΗΝ ΤΑΞΗ:</a:t>
            </a:r>
            <a:r>
              <a:rPr lang="el-GR" dirty="0"/>
              <a:t> να επιλέξουμε ένα αντικείμενο και να τους </a:t>
            </a:r>
            <a:r>
              <a:rPr lang="el-GR" dirty="0" err="1"/>
              <a:t>πουμε</a:t>
            </a:r>
            <a:r>
              <a:rPr lang="el-GR" dirty="0"/>
              <a:t> να το ζωγραφίσουν όπως το βλέπουν</a:t>
            </a:r>
          </a:p>
        </p:txBody>
      </p:sp>
    </p:spTree>
    <p:extLst>
      <p:ext uri="{BB962C8B-B14F-4D97-AF65-F5344CB8AC3E}">
        <p14:creationId xmlns:p14="http://schemas.microsoft.com/office/powerpoint/2010/main" val="144289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88FE-E2AF-4E7A-876C-A64F6F33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Grant</a:t>
            </a:r>
            <a:r>
              <a:rPr lang="el-GR" dirty="0"/>
              <a:t> Wood "American </a:t>
            </a:r>
            <a:r>
              <a:rPr lang="el-GR" dirty="0" err="1"/>
              <a:t>Gothic</a:t>
            </a:r>
            <a:r>
              <a:rPr lang="el-GR" dirty="0"/>
              <a:t>"</a:t>
            </a:r>
          </a:p>
        </p:txBody>
      </p:sp>
      <p:pic>
        <p:nvPicPr>
          <p:cNvPr id="4" name="Εικόνα 4" descr="Εικόνα που περιέχει άτομο, άνδρας, ιδιοκτησία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F0F364F-1C24-4F7B-87DF-AE413CADB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855" y="1585311"/>
            <a:ext cx="6532929" cy="4726658"/>
          </a:xfrm>
        </p:spPr>
      </p:pic>
    </p:spTree>
    <p:extLst>
      <p:ext uri="{BB962C8B-B14F-4D97-AF65-F5344CB8AC3E}">
        <p14:creationId xmlns:p14="http://schemas.microsoft.com/office/powerpoint/2010/main" val="28057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6B1A-71A9-4836-89A3-631E2D79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Ιμπρεσιονισμός - </a:t>
            </a:r>
            <a:r>
              <a:rPr lang="el-GR" dirty="0" err="1"/>
              <a:t>Impressionism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4B45C-67F4-409C-82F2-4B45924D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08901"/>
            <a:ext cx="9613861" cy="47057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Εποχή: 1800- αρχές 1900</a:t>
            </a:r>
          </a:p>
          <a:p>
            <a:r>
              <a:rPr lang="el-GR" dirty="0"/>
              <a:t>Χαρακτηριστικά --&gt; όμορφα χρώματα</a:t>
            </a:r>
          </a:p>
          <a:p>
            <a:pPr lvl="6"/>
            <a:r>
              <a:rPr lang="el-GR" sz="1800" dirty="0"/>
              <a:t>Λάμψη ήλιου</a:t>
            </a:r>
          </a:p>
          <a:p>
            <a:pPr lvl="6"/>
            <a:r>
              <a:rPr lang="el-GR" sz="1800" dirty="0"/>
              <a:t>Αντιθέσεις</a:t>
            </a:r>
          </a:p>
          <a:p>
            <a:pPr lvl="6"/>
            <a:r>
              <a:rPr lang="el-GR" sz="1800" dirty="0"/>
              <a:t>Φως</a:t>
            </a:r>
          </a:p>
          <a:p>
            <a:pPr lvl="6"/>
            <a:r>
              <a:rPr lang="el-GR" sz="1800" dirty="0"/>
              <a:t>Αντανάκλαση </a:t>
            </a:r>
          </a:p>
          <a:p>
            <a:pPr lvl="6"/>
            <a:r>
              <a:rPr lang="el-GR" sz="1800" dirty="0"/>
              <a:t>Σκιές</a:t>
            </a:r>
          </a:p>
          <a:p>
            <a:pPr marL="2743200" lvl="6" indent="0">
              <a:buNone/>
            </a:pPr>
            <a:endParaRPr lang="el-GR" sz="1800" dirty="0"/>
          </a:p>
          <a:p>
            <a:pPr marL="2743200" lvl="6" indent="0">
              <a:buNone/>
            </a:pPr>
            <a:r>
              <a:rPr lang="el-GR" sz="1800" dirty="0"/>
              <a:t>Οι </a:t>
            </a:r>
            <a:r>
              <a:rPr lang="el-GR" sz="1800" dirty="0" err="1"/>
              <a:t>ιμπρεσσιονιστές</a:t>
            </a:r>
            <a:r>
              <a:rPr lang="el-GR" sz="1800" dirty="0"/>
              <a:t> ζωγράφιζαν αυτό που έβλεπαν και όχι αυτό που ήξεραν ότι υπάρχει. Ήταν λοιπόν περισσότερο δημιουργικοί.</a:t>
            </a:r>
          </a:p>
          <a:p>
            <a:pPr marL="2743200" lvl="6" indent="0">
              <a:buNone/>
            </a:pPr>
            <a:endParaRPr lang="el-GR" sz="1800" dirty="0"/>
          </a:p>
          <a:p>
            <a:pPr marL="2743200" lvl="6" indent="0">
              <a:buNone/>
            </a:pPr>
            <a:r>
              <a:rPr lang="el-GR" sz="1800" u="sng" dirty="0"/>
              <a:t>ΔΡΑΣΤΗΡΙΟΤΗΤΑ ΠΑΙΔΙΚΟΥ ΣΤΑΘΜΟΥ:</a:t>
            </a:r>
            <a:r>
              <a:rPr lang="el-GR" sz="1800" dirty="0"/>
              <a:t> Βγάζουμε τα παιδιά σε ανοιχτό χώρο κ τους λέμε να ζωγραφίσουν </a:t>
            </a:r>
            <a:r>
              <a:rPr lang="el-GR" sz="1800" dirty="0" err="1"/>
              <a:t>ο,τι</a:t>
            </a:r>
            <a:r>
              <a:rPr lang="el-GR" sz="1800" dirty="0"/>
              <a:t> θέλουν από αυτό που βλέπουν και με ό, τι χρώμα θέλουν.</a:t>
            </a:r>
          </a:p>
          <a:p>
            <a:pPr marL="2743200" lvl="6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52032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8F1F-30B9-4B36-B123-96F6F411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Eugene</a:t>
            </a:r>
            <a:r>
              <a:rPr lang="el-GR" dirty="0"/>
              <a:t> </a:t>
            </a:r>
            <a:r>
              <a:rPr lang="el-GR" dirty="0" err="1"/>
              <a:t>Delacroix</a:t>
            </a:r>
            <a:r>
              <a:rPr lang="el-GR" dirty="0"/>
              <a:t> "</a:t>
            </a:r>
            <a:r>
              <a:rPr lang="el-GR" dirty="0" err="1"/>
              <a:t>French</a:t>
            </a:r>
            <a:r>
              <a:rPr lang="el-GR" dirty="0"/>
              <a:t> </a:t>
            </a:r>
            <a:r>
              <a:rPr lang="el-GR" dirty="0" err="1"/>
              <a:t>Revolution</a:t>
            </a:r>
            <a:r>
              <a:rPr lang="el-GR" dirty="0"/>
              <a:t>"</a:t>
            </a:r>
          </a:p>
        </p:txBody>
      </p:sp>
      <p:pic>
        <p:nvPicPr>
          <p:cNvPr id="4" name="Εικόνα 4" descr="Εικόνα που περιέχει κείμενο, βιβλίο, άτομο, φωτ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CFF11E97-8993-4EF8-B42E-9FCAAE8F7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14" y="1983621"/>
            <a:ext cx="8141917" cy="4692040"/>
          </a:xfrm>
        </p:spPr>
      </p:pic>
    </p:spTree>
    <p:extLst>
      <p:ext uri="{BB962C8B-B14F-4D97-AF65-F5344CB8AC3E}">
        <p14:creationId xmlns:p14="http://schemas.microsoft.com/office/powerpoint/2010/main" val="206632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F829-65A3-4901-B96E-D298927A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ΕΞΠΡΕΣΙΟΝΙΣΜΟΣ (</a:t>
            </a:r>
            <a:r>
              <a:rPr lang="el-GR" dirty="0" err="1"/>
              <a:t>expressionism</a:t>
            </a:r>
            <a:r>
              <a:rPr lang="el-GR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5E077-66DF-4366-89E9-999E460FA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l-GR" dirty="0"/>
              <a:t>ΕΠΟΧΗ: τέλη 1800- 1900</a:t>
            </a:r>
          </a:p>
          <a:p>
            <a:r>
              <a:rPr lang="el-GR" dirty="0"/>
              <a:t>Οι </a:t>
            </a:r>
            <a:r>
              <a:rPr lang="el-GR" dirty="0" err="1"/>
              <a:t>εξπρεσσιονιστές</a:t>
            </a:r>
            <a:r>
              <a:rPr lang="el-GR" dirty="0"/>
              <a:t> αντιδρούσαν στον ιμπρεσιονισμό και αναζητούσαν τη συναισθηματική έκφραση στα έργα τους. </a:t>
            </a:r>
          </a:p>
          <a:p>
            <a:r>
              <a:rPr lang="el-GR" dirty="0"/>
              <a:t>ΧΑΡΑΚΤΗΡΙΣΤΙΚΑ: γραμμές, χρώματα, το αντικείμενο που ζωγράφιζαν πολλές φορές χανόταν στο χρώμα, τις αντιθέσεις και της κίνησης. Πολλή από την τέχνη της εποχής ήταν βίαιη, καταθλιπτική και πολύ συναισθηματική.</a:t>
            </a:r>
          </a:p>
          <a:p>
            <a:r>
              <a:rPr lang="el-GR" u="sng" dirty="0"/>
              <a:t>ΔΡΑΣΤΗΡΙΟΤΗΤΑ ΓΙΑ ΠΑΙΔΙΑ:</a:t>
            </a:r>
            <a:r>
              <a:rPr lang="el-GR" dirty="0"/>
              <a:t> βάζουμε χρώματα πάνω στην παλέτα και δίνουμε στα παιδιά από ένα καλαμάκι κ τα παιδιά φυσάνε το χρώμα κάθε φορά πάνω στο χαρτί με στόχο να γεμίσουν το χαρτί όσο με περισσότερο χρώμα (τεχνική με καλαμάκι)</a:t>
            </a:r>
          </a:p>
        </p:txBody>
      </p:sp>
    </p:spTree>
    <p:extLst>
      <p:ext uri="{BB962C8B-B14F-4D97-AF65-F5344CB8AC3E}">
        <p14:creationId xmlns:p14="http://schemas.microsoft.com/office/powerpoint/2010/main" val="321652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Εικόνα 4" descr="Εικόνα που περιέχει υπαίθριος, πολύχρωμος, κλείσιμο, έγχρωμο&#10;&#10;Περιγραφή που δημιουργήθηκε αυτόματα">
            <a:extLst>
              <a:ext uri="{FF2B5EF4-FFF2-40B4-BE49-F238E27FC236}">
                <a16:creationId xmlns:a16="http://schemas.microsoft.com/office/drawing/2014/main" id="{63BBB5E0-B8BA-4315-AC4F-1B228E294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52" r="-2" b="3548"/>
          <a:stretch/>
        </p:blipFill>
        <p:spPr>
          <a:xfrm>
            <a:off x="5323562" y="104394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C9977-FC0E-44E2-9E7A-AD050E2E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l-GR" dirty="0"/>
              <a:t>EDVARD MUNCH "The </a:t>
            </a:r>
            <a:r>
              <a:rPr lang="el-GR" dirty="0" err="1"/>
              <a:t>scream</a:t>
            </a:r>
            <a:r>
              <a:rPr lang="el-GR" dirty="0"/>
              <a:t>"</a:t>
            </a: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45114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4ECD3F-6DB3-46AA-9E81-2952CB1195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9F74BE-202B-40EC-9CCD-9890F0FAE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9E48DB-F449-4B08-BFBD-C4488AD2652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</Words>
  <Application>Microsoft Office PowerPoint</Application>
  <PresentationFormat>Widescreen</PresentationFormat>
  <Paragraphs>16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Βερολίνο</vt:lpstr>
      <vt:lpstr>ΚΑΛΛΙΤΕΧΝΙΚΕΣ ΤΕΧΝΟΤΡΟΠΙΕΣ</vt:lpstr>
      <vt:lpstr>ΕΙΔΗ ΕΙΚΑΣΤΙΚΩΝ ΤΕΧΝΟΤΡΟΠΙΩΝ</vt:lpstr>
      <vt:lpstr>ΟΡΙΣΜΟΣ ΤΕΧΝΟΤΡΟΠΙΑΣ</vt:lpstr>
      <vt:lpstr>ΝΑΤΟΥΡΑΛΙΣΜΟΣ/ ΡΕΑΛΙΣΜΟΣ</vt:lpstr>
      <vt:lpstr>Grant Wood "American Gothic"</vt:lpstr>
      <vt:lpstr>Ιμπρεσιονισμός - Impressionism</vt:lpstr>
      <vt:lpstr>Eugene Delacroix "French Revolution"</vt:lpstr>
      <vt:lpstr>ΕΞΠΡΕΣΙΟΝΙΣΜΟΣ (expressionism)</vt:lpstr>
      <vt:lpstr>EDVARD MUNCH "The scream"</vt:lpstr>
      <vt:lpstr>ΚΥΒΙΣΜΟΣ</vt:lpstr>
      <vt:lpstr>Pablo Picasso "Guernica"</vt:lpstr>
      <vt:lpstr>ΣΟΥΡΕΑΛΙΣΜΟΣ</vt:lpstr>
      <vt:lpstr>Salvador Dali</vt:lpstr>
      <vt:lpstr>Pop Art</vt:lpstr>
      <vt:lpstr>Andy Warhol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Σχεδίαση "Πόλη του Βερολίνου"</dc:title>
  <dc:creator/>
  <cp:lastModifiedBy/>
  <cp:revision>554</cp:revision>
  <dcterms:created xsi:type="dcterms:W3CDTF">2020-11-09T14:09:32Z</dcterms:created>
  <dcterms:modified xsi:type="dcterms:W3CDTF">2020-11-09T15:15:10Z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