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69" r:id="rId3"/>
    <p:sldId id="259" r:id="rId4"/>
    <p:sldId id="270" r:id="rId5"/>
    <p:sldId id="272" r:id="rId6"/>
    <p:sldId id="258" r:id="rId7"/>
    <p:sldId id="273" r:id="rId8"/>
    <p:sldId id="282" r:id="rId9"/>
    <p:sldId id="262" r:id="rId10"/>
    <p:sldId id="263" r:id="rId11"/>
    <p:sldId id="274" r:id="rId12"/>
    <p:sldId id="264" r:id="rId13"/>
    <p:sldId id="275" r:id="rId14"/>
    <p:sldId id="276" r:id="rId15"/>
    <p:sldId id="277" r:id="rId16"/>
    <p:sldId id="278" r:id="rId17"/>
    <p:sldId id="279" r:id="rId18"/>
    <p:sldId id="280" r:id="rId19"/>
    <p:sldId id="281" r:id="rId20"/>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100" d="100"/>
          <a:sy n="100" d="100"/>
        </p:scale>
        <p:origin x="14" y="-37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8" d="100"/>
          <a:sy n="88" d="100"/>
        </p:scale>
        <p:origin x="274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949FD2A-BC4A-41EA-8117-CB5A9A47F1A2}" type="datetime1">
              <a:rPr lang="el-GR" smtClean="0"/>
              <a:t>5/1/2021</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el-GR"/>
              <a:t>‹#›</a:t>
            </a:fld>
            <a:endParaRPr lang="el-G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4FB9CFC6-7371-4F3E-B0C2-EC9B10C36F1C}" type="datetime1">
              <a:rPr lang="el-GR" noProof="0" smtClean="0"/>
              <a:t>5/1/2021</a:t>
            </a:fld>
            <a:endParaRPr lang="el-GR" noProof="0"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el-GR" noProof="0"/>
              <a:t>‹#›</a:t>
            </a:fld>
            <a:endParaRPr lang="el-GR" noProof="0"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1</a:t>
            </a:fld>
            <a:endParaRPr lang="el-GR" dirty="0"/>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rtl="0"/>
            <a:fld id="{E3B36274-F2B9-4C45-BBB4-0EDF4CD651A7}" type="slidenum">
              <a:rPr lang="el-GR" noProof="0" smtClean="0"/>
              <a:t>11</a:t>
            </a:fld>
            <a:endParaRPr lang="el-GR" noProof="0" dirty="0"/>
          </a:p>
        </p:txBody>
      </p:sp>
    </p:spTree>
    <p:extLst>
      <p:ext uri="{BB962C8B-B14F-4D97-AF65-F5344CB8AC3E}">
        <p14:creationId xmlns:p14="http://schemas.microsoft.com/office/powerpoint/2010/main" val="368950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12</a:t>
            </a:fld>
            <a:endParaRPr lang="el-GR" dirty="0"/>
          </a:p>
        </p:txBody>
      </p:sp>
    </p:spTree>
    <p:extLst>
      <p:ext uri="{BB962C8B-B14F-4D97-AF65-F5344CB8AC3E}">
        <p14:creationId xmlns:p14="http://schemas.microsoft.com/office/powerpoint/2010/main" val="183888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2</a:t>
            </a:fld>
            <a:endParaRPr lang="el-GR" dirty="0"/>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3</a:t>
            </a:fld>
            <a:endParaRPr lang="el-GR" dirty="0"/>
          </a:p>
        </p:txBody>
      </p:sp>
    </p:spTree>
    <p:extLst>
      <p:ext uri="{BB962C8B-B14F-4D97-AF65-F5344CB8AC3E}">
        <p14:creationId xmlns:p14="http://schemas.microsoft.com/office/powerpoint/2010/main"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4</a:t>
            </a:fld>
            <a:endParaRPr lang="el-GR" dirty="0"/>
          </a:p>
        </p:txBody>
      </p:sp>
    </p:spTree>
    <p:extLst>
      <p:ext uri="{BB962C8B-B14F-4D97-AF65-F5344CB8AC3E}">
        <p14:creationId xmlns:p14="http://schemas.microsoft.com/office/powerpoint/2010/main" val="82052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5</a:t>
            </a:fld>
            <a:endParaRPr lang="el-GR" dirty="0"/>
          </a:p>
        </p:txBody>
      </p:sp>
    </p:spTree>
    <p:extLst>
      <p:ext uri="{BB962C8B-B14F-4D97-AF65-F5344CB8AC3E}">
        <p14:creationId xmlns:p14="http://schemas.microsoft.com/office/powerpoint/2010/main" val="156409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6</a:t>
            </a:fld>
            <a:endParaRPr lang="el-GR" dirty="0"/>
          </a:p>
        </p:txBody>
      </p:sp>
    </p:spTree>
    <p:extLst>
      <p:ext uri="{BB962C8B-B14F-4D97-AF65-F5344CB8AC3E}">
        <p14:creationId xmlns:p14="http://schemas.microsoft.com/office/powerpoint/2010/main" val="240561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rtl="0"/>
            <a:fld id="{E3B36274-F2B9-4C45-BBB4-0EDF4CD651A7}" type="slidenum">
              <a:rPr lang="el-GR" noProof="0" smtClean="0"/>
              <a:t>7</a:t>
            </a:fld>
            <a:endParaRPr lang="el-GR" noProof="0" dirty="0"/>
          </a:p>
        </p:txBody>
      </p:sp>
    </p:spTree>
    <p:extLst>
      <p:ext uri="{BB962C8B-B14F-4D97-AF65-F5344CB8AC3E}">
        <p14:creationId xmlns:p14="http://schemas.microsoft.com/office/powerpoint/2010/main" val="52139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9</a:t>
            </a:fld>
            <a:endParaRPr lang="el-GR" dirty="0"/>
          </a:p>
        </p:txBody>
      </p:sp>
    </p:spTree>
    <p:extLst>
      <p:ext uri="{BB962C8B-B14F-4D97-AF65-F5344CB8AC3E}">
        <p14:creationId xmlns:p14="http://schemas.microsoft.com/office/powerpoint/2010/main" val="218915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rtlCol="0"/>
          <a:lstStyle/>
          <a:p>
            <a:pPr rtl="0"/>
            <a:endParaRPr lang="el-GR" dirty="0"/>
          </a:p>
        </p:txBody>
      </p:sp>
      <p:sp>
        <p:nvSpPr>
          <p:cNvPr id="4" name="Σύμβολο κράτησης θέσης αριθμού διαφάνειας 3"/>
          <p:cNvSpPr>
            <a:spLocks noGrp="1"/>
          </p:cNvSpPr>
          <p:nvPr>
            <p:ph type="sldNum" sz="quarter" idx="10"/>
          </p:nvPr>
        </p:nvSpPr>
        <p:spPr/>
        <p:txBody>
          <a:bodyPr rtlCol="0"/>
          <a:lstStyle/>
          <a:p>
            <a:pPr rtl="0"/>
            <a:fld id="{E3B36274-F2B9-4C45-BBB4-0EDF4CD651A7}" type="slidenum">
              <a:rPr lang="el-GR" smtClean="0"/>
              <a:t>10</a:t>
            </a:fld>
            <a:endParaRPr lang="el-GR" dirty="0"/>
          </a:p>
        </p:txBody>
      </p:sp>
    </p:spTree>
    <p:extLst>
      <p:ext uri="{BB962C8B-B14F-4D97-AF65-F5344CB8AC3E}">
        <p14:creationId xmlns:p14="http://schemas.microsoft.com/office/powerpoint/2010/main" val="291278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371600"/>
            <a:ext cx="9144000" cy="3505200"/>
          </a:xfrm>
        </p:spPr>
        <p:txBody>
          <a:bodyPr rtlCol="0">
            <a:noAutofit/>
          </a:bodyPr>
          <a:lstStyle>
            <a:lvl1pPr>
              <a:lnSpc>
                <a:spcPct val="100000"/>
              </a:lnSpc>
              <a:defRPr sz="7200"/>
            </a:lvl1pPr>
          </a:lstStyle>
          <a:p>
            <a:pPr rtl="0"/>
            <a:r>
              <a:rPr lang="el-GR" noProof="0" smtClean="0"/>
              <a:t>Στυλ κύριου τίτλου</a:t>
            </a:r>
            <a:endParaRPr lang="el-GR" noProof="0" dirty="0"/>
          </a:p>
        </p:txBody>
      </p:sp>
      <p:sp>
        <p:nvSpPr>
          <p:cNvPr id="3" name="Υπότιτλος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smtClean="0"/>
              <a:t>Στυλ κύριου υπότιτλου</a:t>
            </a:r>
            <a:endParaRPr lang="el-GR" noProof="0" dirty="0"/>
          </a:p>
        </p:txBody>
      </p:sp>
      <p:sp>
        <p:nvSpPr>
          <p:cNvPr id="5" name="Σύμβολο κράτησης θέσης υποσέλιδου 3"/>
          <p:cNvSpPr>
            <a:spLocks noGrp="1"/>
          </p:cNvSpPr>
          <p:nvPr>
            <p:ph type="ftr" sz="quarter" idx="11"/>
          </p:nvPr>
        </p:nvSpPr>
        <p:spPr/>
        <p:txBody>
          <a:bodyPr rtlCol="0"/>
          <a:lstStyle/>
          <a:p>
            <a:pPr rtl="0"/>
            <a:endParaRPr lang="el-GR" noProof="0" dirty="0"/>
          </a:p>
        </p:txBody>
      </p:sp>
      <p:sp>
        <p:nvSpPr>
          <p:cNvPr id="4" name="Σύμβολο κράτησης θέσης ημερομηνίας 4"/>
          <p:cNvSpPr>
            <a:spLocks noGrp="1"/>
          </p:cNvSpPr>
          <p:nvPr>
            <p:ph type="dt" sz="half" idx="10"/>
          </p:nvPr>
        </p:nvSpPr>
        <p:spPr/>
        <p:txBody>
          <a:bodyPr rtlCol="0"/>
          <a:lstStyle/>
          <a:p>
            <a:pPr rtl="0"/>
            <a:fld id="{11096638-0EB1-41FA-88B1-DAA1D7E37CBF}" type="datetime1">
              <a:rPr lang="el-GR" noProof="0" smtClean="0"/>
              <a:t>5/1/2021</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E5137D0E-4A4F-4307-8994-C1891D747D59}" type="slidenum">
              <a:rPr lang="el-GR" noProof="0"/>
              <a:t>‹#›</a:t>
            </a:fld>
            <a:endParaRPr lang="el-GR" noProof="0"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lvl1pPr rtl="0">
              <a:defRPr/>
            </a:lvl1pPr>
            <a:lvl5pPr>
              <a:defRPr/>
            </a:lvl5pPr>
            <a:lvl6pPr>
              <a:defRPr baseline="0"/>
            </a:lvl6pPr>
            <a:lvl7pPr>
              <a:defRPr baseline="0"/>
            </a:lvl7pPr>
            <a:lvl8pPr>
              <a:defRPr baseline="0"/>
            </a:lvl8pPr>
            <a:lvl9pPr>
              <a:defRPr baseline="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5" name="Σύμβολο κράτησης θέσης υποσέλιδου 3"/>
          <p:cNvSpPr>
            <a:spLocks noGrp="1"/>
          </p:cNvSpPr>
          <p:nvPr>
            <p:ph type="ftr" sz="quarter" idx="11"/>
          </p:nvPr>
        </p:nvSpPr>
        <p:spPr/>
        <p:txBody>
          <a:bodyPr rtlCol="0"/>
          <a:lstStyle/>
          <a:p>
            <a:pPr rtl="0"/>
            <a:endParaRPr lang="el-GR" dirty="0"/>
          </a:p>
        </p:txBody>
      </p:sp>
      <p:sp>
        <p:nvSpPr>
          <p:cNvPr id="4" name="Σύμβολο κράτησης θέσης ημερομηνίας 4"/>
          <p:cNvSpPr>
            <a:spLocks noGrp="1"/>
          </p:cNvSpPr>
          <p:nvPr>
            <p:ph type="dt" sz="half" idx="10"/>
          </p:nvPr>
        </p:nvSpPr>
        <p:spPr/>
        <p:txBody>
          <a:bodyPr rtlCol="0"/>
          <a:lstStyle/>
          <a:p>
            <a:pPr rtl="0"/>
            <a:fld id="{A1201F1A-07B6-42AD-B2A4-EC576C6DB73D}" type="datetime1">
              <a:rPr lang="el-GR" smtClean="0"/>
              <a:t>5/1/2021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752012" y="533400"/>
            <a:ext cx="1371600" cy="5592764"/>
          </a:xfrm>
        </p:spPr>
        <p:txBody>
          <a:bodyPr vert="eaVert" rtlCol="0"/>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hasCustomPrompt="1"/>
          </p:nvPr>
        </p:nvSpPr>
        <p:spPr>
          <a:xfrm>
            <a:off x="1522411" y="533400"/>
            <a:ext cx="8077201" cy="5592764"/>
          </a:xfrm>
        </p:spPr>
        <p:txBody>
          <a:bodyPr vert="eaVert" rtlCol="0"/>
          <a:lstStyle>
            <a:lvl1pPr rtl="0">
              <a:defRPr/>
            </a:lvl1pPr>
            <a:lvl5pPr>
              <a:defRPr/>
            </a:lvl5pPr>
            <a:lvl6pPr>
              <a:defRPr/>
            </a:lvl6pPr>
            <a:lvl7pPr>
              <a:defRPr/>
            </a:lvl7pPr>
            <a:lvl8pPr>
              <a:defRPr/>
            </a:lvl8pPr>
            <a:lvl9pPr>
              <a:defRPr/>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5" name="Σύμβολο κράτησης θέσης υποσέλιδου 3"/>
          <p:cNvSpPr>
            <a:spLocks noGrp="1"/>
          </p:cNvSpPr>
          <p:nvPr>
            <p:ph type="ftr" sz="quarter" idx="11"/>
          </p:nvPr>
        </p:nvSpPr>
        <p:spPr/>
        <p:txBody>
          <a:bodyPr rtlCol="0"/>
          <a:lstStyle/>
          <a:p>
            <a:pPr rtl="0"/>
            <a:endParaRPr lang="el-GR" dirty="0"/>
          </a:p>
        </p:txBody>
      </p:sp>
      <p:sp>
        <p:nvSpPr>
          <p:cNvPr id="4" name="Σύμβολο κράτησης θέσης ημερομηνίας 4"/>
          <p:cNvSpPr>
            <a:spLocks noGrp="1"/>
          </p:cNvSpPr>
          <p:nvPr>
            <p:ph type="dt" sz="half" idx="10"/>
          </p:nvPr>
        </p:nvSpPr>
        <p:spPr/>
        <p:txBody>
          <a:bodyPr rtlCol="0"/>
          <a:lstStyle/>
          <a:p>
            <a:pPr rtl="0"/>
            <a:fld id="{E7EA6542-B340-47B4-B5FA-1C0FE59516B8}" type="datetime1">
              <a:rPr lang="el-GR" smtClean="0"/>
              <a:t>5/1/2021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hasCustomPrompt="1"/>
          </p:nvPr>
        </p:nvSpPr>
        <p:spPr/>
        <p:txBody>
          <a:bodyPr rtlCol="0"/>
          <a:lstStyle>
            <a:lvl1pPr rtl="0">
              <a:defRPr/>
            </a:lvl1pPr>
            <a:lvl5pPr>
              <a:defRPr/>
            </a:lvl5pPr>
            <a:lvl6pPr>
              <a:defRPr baseline="0"/>
            </a:lvl6pPr>
            <a:lvl7pPr>
              <a:defRPr baseline="0"/>
            </a:lvl7pPr>
            <a:lvl8pPr>
              <a:defRPr baseline="0"/>
            </a:lvl8pPr>
            <a:lvl9pPr>
              <a:defRPr baseline="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5" name="Σύμβολο κράτησης θέσης υποσέλιδου 3"/>
          <p:cNvSpPr>
            <a:spLocks noGrp="1"/>
          </p:cNvSpPr>
          <p:nvPr>
            <p:ph type="ftr" sz="quarter" idx="11"/>
          </p:nvPr>
        </p:nvSpPr>
        <p:spPr/>
        <p:txBody>
          <a:bodyPr rtlCol="0"/>
          <a:lstStyle/>
          <a:p>
            <a:pPr rtl="0"/>
            <a:endParaRPr lang="el-GR" dirty="0"/>
          </a:p>
        </p:txBody>
      </p:sp>
      <p:sp>
        <p:nvSpPr>
          <p:cNvPr id="4" name="Σύμβολο κράτησης θέσης ημερομηνίας 4"/>
          <p:cNvSpPr>
            <a:spLocks noGrp="1"/>
          </p:cNvSpPr>
          <p:nvPr>
            <p:ph type="dt" sz="half" idx="10"/>
          </p:nvPr>
        </p:nvSpPr>
        <p:spPr/>
        <p:txBody>
          <a:bodyPr rtlCol="0"/>
          <a:lstStyle/>
          <a:p>
            <a:pPr rtl="0"/>
            <a:fld id="{D4B213E0-1ECE-4BD3-9BAF-F7720E1196E8}" type="datetime1">
              <a:rPr lang="el-GR" smtClean="0"/>
              <a:t>5/1/2021</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514601"/>
            <a:ext cx="9144000" cy="2819400"/>
          </a:xfrm>
        </p:spPr>
        <p:txBody>
          <a:bodyPr rtlCol="0" anchor="b">
            <a:noAutofit/>
          </a:bodyPr>
          <a:lstStyle>
            <a:lvl1pPr algn="l">
              <a:lnSpc>
                <a:spcPct val="100000"/>
              </a:lnSpc>
              <a:defRPr sz="6600" b="0" i="0" cap="none" baseline="0"/>
            </a:lvl1pPr>
          </a:lstStyle>
          <a:p>
            <a:pPr rtl="0"/>
            <a:r>
              <a:rPr lang="el-GR" noProof="0" smtClean="0"/>
              <a:t>Στυλ κύριου τίτλου</a:t>
            </a:r>
            <a:endParaRPr lang="el-GR" noProof="0" dirty="0"/>
          </a:p>
        </p:txBody>
      </p:sp>
      <p:sp>
        <p:nvSpPr>
          <p:cNvPr id="3" name="Σύμβολο κράτησης θέσης κειμένου 2"/>
          <p:cNvSpPr>
            <a:spLocks noGrp="1"/>
          </p:cNvSpPr>
          <p:nvPr>
            <p:ph type="body" idx="1" hasCustomPrompt="1"/>
          </p:nvPr>
        </p:nvSpPr>
        <p:spPr>
          <a:xfrm>
            <a:off x="1522413" y="990600"/>
            <a:ext cx="8229600" cy="1143000"/>
          </a:xfrm>
        </p:spPr>
        <p:txBody>
          <a:bodyPr rtlCol="0" anchor="t">
            <a:normAutofit/>
          </a:bodyPr>
          <a:lstStyle>
            <a:lvl1pPr marL="0" indent="0" rtl="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dirty="0"/>
              <a:t>Κάντε κλικ για να προσθέσετε κείμενο</a:t>
            </a:r>
          </a:p>
        </p:txBody>
      </p:sp>
      <p:sp>
        <p:nvSpPr>
          <p:cNvPr id="5" name="Σύμβολο κράτησης θέσης υποσέλιδου 3"/>
          <p:cNvSpPr>
            <a:spLocks noGrp="1"/>
          </p:cNvSpPr>
          <p:nvPr>
            <p:ph type="ftr" sz="quarter" idx="11"/>
          </p:nvPr>
        </p:nvSpPr>
        <p:spPr/>
        <p:txBody>
          <a:bodyPr rtlCol="0"/>
          <a:lstStyle/>
          <a:p>
            <a:pPr rtl="0"/>
            <a:endParaRPr lang="el-GR" noProof="0" dirty="0"/>
          </a:p>
        </p:txBody>
      </p:sp>
      <p:sp>
        <p:nvSpPr>
          <p:cNvPr id="4" name="Σύμβολο κράτησης θέσης ημερομηνίας 4"/>
          <p:cNvSpPr>
            <a:spLocks noGrp="1"/>
          </p:cNvSpPr>
          <p:nvPr>
            <p:ph type="dt" sz="half" idx="10"/>
          </p:nvPr>
        </p:nvSpPr>
        <p:spPr/>
        <p:txBody>
          <a:bodyPr rtlCol="0"/>
          <a:lstStyle/>
          <a:p>
            <a:pPr rtl="0"/>
            <a:fld id="{E8551B91-1F85-4D50-B559-41EEAABF973B}" type="datetime1">
              <a:rPr lang="el-GR" noProof="0" smtClean="0"/>
              <a:t>5/1/2021</a:t>
            </a:fld>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E5137D0E-4A4F-4307-8994-C1891D747D59}" type="slidenum">
              <a:rPr lang="el-GR" noProof="0"/>
              <a:t>‹#›</a:t>
            </a:fld>
            <a:endParaRPr lang="el-GR" noProof="0"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533400"/>
            <a:ext cx="9601200" cy="1143000"/>
          </a:xfrm>
        </p:spPr>
        <p:txBody>
          <a:bodyPr rtlCol="0"/>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hasCustomPrompt="1"/>
          </p:nvPr>
        </p:nvSpPr>
        <p:spPr>
          <a:xfrm>
            <a:off x="1522414" y="1828800"/>
            <a:ext cx="4645152" cy="4191000"/>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4" name="Σύμβολο κράτησης θέσης περιεχομένου 3"/>
          <p:cNvSpPr>
            <a:spLocks noGrp="1"/>
          </p:cNvSpPr>
          <p:nvPr>
            <p:ph sz="half" idx="2" hasCustomPrompt="1"/>
          </p:nvPr>
        </p:nvSpPr>
        <p:spPr>
          <a:xfrm>
            <a:off x="6475412" y="1828800"/>
            <a:ext cx="4648201" cy="4191000"/>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6" name="Σύμβολο κράτησης θέσης υποσέλιδου 4"/>
          <p:cNvSpPr>
            <a:spLocks noGrp="1"/>
          </p:cNvSpPr>
          <p:nvPr>
            <p:ph type="ftr" sz="quarter" idx="11"/>
          </p:nvPr>
        </p:nvSpPr>
        <p:spPr/>
        <p:txBody>
          <a:bodyPr rtlCol="0"/>
          <a:lstStyle/>
          <a:p>
            <a:pPr rtl="0"/>
            <a:endParaRPr lang="el-GR" dirty="0"/>
          </a:p>
        </p:txBody>
      </p:sp>
      <p:sp>
        <p:nvSpPr>
          <p:cNvPr id="5" name="Σύμβολο κράτησης ημερομηνίας 5"/>
          <p:cNvSpPr>
            <a:spLocks noGrp="1"/>
          </p:cNvSpPr>
          <p:nvPr>
            <p:ph type="dt" sz="half" idx="10"/>
          </p:nvPr>
        </p:nvSpPr>
        <p:spPr/>
        <p:txBody>
          <a:bodyPr rtlCol="0"/>
          <a:lstStyle/>
          <a:p>
            <a:pPr rtl="0"/>
            <a:fld id="{C072D266-8F06-4213-A599-722CB1DEA228}" type="datetime1">
              <a:rPr lang="el-GR" smtClean="0"/>
              <a:t>5/1/2021</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533400"/>
            <a:ext cx="9601200" cy="1143000"/>
          </a:xfrm>
        </p:spPr>
        <p:txBody>
          <a:bodyPr rtlCol="0"/>
          <a:lstStyle>
            <a:lvl1pPr>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hasCustomPrompt="1"/>
          </p:nvPr>
        </p:nvSpPr>
        <p:spPr>
          <a:xfrm>
            <a:off x="1522414" y="1828800"/>
            <a:ext cx="4645152" cy="762000"/>
          </a:xfrm>
        </p:spPr>
        <p:txBody>
          <a:bodyPr rtlCol="0" anchor="ctr"/>
          <a:lstStyle>
            <a:lvl1pPr marL="0" indent="0" rtl="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να προσθέσετε κείμενο</a:t>
            </a:r>
          </a:p>
        </p:txBody>
      </p:sp>
      <p:sp>
        <p:nvSpPr>
          <p:cNvPr id="4" name="Σύμβολο κράτησης θέσης περιεχομένου 3"/>
          <p:cNvSpPr>
            <a:spLocks noGrp="1"/>
          </p:cNvSpPr>
          <p:nvPr>
            <p:ph sz="half" idx="2" hasCustomPrompt="1"/>
          </p:nvPr>
        </p:nvSpPr>
        <p:spPr>
          <a:xfrm>
            <a:off x="1522414" y="2667000"/>
            <a:ext cx="4645152" cy="3352800"/>
          </a:xfrm>
        </p:spPr>
        <p:txBody>
          <a:bodyPr rtlCol="0">
            <a:normAutofit/>
          </a:bodyPr>
          <a:lstStyle>
            <a:lvl1pPr rtl="0">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5" name="Σύμβολο κράτησης θέσης κειμένου 4"/>
          <p:cNvSpPr>
            <a:spLocks noGrp="1"/>
          </p:cNvSpPr>
          <p:nvPr>
            <p:ph type="body" sz="quarter" idx="3" hasCustomPrompt="1"/>
          </p:nvPr>
        </p:nvSpPr>
        <p:spPr>
          <a:xfrm>
            <a:off x="6478462" y="1828800"/>
            <a:ext cx="4645152" cy="762000"/>
          </a:xfrm>
        </p:spPr>
        <p:txBody>
          <a:bodyPr rtlCol="0" anchor="ctr"/>
          <a:lstStyle>
            <a:lvl1pPr marL="0" indent="0" rtl="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να προσθέσετε κείμενο</a:t>
            </a:r>
          </a:p>
        </p:txBody>
      </p:sp>
      <p:sp>
        <p:nvSpPr>
          <p:cNvPr id="6" name="Σύμβολο κράτησης θέσης περιεχομένου 5"/>
          <p:cNvSpPr>
            <a:spLocks noGrp="1"/>
          </p:cNvSpPr>
          <p:nvPr>
            <p:ph sz="quarter" idx="4" hasCustomPrompt="1"/>
          </p:nvPr>
        </p:nvSpPr>
        <p:spPr>
          <a:xfrm>
            <a:off x="6478462" y="2667000"/>
            <a:ext cx="4645152" cy="3352800"/>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8" name="Σύμβολο κράτησης υποσέλιδου 6"/>
          <p:cNvSpPr>
            <a:spLocks noGrp="1"/>
          </p:cNvSpPr>
          <p:nvPr>
            <p:ph type="ftr" sz="quarter" idx="11"/>
          </p:nvPr>
        </p:nvSpPr>
        <p:spPr/>
        <p:txBody>
          <a:bodyPr rtlCol="0"/>
          <a:lstStyle/>
          <a:p>
            <a:pPr rtl="0"/>
            <a:endParaRPr lang="el-GR" dirty="0"/>
          </a:p>
        </p:txBody>
      </p:sp>
      <p:sp>
        <p:nvSpPr>
          <p:cNvPr id="7" name="Σύμβολο κράτησης ημερομηνίας 7"/>
          <p:cNvSpPr>
            <a:spLocks noGrp="1"/>
          </p:cNvSpPr>
          <p:nvPr>
            <p:ph type="dt" sz="half" idx="10"/>
          </p:nvPr>
        </p:nvSpPr>
        <p:spPr/>
        <p:txBody>
          <a:bodyPr rtlCol="0"/>
          <a:lstStyle/>
          <a:p>
            <a:pPr rtl="0"/>
            <a:fld id="{7EA5A124-EFB1-48A2-B901-5CA4576316DC}" type="datetime1">
              <a:rPr lang="el-GR" smtClean="0"/>
              <a:t>5/1/2021</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smtClean="0"/>
              <a:t>Στυλ κύριου τίτλου</a:t>
            </a:r>
            <a:endParaRPr lang="el-GR" dirty="0"/>
          </a:p>
        </p:txBody>
      </p:sp>
      <p:sp>
        <p:nvSpPr>
          <p:cNvPr id="4" name="Σύμβολο κράτησης θέσης υποσέλιδου 2"/>
          <p:cNvSpPr>
            <a:spLocks noGrp="1"/>
          </p:cNvSpPr>
          <p:nvPr>
            <p:ph type="ftr" sz="quarter" idx="11"/>
          </p:nvPr>
        </p:nvSpPr>
        <p:spPr/>
        <p:txBody>
          <a:bodyPr rtlCol="0"/>
          <a:lstStyle/>
          <a:p>
            <a:pPr rtl="0"/>
            <a:endParaRPr lang="el-GR" dirty="0"/>
          </a:p>
        </p:txBody>
      </p:sp>
      <p:sp>
        <p:nvSpPr>
          <p:cNvPr id="3" name="Σύμβολο κράτησης θέσης ημερομηνίας 3"/>
          <p:cNvSpPr>
            <a:spLocks noGrp="1"/>
          </p:cNvSpPr>
          <p:nvPr>
            <p:ph type="dt" sz="half" idx="10"/>
          </p:nvPr>
        </p:nvSpPr>
        <p:spPr/>
        <p:txBody>
          <a:bodyPr rtlCol="0"/>
          <a:lstStyle/>
          <a:p>
            <a:pPr rtl="0"/>
            <a:fld id="{224584BF-76C3-4CEF-B48F-A2164BC338C8}" type="datetime1">
              <a:rPr lang="el-GR" smtClean="0"/>
              <a:t>5/1/2021</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υποσέλιδου 1"/>
          <p:cNvSpPr>
            <a:spLocks noGrp="1"/>
          </p:cNvSpPr>
          <p:nvPr>
            <p:ph type="ftr" sz="quarter" idx="11"/>
          </p:nvPr>
        </p:nvSpPr>
        <p:spPr/>
        <p:txBody>
          <a:bodyPr rtlCol="0"/>
          <a:lstStyle/>
          <a:p>
            <a:pPr rtl="0"/>
            <a:endParaRPr lang="el-GR" dirty="0"/>
          </a:p>
        </p:txBody>
      </p:sp>
      <p:sp>
        <p:nvSpPr>
          <p:cNvPr id="2" name="Σύμβολο κράτησης θέσης ημερομηνίας 2"/>
          <p:cNvSpPr>
            <a:spLocks noGrp="1"/>
          </p:cNvSpPr>
          <p:nvPr>
            <p:ph type="dt" sz="half" idx="10"/>
          </p:nvPr>
        </p:nvSpPr>
        <p:spPr/>
        <p:txBody>
          <a:bodyPr rtlCol="0"/>
          <a:lstStyle/>
          <a:p>
            <a:pPr rtl="0"/>
            <a:fld id="{273C7321-F78B-4C0B-99D6-250E85BA6121}" type="datetime1">
              <a:rPr lang="el-GR" smtClean="0"/>
              <a:t>5/1/2021</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E5137D0E-4A4F-4307-8994-C1891D747D59}" type="slidenum">
              <a:rPr lang="el-GR"/>
              <a:t>‹#›</a:t>
            </a:fld>
            <a:endParaRPr lang="el-G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6613" y="2590800"/>
            <a:ext cx="3276599" cy="1924050"/>
          </a:xfrm>
        </p:spPr>
        <p:txBody>
          <a:bodyPr rtlCol="0" anchor="b">
            <a:normAutofit/>
          </a:bodyPr>
          <a:lstStyle>
            <a:lvl1pPr algn="l">
              <a:lnSpc>
                <a:spcPct val="100000"/>
              </a:lnSpc>
              <a:defRPr sz="3200" b="0"/>
            </a:lvl1pPr>
          </a:lstStyle>
          <a:p>
            <a:pPr rtl="0"/>
            <a:r>
              <a:rPr lang="el-GR" smtClean="0"/>
              <a:t>Στυλ κύριου τίτλου</a:t>
            </a:r>
            <a:endParaRPr lang="el-GR" dirty="0"/>
          </a:p>
        </p:txBody>
      </p:sp>
      <p:sp>
        <p:nvSpPr>
          <p:cNvPr id="4" name="Σύμβολο κράτησης θέσης κειμένου 2"/>
          <p:cNvSpPr>
            <a:spLocks noGrp="1"/>
          </p:cNvSpPr>
          <p:nvPr>
            <p:ph type="body" sz="half" idx="2" hasCustomPrompt="1"/>
          </p:nvPr>
        </p:nvSpPr>
        <p:spPr>
          <a:xfrm>
            <a:off x="836613" y="4648200"/>
            <a:ext cx="3276599" cy="1371600"/>
          </a:xfrm>
        </p:spPr>
        <p:txBody>
          <a:bodyPr rtlCol="0">
            <a:normAutofit/>
          </a:bodyPr>
          <a:lstStyle>
            <a:lvl1pPr marL="0" indent="0" rtl="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dirty="0"/>
              <a:t>Κάντε κλικ για να προσθέσετε κείμενο</a:t>
            </a:r>
          </a:p>
        </p:txBody>
      </p:sp>
      <p:sp>
        <p:nvSpPr>
          <p:cNvPr id="3" name="Σύμβολο κράτησης θέσης περιεχομένου 3"/>
          <p:cNvSpPr>
            <a:spLocks noGrp="1"/>
          </p:cNvSpPr>
          <p:nvPr>
            <p:ph idx="1" hasCustomPrompt="1"/>
          </p:nvPr>
        </p:nvSpPr>
        <p:spPr>
          <a:xfrm>
            <a:off x="5180012" y="838200"/>
            <a:ext cx="6172201" cy="5181600"/>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dirty="0"/>
              <a:t>Κάντε κλικ για να προσθέσετε κείμενο</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9" name="Σύμβολο κράτησης θέσης υποσέλιδου 4"/>
          <p:cNvSpPr>
            <a:spLocks noGrp="1"/>
          </p:cNvSpPr>
          <p:nvPr>
            <p:ph type="ftr" sz="quarter" idx="11"/>
          </p:nvPr>
        </p:nvSpPr>
        <p:spPr/>
        <p:txBody>
          <a:bodyPr rtlCol="0"/>
          <a:lstStyle/>
          <a:p>
            <a:pPr rtl="0"/>
            <a:endParaRPr lang="el-GR" dirty="0"/>
          </a:p>
        </p:txBody>
      </p:sp>
      <p:sp>
        <p:nvSpPr>
          <p:cNvPr id="8" name="Σύμβολο κράτησης ημερομηνίας 5"/>
          <p:cNvSpPr>
            <a:spLocks noGrp="1"/>
          </p:cNvSpPr>
          <p:nvPr>
            <p:ph type="dt" sz="half" idx="10"/>
          </p:nvPr>
        </p:nvSpPr>
        <p:spPr/>
        <p:txBody>
          <a:bodyPr rtlCol="0"/>
          <a:lstStyle/>
          <a:p>
            <a:pPr rtl="0"/>
            <a:fld id="{C5B0A945-96D5-4733-AD91-26A336E60D26}" type="datetime1">
              <a:rPr lang="el-GR" smtClean="0"/>
              <a:t>5/1/2021</a:t>
            </a:fld>
            <a:endParaRPr lang="el-GR" dirty="0"/>
          </a:p>
        </p:txBody>
      </p:sp>
      <p:sp>
        <p:nvSpPr>
          <p:cNvPr id="10" name="Σύμβολο κράτησης θέσης αριθμού διαφάνειας 6"/>
          <p:cNvSpPr>
            <a:spLocks noGrp="1"/>
          </p:cNvSpPr>
          <p:nvPr>
            <p:ph type="sldNum" sz="quarter" idx="12"/>
          </p:nvPr>
        </p:nvSpPr>
        <p:spPr/>
        <p:txBody>
          <a:bodyPr rtlCol="0"/>
          <a:lstStyle/>
          <a:p>
            <a:pPr rtl="0"/>
            <a:fld id="{E5137D0E-4A4F-4307-8994-C1891D747D59}" type="slidenum">
              <a:rPr lang="el-GR"/>
              <a:pPr/>
              <a:t>‹#›</a:t>
            </a:fld>
            <a:endParaRPr lang="el-G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6613" y="2590800"/>
            <a:ext cx="3276599" cy="1924050"/>
          </a:xfrm>
        </p:spPr>
        <p:txBody>
          <a:bodyPr rtlCol="0" anchor="b">
            <a:normAutofit/>
          </a:bodyPr>
          <a:lstStyle>
            <a:lvl1pPr algn="l">
              <a:lnSpc>
                <a:spcPct val="100000"/>
              </a:lnSpc>
              <a:defRPr sz="3200" b="0"/>
            </a:lvl1pPr>
          </a:lstStyle>
          <a:p>
            <a:pPr rtl="0"/>
            <a:r>
              <a:rPr lang="el-GR" smtClean="0"/>
              <a:t>Στυλ κύριου τίτλου</a:t>
            </a:r>
            <a:endParaRPr lang="el-GR" dirty="0"/>
          </a:p>
        </p:txBody>
      </p:sp>
      <p:sp>
        <p:nvSpPr>
          <p:cNvPr id="4" name="Σύμβολο κράτησης θέσης κειμένου 2"/>
          <p:cNvSpPr>
            <a:spLocks noGrp="1"/>
          </p:cNvSpPr>
          <p:nvPr>
            <p:ph type="body" sz="half" idx="2" hasCustomPrompt="1"/>
          </p:nvPr>
        </p:nvSpPr>
        <p:spPr>
          <a:xfrm>
            <a:off x="836613" y="4648200"/>
            <a:ext cx="3276599" cy="1371600"/>
          </a:xfrm>
        </p:spPr>
        <p:txBody>
          <a:bodyPr rtlCol="0">
            <a:normAutofit/>
          </a:bodyPr>
          <a:lstStyle>
            <a:lvl1pPr marL="0" indent="0" rtl="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dirty="0"/>
              <a:t>Κάντε κλικ για να προσθέσετε κείμενο</a:t>
            </a:r>
          </a:p>
        </p:txBody>
      </p:sp>
      <p:sp>
        <p:nvSpPr>
          <p:cNvPr id="3" name="Σύμβολο κράτησης θέσης εικόνας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smtClean="0"/>
              <a:t>Κάντε κλικ στο εικονίδιο για να προσθέσετε εικόνα</a:t>
            </a:r>
            <a:endParaRPr lang="el-GR" dirty="0"/>
          </a:p>
        </p:txBody>
      </p:sp>
      <p:pic>
        <p:nvPicPr>
          <p:cNvPr id="9" name="Εικόνα 4"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Σύμβολο κράτησης θέσης κειμένου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el-GR" noProof="0" dirty="0"/>
              <a:t>Κάντε κλικ για να προσθέσετε κείμενο</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a:p>
            <a:pPr lvl="5" rtl="0"/>
            <a:r>
              <a:rPr lang="el-GR" noProof="0" dirty="0"/>
              <a:t>Έκτου επιπέδου</a:t>
            </a:r>
          </a:p>
          <a:p>
            <a:pPr lvl="6" rtl="0"/>
            <a:r>
              <a:rPr lang="el-GR" noProof="0" dirty="0"/>
              <a:t>Έβδομου επιπέδου</a:t>
            </a:r>
          </a:p>
          <a:p>
            <a:pPr lvl="7" rtl="0"/>
            <a:r>
              <a:rPr lang="el-GR" noProof="0" dirty="0"/>
              <a:t>Όγδοου επιπέδου</a:t>
            </a:r>
          </a:p>
          <a:p>
            <a:pPr lvl="8" rtl="0"/>
            <a:r>
              <a:rPr lang="el-GR" noProof="0" dirty="0"/>
              <a:t>Ένατου επιπέδου</a:t>
            </a:r>
          </a:p>
        </p:txBody>
      </p:sp>
      <p:sp>
        <p:nvSpPr>
          <p:cNvPr id="5" name="Σύμβολο κράτησης θέσης υποσέλιδου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el-GR" noProof="0" dirty="0"/>
          </a:p>
        </p:txBody>
      </p:sp>
      <p:sp>
        <p:nvSpPr>
          <p:cNvPr id="4" name="Σύμβολο κράτησης θέσης ημερομηνίας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35B740FA-55CD-4E8F-9D9B-6C6126A20B70}" type="datetime1">
              <a:rPr lang="el-GR" noProof="0" smtClean="0"/>
              <a:t>5/1/2021</a:t>
            </a:fld>
            <a:endParaRPr lang="el-GR" noProof="0" dirty="0"/>
          </a:p>
        </p:txBody>
      </p:sp>
      <p:sp>
        <p:nvSpPr>
          <p:cNvPr id="6" name="Σύμβολο κράτησης θέσης αριθμού διαφάνειας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l-GR" noProof="0" smtClean="0"/>
              <a:pPr/>
              <a:t>‹#›</a:t>
            </a:fld>
            <a:endParaRPr lang="el-GR"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ndex.php?title=Majid_Farahani&amp;action=edit&amp;redlink=1" TargetMode="External"/><Relationship Id="rId2" Type="http://schemas.openxmlformats.org/officeDocument/2006/relationships/hyperlink" Target="https://el.wikipedia.org/wiki/%CE%9D%CF%84%CE%B1%CE%BD%CF%84%CE%B1%CF%8A%CF%83%CE%BC%CF%8C%CF%82"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ΚΟΛΛΑΖ</a:t>
            </a:r>
            <a:endParaRPr lang="el-GR" dirty="0"/>
          </a:p>
        </p:txBody>
      </p:sp>
      <p:sp>
        <p:nvSpPr>
          <p:cNvPr id="3" name="Υπότιτλος 2"/>
          <p:cNvSpPr>
            <a:spLocks noGrp="1"/>
          </p:cNvSpPr>
          <p:nvPr>
            <p:ph type="subTitle" idx="1"/>
          </p:nvPr>
        </p:nvSpPr>
        <p:spPr/>
        <p:txBody>
          <a:bodyPr rtlCol="0">
            <a:normAutofit lnSpcReduction="10000"/>
          </a:bodyPr>
          <a:lstStyle/>
          <a:p>
            <a:pPr rtl="0"/>
            <a:r>
              <a:rPr lang="el-GR" dirty="0" smtClean="0">
                <a:solidFill>
                  <a:schemeClr val="tx1">
                    <a:lumMod val="50000"/>
                  </a:schemeClr>
                </a:solidFill>
              </a:rPr>
              <a:t>Η ΙΣΤΟΡΙΑ ΤΟΥ ΚΟΛΛΑΖ</a:t>
            </a:r>
          </a:p>
          <a:p>
            <a:pPr rtl="0"/>
            <a:r>
              <a:rPr lang="el-GR" dirty="0" smtClean="0">
                <a:solidFill>
                  <a:schemeClr val="tx1">
                    <a:lumMod val="50000"/>
                  </a:schemeClr>
                </a:solidFill>
              </a:rPr>
              <a:t>ΕΠΑΛ ΕΠΑΝΟΜΗΣ</a:t>
            </a:r>
          </a:p>
          <a:p>
            <a:pPr rtl="0"/>
            <a:r>
              <a:rPr lang="el-GR" dirty="0" smtClean="0">
                <a:solidFill>
                  <a:schemeClr val="tx1">
                    <a:lumMod val="50000"/>
                  </a:schemeClr>
                </a:solidFill>
              </a:rPr>
              <a:t>ΜΕΘΟΔΟΙ ΔΗΜΙΟΥΡΓΙΚΗΣ ΑΠΑΣΧΟΛΗΣΗΣ 1</a:t>
            </a:r>
            <a:endParaRPr lang="el-GR"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e Krasner, Desert 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04" y="692696"/>
            <a:ext cx="3810000" cy="51911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2.mm.bing.net/th?id=OIP.YmxB2AGXZUaUpilTo0hpMwHaE8&amp;pid=Api&amp;P=0&amp;w=252&amp;h=1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444" y="1709698"/>
            <a:ext cx="4320480" cy="344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rtl="0"/>
            <a:r>
              <a:rPr lang="el-GR" dirty="0" smtClean="0"/>
              <a:t>ΤΟ ΚΟΛΛΑΖ ΣΤΟΝ ΕΛΛΑΔΙΚΟ ΧΩΡΟ</a:t>
            </a:r>
            <a:endParaRPr lang="el-GR" dirty="0"/>
          </a:p>
        </p:txBody>
      </p:sp>
      <p:sp>
        <p:nvSpPr>
          <p:cNvPr id="4" name="Σύμβολο κράτησης θέσης κειμένου 3"/>
          <p:cNvSpPr>
            <a:spLocks noGrp="1"/>
          </p:cNvSpPr>
          <p:nvPr>
            <p:ph type="body" sz="half" idx="2"/>
          </p:nvPr>
        </p:nvSpPr>
        <p:spPr>
          <a:xfrm>
            <a:off x="1517651" y="10063336"/>
            <a:ext cx="3276599" cy="1371600"/>
          </a:xfrm>
        </p:spPr>
        <p:txBody>
          <a:bodyPr rtlCol="0"/>
          <a:lstStyle/>
          <a:p>
            <a:pPr rtl="0"/>
            <a:endParaRPr lang="el-GR" dirty="0"/>
          </a:p>
        </p:txBody>
      </p:sp>
      <p:sp>
        <p:nvSpPr>
          <p:cNvPr id="3" name="Σύμβολο κράτησης θέσης περιεχομένου 2"/>
          <p:cNvSpPr>
            <a:spLocks noGrp="1"/>
          </p:cNvSpPr>
          <p:nvPr>
            <p:ph idx="1"/>
          </p:nvPr>
        </p:nvSpPr>
        <p:spPr/>
        <p:txBody>
          <a:bodyPr rtlCol="0"/>
          <a:lstStyle/>
          <a:p>
            <a:pPr marL="0" indent="0">
              <a:buNone/>
            </a:pPr>
            <a:r>
              <a:rPr lang="el-GR" dirty="0"/>
              <a:t>Η τεχνική του </a:t>
            </a:r>
            <a:r>
              <a:rPr lang="el-GR" dirty="0" err="1"/>
              <a:t>κoλάζ</a:t>
            </a:r>
            <a:r>
              <a:rPr lang="el-GR" dirty="0"/>
              <a:t> στην Ελλάδα ξεκίνησε στις αρχές του 20ου αιώνα. Εμφανίζονται δειλά κάποιες προσπάθειες με τον Άγγελο Σπαχή και τον Οδυσσέα Ελύτη, παρουσιάζοντας συνθέσεις ιδιαίτερα τολμηρές για την εποχή τους. Με το κίνημα της Αφαίρεσης τη δεκαετία του 1950-60, το </a:t>
            </a:r>
            <a:r>
              <a:rPr lang="el-GR" dirty="0" err="1"/>
              <a:t>κολάζ</a:t>
            </a:r>
            <a:r>
              <a:rPr lang="el-GR" dirty="0"/>
              <a:t> κατόρθωσε να αποκτήσει το δικό του χώρο στη ζωγραφική. Σκοπός της είναι η αντιμετώπιση της μορφής στο σύνολο της και όχι στις επιμέρους λεπτομέρειες. </a:t>
            </a:r>
            <a:endParaRPr lang="el-GR" dirty="0"/>
          </a:p>
        </p:txBody>
      </p:sp>
      <p:pic>
        <p:nvPicPr>
          <p:cNvPr id="5122" name="Picture 2" descr="https://tse4.mm.bing.net/th?id=OIP.B7YRxyKPS46GZl_CtHdYcgHaEh&amp;pid=Api&amp;P=0&amp;w=275&amp;h=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653136"/>
            <a:ext cx="26193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6613" y="1988840"/>
            <a:ext cx="3276599" cy="1944216"/>
          </a:xfrm>
        </p:spPr>
        <p:txBody>
          <a:bodyPr rtlCol="0">
            <a:normAutofit fontScale="90000"/>
          </a:bodyPr>
          <a:lstStyle/>
          <a:p>
            <a:pPr rtl="0"/>
            <a:r>
              <a:rPr lang="el-GR" dirty="0" smtClean="0"/>
              <a:t>ΤΟ ΚΟΛΛΑΖ ΣΤΟΝ ΕΛΛΑΔΙΚΟ ΧΩΡΟ</a:t>
            </a:r>
            <a:endParaRPr lang="el-GR" dirty="0"/>
          </a:p>
        </p:txBody>
      </p:sp>
      <p:pic>
        <p:nvPicPr>
          <p:cNvPr id="3" name="Θέση εικόνας 2"/>
          <p:cNvPicPr>
            <a:picLocks noGrp="1" noChangeAspect="1"/>
          </p:cNvPicPr>
          <p:nvPr>
            <p:ph type="pic" idx="1"/>
          </p:nvPr>
        </p:nvPicPr>
        <p:blipFill>
          <a:blip r:embed="rId3">
            <a:extLst>
              <a:ext uri="{28A0092B-C50C-407E-A947-70E740481C1C}">
                <a14:useLocalDpi xmlns:a14="http://schemas.microsoft.com/office/drawing/2010/main" val="0"/>
              </a:ext>
            </a:extLst>
          </a:blip>
          <a:srcRect t="16873" b="16873"/>
          <a:stretch>
            <a:fillRect/>
          </a:stretch>
        </p:blipFill>
        <p:spPr/>
      </p:pic>
      <p:sp>
        <p:nvSpPr>
          <p:cNvPr id="8" name="Σύμβολο κράτησης θέσης κειμένου 3"/>
          <p:cNvSpPr>
            <a:spLocks noGrp="1"/>
          </p:cNvSpPr>
          <p:nvPr>
            <p:ph type="body" sz="half" idx="2"/>
          </p:nvPr>
        </p:nvSpPr>
        <p:spPr>
          <a:xfrm>
            <a:off x="1374850" y="9575865"/>
            <a:ext cx="3276599" cy="1778233"/>
          </a:xfrm>
        </p:spPr>
        <p:txBody>
          <a:bodyPr rtlCol="0"/>
          <a:lstStyle/>
          <a:p>
            <a:pPr rtl="0"/>
            <a:endParaRPr lang="el-GR" dirty="0"/>
          </a:p>
        </p:txBody>
      </p:sp>
      <p:pic>
        <p:nvPicPr>
          <p:cNvPr id="6146" name="Picture 2" descr="https://tse3.mm.bing.net/th?id=OIP.5xSvGoyGlPAyCpJP85jGwwHaCg&amp;pid=Api&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12" y="4581128"/>
            <a:ext cx="2857500" cy="125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ΚΟΛΛΑΖ ΣΤΟΝ ΕΛΛΑΔΙΚΟ ΧΩΡΟ</a:t>
            </a:r>
            <a:endParaRPr lang="el-GR" dirty="0"/>
          </a:p>
        </p:txBody>
      </p:sp>
      <p:sp>
        <p:nvSpPr>
          <p:cNvPr id="3" name="Ορθογώνιο 2"/>
          <p:cNvSpPr/>
          <p:nvPr/>
        </p:nvSpPr>
        <p:spPr>
          <a:xfrm>
            <a:off x="3048000" y="2551837"/>
            <a:ext cx="6092825" cy="1754326"/>
          </a:xfrm>
          <a:prstGeom prst="rect">
            <a:avLst/>
          </a:prstGeom>
        </p:spPr>
        <p:txBody>
          <a:bodyPr>
            <a:spAutoFit/>
          </a:bodyPr>
          <a:lstStyle/>
          <a:p>
            <a:r>
              <a:rPr lang="el-GR" dirty="0"/>
              <a:t>Την τέχνη του </a:t>
            </a:r>
            <a:r>
              <a:rPr lang="el-GR" dirty="0" smtClean="0"/>
              <a:t>κολλάζ </a:t>
            </a:r>
            <a:r>
              <a:rPr lang="el-GR" dirty="0"/>
              <a:t>ακολούθησαν με ιδιαίτερη επιτυχία, ο Γιάννης Τσαρούχης – Κάρολος </a:t>
            </a:r>
            <a:r>
              <a:rPr lang="el-GR" dirty="0" err="1"/>
              <a:t>Τσίζεκ</a:t>
            </a:r>
            <a:r>
              <a:rPr lang="el-GR" dirty="0"/>
              <a:t> – Νίκος Σαχίνης – Νίκος </a:t>
            </a:r>
            <a:r>
              <a:rPr lang="el-GR" dirty="0" err="1"/>
              <a:t>Κεσσανλής</a:t>
            </a:r>
            <a:r>
              <a:rPr lang="el-GR" dirty="0"/>
              <a:t> – Χρύσα Ρωμανού – Κώστας </a:t>
            </a:r>
            <a:r>
              <a:rPr lang="el-GR" dirty="0" err="1"/>
              <a:t>Τσόκλης</a:t>
            </a:r>
            <a:r>
              <a:rPr lang="el-GR" dirty="0"/>
              <a:t> – Νάνος Βαλαωρίτης - Αλέξης </a:t>
            </a:r>
            <a:r>
              <a:rPr lang="el-GR" dirty="0" err="1"/>
              <a:t>Ακριθάκης</a:t>
            </a:r>
            <a:r>
              <a:rPr lang="el-GR" dirty="0"/>
              <a:t> και άλλοι όπως συγγραφείς και ποιητές Οδυσσέας Ελύτης – Μανόλης Αναγνωστάκης κ.α.</a:t>
            </a:r>
          </a:p>
        </p:txBody>
      </p:sp>
    </p:spTree>
    <p:extLst>
      <p:ext uri="{BB962C8B-B14F-4D97-AF65-F5344CB8AC3E}">
        <p14:creationId xmlns:p14="http://schemas.microsoft.com/office/powerpoint/2010/main" val="26987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ΕΙΔΗ ΤΟΥ ΚΟΛΛΑΖ</a:t>
            </a:r>
            <a:endParaRPr lang="el-GR" dirty="0"/>
          </a:p>
        </p:txBody>
      </p:sp>
      <p:sp>
        <p:nvSpPr>
          <p:cNvPr id="3" name="Ορθογώνιο 2"/>
          <p:cNvSpPr/>
          <p:nvPr/>
        </p:nvSpPr>
        <p:spPr>
          <a:xfrm>
            <a:off x="3048000" y="2690336"/>
            <a:ext cx="6092825" cy="1477328"/>
          </a:xfrm>
          <a:prstGeom prst="rect">
            <a:avLst/>
          </a:prstGeom>
        </p:spPr>
        <p:txBody>
          <a:bodyPr>
            <a:spAutoFit/>
          </a:bodyPr>
          <a:lstStyle/>
          <a:p>
            <a:r>
              <a:rPr lang="el-GR" b="1" dirty="0">
                <a:solidFill>
                  <a:srgbClr val="000000"/>
                </a:solidFill>
                <a:latin typeface="Barlow Condensed"/>
              </a:rPr>
              <a:t>Δύο διαστάσεων</a:t>
            </a:r>
            <a:endParaRPr lang="el-GR" dirty="0">
              <a:solidFill>
                <a:srgbClr val="000000"/>
              </a:solidFill>
              <a:latin typeface="Barlow Condensed"/>
            </a:endParaRPr>
          </a:p>
          <a:p>
            <a:r>
              <a:rPr lang="el-GR" dirty="0">
                <a:solidFill>
                  <a:srgbClr val="000000"/>
                </a:solidFill>
                <a:latin typeface="Barlow Condensed"/>
              </a:rPr>
              <a:t>Το πιο χρησιμοποιημένο από όλα. Παραμένει σε επίπεδη βάση παρά την ενσωμάτωση στοιχείων.</a:t>
            </a:r>
          </a:p>
          <a:p>
            <a:r>
              <a:rPr lang="el-GR" dirty="0">
                <a:solidFill>
                  <a:srgbClr val="000000"/>
                </a:solidFill>
                <a:latin typeface="Barlow Condensed"/>
              </a:rPr>
              <a:t>Χρησιμοποιεί κυρίως φωτογραφίες, χαρτί, εικόνες και σχέδια.</a:t>
            </a:r>
            <a:endParaRPr lang="el-GR" b="0" i="0" dirty="0">
              <a:solidFill>
                <a:srgbClr val="000000"/>
              </a:solidFill>
              <a:effectLst/>
              <a:latin typeface="Barlow Condensed"/>
            </a:endParaRPr>
          </a:p>
        </p:txBody>
      </p:sp>
    </p:spTree>
    <p:extLst>
      <p:ext uri="{BB962C8B-B14F-4D97-AF65-F5344CB8AC3E}">
        <p14:creationId xmlns:p14="http://schemas.microsoft.com/office/powerpoint/2010/main" val="265208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ΕΙΔΗ ΤΟΥ ΚΟΛΛΑΖ</a:t>
            </a:r>
            <a:endParaRPr lang="el-GR" dirty="0"/>
          </a:p>
        </p:txBody>
      </p:sp>
      <p:sp>
        <p:nvSpPr>
          <p:cNvPr id="3" name="Ορθογώνιο 2"/>
          <p:cNvSpPr/>
          <p:nvPr/>
        </p:nvSpPr>
        <p:spPr>
          <a:xfrm>
            <a:off x="3048000" y="2690336"/>
            <a:ext cx="6092825" cy="1477328"/>
          </a:xfrm>
          <a:prstGeom prst="rect">
            <a:avLst/>
          </a:prstGeom>
        </p:spPr>
        <p:txBody>
          <a:bodyPr>
            <a:spAutoFit/>
          </a:bodyPr>
          <a:lstStyle/>
          <a:p>
            <a:r>
              <a:rPr lang="el-GR" b="1" dirty="0" smtClean="0">
                <a:solidFill>
                  <a:srgbClr val="000000"/>
                </a:solidFill>
                <a:latin typeface="Barlow Condensed"/>
              </a:rPr>
              <a:t>Τρισδιάστατος</a:t>
            </a:r>
            <a:endParaRPr lang="el-GR" dirty="0">
              <a:solidFill>
                <a:srgbClr val="000000"/>
              </a:solidFill>
              <a:latin typeface="Barlow Condensed"/>
            </a:endParaRPr>
          </a:p>
          <a:p>
            <a:r>
              <a:rPr lang="el-GR" b="1" dirty="0">
                <a:solidFill>
                  <a:srgbClr val="000000"/>
                </a:solidFill>
                <a:latin typeface="Barlow Condensed"/>
              </a:rPr>
              <a:t>Πικάσο</a:t>
            </a:r>
            <a:r>
              <a:rPr lang="el-GR" dirty="0">
                <a:solidFill>
                  <a:srgbClr val="000000"/>
                </a:solidFill>
                <a:latin typeface="Barlow Condensed"/>
              </a:rPr>
              <a:t> Χρησιμοποίησε ιδιαίτερα αυτό το είδος </a:t>
            </a:r>
            <a:r>
              <a:rPr lang="el-GR" dirty="0" err="1">
                <a:solidFill>
                  <a:srgbClr val="000000"/>
                </a:solidFill>
                <a:latin typeface="Barlow Condensed"/>
              </a:rPr>
              <a:t>κολάζ</a:t>
            </a:r>
            <a:r>
              <a:rPr lang="el-GR" dirty="0">
                <a:solidFill>
                  <a:srgbClr val="000000"/>
                </a:solidFill>
                <a:latin typeface="Barlow Condensed"/>
              </a:rPr>
              <a:t> που παρέχει βάθος και υφή. Ένα παράδειγμα αυτού είναι το έργο του </a:t>
            </a:r>
            <a:r>
              <a:rPr lang="el-GR" b="1" i="1" dirty="0">
                <a:solidFill>
                  <a:srgbClr val="000000"/>
                </a:solidFill>
                <a:latin typeface="Barlow Condensed"/>
              </a:rPr>
              <a:t>κιθάρα</a:t>
            </a:r>
            <a:r>
              <a:rPr lang="el-GR" dirty="0">
                <a:solidFill>
                  <a:srgbClr val="000000"/>
                </a:solidFill>
                <a:latin typeface="Barlow Condensed"/>
              </a:rPr>
              <a:t>, για την οποία χρησιμοποίησε μια επιφάνεια από </a:t>
            </a:r>
            <a:r>
              <a:rPr lang="el-GR" dirty="0" smtClean="0">
                <a:solidFill>
                  <a:srgbClr val="000000"/>
                </a:solidFill>
                <a:latin typeface="Barlow Condensed"/>
              </a:rPr>
              <a:t>χαρτόνι.</a:t>
            </a:r>
            <a:endParaRPr lang="el-GR" b="0" i="0" dirty="0">
              <a:solidFill>
                <a:srgbClr val="000000"/>
              </a:solidFill>
              <a:effectLst/>
              <a:latin typeface="Barlow Condensed"/>
            </a:endParaRPr>
          </a:p>
        </p:txBody>
      </p:sp>
    </p:spTree>
    <p:extLst>
      <p:ext uri="{BB962C8B-B14F-4D97-AF65-F5344CB8AC3E}">
        <p14:creationId xmlns:p14="http://schemas.microsoft.com/office/powerpoint/2010/main" val="311655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ΕΙΔΗ ΤΟΥ ΚΟΛΛΑΖ</a:t>
            </a:r>
            <a:endParaRPr lang="el-GR" dirty="0"/>
          </a:p>
        </p:txBody>
      </p:sp>
      <p:sp>
        <p:nvSpPr>
          <p:cNvPr id="3" name="Ορθογώνιο 2"/>
          <p:cNvSpPr/>
          <p:nvPr/>
        </p:nvSpPr>
        <p:spPr>
          <a:xfrm>
            <a:off x="3048000" y="1720840"/>
            <a:ext cx="6092825" cy="3416320"/>
          </a:xfrm>
          <a:prstGeom prst="rect">
            <a:avLst/>
          </a:prstGeom>
        </p:spPr>
        <p:txBody>
          <a:bodyPr>
            <a:spAutoFit/>
          </a:bodyPr>
          <a:lstStyle/>
          <a:p>
            <a:r>
              <a:rPr lang="el-GR" b="1" dirty="0">
                <a:solidFill>
                  <a:srgbClr val="000000"/>
                </a:solidFill>
                <a:latin typeface="Barlow Condensed"/>
              </a:rPr>
              <a:t>Τοποθέτηση φωτογραφιών</a:t>
            </a:r>
            <a:endParaRPr lang="el-GR" dirty="0">
              <a:solidFill>
                <a:srgbClr val="000000"/>
              </a:solidFill>
              <a:latin typeface="Barlow Condensed"/>
            </a:endParaRPr>
          </a:p>
          <a:p>
            <a:r>
              <a:rPr lang="el-GR" dirty="0">
                <a:solidFill>
                  <a:srgbClr val="000000"/>
                </a:solidFill>
                <a:latin typeface="Barlow Condensed"/>
              </a:rPr>
              <a:t>Απλό να το κάνετε, αυτό το </a:t>
            </a:r>
            <a:r>
              <a:rPr lang="el-GR" dirty="0" smtClean="0">
                <a:solidFill>
                  <a:srgbClr val="000000"/>
                </a:solidFill>
                <a:latin typeface="Barlow Condensed"/>
              </a:rPr>
              <a:t>κολλάζ </a:t>
            </a:r>
            <a:r>
              <a:rPr lang="el-GR" dirty="0">
                <a:solidFill>
                  <a:srgbClr val="000000"/>
                </a:solidFill>
                <a:latin typeface="Barlow Condensed"/>
              </a:rPr>
              <a:t>βασίζεται στη χρήση φωτογραφιών στοιβαγμένων σε καμβά ή επιφάνεια.</a:t>
            </a:r>
          </a:p>
          <a:p>
            <a:r>
              <a:rPr lang="el-GR" dirty="0">
                <a:solidFill>
                  <a:srgbClr val="000000"/>
                </a:solidFill>
                <a:latin typeface="Barlow Condensed"/>
              </a:rPr>
              <a:t>Είναι ταξινομημένη ως μία από τις πιο κοινές τεχνικές.</a:t>
            </a:r>
          </a:p>
          <a:p>
            <a:r>
              <a:rPr lang="el-GR" dirty="0">
                <a:solidFill>
                  <a:srgbClr val="000000"/>
                </a:solidFill>
                <a:latin typeface="Barlow Condensed"/>
              </a:rPr>
              <a:t> </a:t>
            </a:r>
          </a:p>
          <a:p>
            <a:r>
              <a:rPr lang="el-GR" b="1" dirty="0">
                <a:solidFill>
                  <a:srgbClr val="000000"/>
                </a:solidFill>
                <a:latin typeface="Barlow Condensed"/>
              </a:rPr>
              <a:t>Στο δίκτυο</a:t>
            </a:r>
            <a:endParaRPr lang="el-GR" dirty="0">
              <a:solidFill>
                <a:srgbClr val="000000"/>
              </a:solidFill>
              <a:latin typeface="Barlow Condensed"/>
            </a:endParaRPr>
          </a:p>
          <a:p>
            <a:r>
              <a:rPr lang="el-GR" dirty="0">
                <a:solidFill>
                  <a:srgbClr val="000000"/>
                </a:solidFill>
                <a:latin typeface="Barlow Condensed"/>
              </a:rPr>
              <a:t>Αυτή η τεχνική χρησιμοποιεί επίσης φωτογραφίες, αλλά διαφέρει από το ότι αυτές είναι οργανωμένες σε σειρές και στήλες που σχηματίζουν ένα πλέγμα.</a:t>
            </a:r>
          </a:p>
          <a:p>
            <a:r>
              <a:rPr lang="el-GR" dirty="0">
                <a:solidFill>
                  <a:srgbClr val="000000"/>
                </a:solidFill>
                <a:latin typeface="Barlow Condensed"/>
              </a:rPr>
              <a:t>Αυτό το ύφος κάνει τον θεατή να έχει τη δυνατότητα να χωρίσει στο μυαλό του τις εικόνες που βλέπει χωρίς να χάσει την ομοιότητα μεταξύ τους.</a:t>
            </a:r>
            <a:endParaRPr lang="el-GR" b="0" i="0" dirty="0">
              <a:solidFill>
                <a:srgbClr val="000000"/>
              </a:solidFill>
              <a:effectLst/>
              <a:latin typeface="Barlow Condensed"/>
            </a:endParaRPr>
          </a:p>
        </p:txBody>
      </p:sp>
    </p:spTree>
    <p:extLst>
      <p:ext uri="{BB962C8B-B14F-4D97-AF65-F5344CB8AC3E}">
        <p14:creationId xmlns:p14="http://schemas.microsoft.com/office/powerpoint/2010/main" val="29752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 </a:t>
            </a:r>
            <a:endParaRPr lang="el-GR" dirty="0"/>
          </a:p>
        </p:txBody>
      </p:sp>
      <p:pic>
        <p:nvPicPr>
          <p:cNvPr id="7170" name="Picture 2" descr="https://fahrenheitmagazine.com/sites/default/files/wp-content/uploads/2019/06/collage_street_ar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1844824"/>
            <a:ext cx="6983115" cy="482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4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a:t>
            </a:r>
            <a:endParaRPr lang="el-GR" dirty="0"/>
          </a:p>
        </p:txBody>
      </p:sp>
      <p:pic>
        <p:nvPicPr>
          <p:cNvPr id="8194" name="Picture 2" descr="https://fahrenheitmagazine.com/sites/default/files/wp-content/uploads/2019/06/guitar_pablo_picas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562" y="1916832"/>
            <a:ext cx="2915047" cy="43691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fahrenheitmagazine.com/sites/default/files/wp-content/uploads/2019/06/collage_foto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316" y="2204864"/>
            <a:ext cx="5080050" cy="338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ΕΡΓΑ</a:t>
            </a:r>
            <a:endParaRPr lang="el-GR" dirty="0"/>
          </a:p>
        </p:txBody>
      </p:sp>
      <p:pic>
        <p:nvPicPr>
          <p:cNvPr id="9218" name="Picture 2" descr="https://fahrenheitmagazine.com/sites/default/files/wp-content/uploads/2019/06/vertical_coll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764" y="1988840"/>
            <a:ext cx="4124400" cy="4124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fahrenheitmagazine.com/sites/default/files/wp-content/uploads/2019/06/collage_conc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236" y="2440759"/>
            <a:ext cx="5725443" cy="322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0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p:cNvSpPr>
          <p:nvPr>
            <p:ph type="title"/>
          </p:nvPr>
        </p:nvSpPr>
        <p:spPr/>
        <p:txBody>
          <a:bodyPr rtlCol="0"/>
          <a:lstStyle/>
          <a:p>
            <a:pPr rtl="0"/>
            <a:r>
              <a:rPr lang="el-GR" dirty="0" smtClean="0"/>
              <a:t>ΠΡΟΕΛΕΥΣΗ ΤΗΣ ΕΝΝΟΙΑΣ ΚΟΛΛΑΖ</a:t>
            </a:r>
            <a:endParaRPr lang="el-GR" dirty="0"/>
          </a:p>
        </p:txBody>
      </p:sp>
      <p:sp>
        <p:nvSpPr>
          <p:cNvPr id="14" name="Σύμβολο κράτησης θέσης περιεχομένου 2"/>
          <p:cNvSpPr>
            <a:spLocks noGrp="1"/>
          </p:cNvSpPr>
          <p:nvPr>
            <p:ph idx="1"/>
          </p:nvPr>
        </p:nvSpPr>
        <p:spPr/>
        <p:txBody>
          <a:bodyPr rtlCol="0"/>
          <a:lstStyle/>
          <a:p>
            <a:r>
              <a:rPr lang="el-GR" dirty="0">
                <a:latin typeface="Bahnschrift SemiLight SemiConde" panose="020B0502040204020203" pitchFamily="34" charset="0"/>
              </a:rPr>
              <a:t>Η λέξη «</a:t>
            </a:r>
            <a:r>
              <a:rPr lang="el-GR" b="1" dirty="0" err="1">
                <a:latin typeface="Bahnschrift SemiLight SemiConde" panose="020B0502040204020203" pitchFamily="34" charset="0"/>
              </a:rPr>
              <a:t>collage</a:t>
            </a:r>
            <a:r>
              <a:rPr lang="el-GR" dirty="0">
                <a:latin typeface="Bahnschrift SemiLight SemiConde" panose="020B0502040204020203" pitchFamily="34" charset="0"/>
              </a:rPr>
              <a:t>» </a:t>
            </a:r>
            <a:r>
              <a:rPr lang="el-GR" dirty="0" smtClean="0">
                <a:latin typeface="Bahnschrift SemiLight SemiConde" panose="020B0502040204020203" pitchFamily="34" charset="0"/>
              </a:rPr>
              <a:t>(κολλάζ) </a:t>
            </a:r>
            <a:r>
              <a:rPr lang="el-GR" dirty="0">
                <a:latin typeface="Bahnschrift SemiLight SemiConde" panose="020B0502040204020203" pitchFamily="34" charset="0"/>
              </a:rPr>
              <a:t>προέρχεται από το γαλλικό ρήμα «</a:t>
            </a:r>
            <a:r>
              <a:rPr lang="el-GR" dirty="0" err="1">
                <a:latin typeface="Bahnschrift SemiLight SemiConde" panose="020B0502040204020203" pitchFamily="34" charset="0"/>
              </a:rPr>
              <a:t>coller</a:t>
            </a:r>
            <a:r>
              <a:rPr lang="el-GR" dirty="0">
                <a:latin typeface="Bahnschrift SemiLight SemiConde" panose="020B0502040204020203" pitchFamily="34" charset="0"/>
              </a:rPr>
              <a:t>» που σημαίνει κολλάω και περιγράφει την τεχνική που δημιουργείται κολλώντας διαφορετικές φόρμες από διάφορα υλικά δημιουργώντας ένα ενιαίο σύνολο και που χρησιμοποιήθηκε ιδιαίτερα στον χώρο της τέχνης μέσα στον 20ο </a:t>
            </a:r>
            <a:r>
              <a:rPr lang="el-GR" dirty="0" smtClean="0">
                <a:latin typeface="Bahnschrift SemiLight SemiConde" panose="020B0502040204020203" pitchFamily="34" charset="0"/>
              </a:rPr>
              <a:t>αιώνα</a:t>
            </a:r>
            <a:endParaRPr lang="el-GR" i="1" dirty="0" smtClean="0">
              <a:latin typeface="Bahnschrift SemiLight SemiConde" panose="020B0502040204020203" pitchFamily="34" charset="0"/>
            </a:endParaRPr>
          </a:p>
          <a:p>
            <a:endParaRPr lang="el-GR" dirty="0">
              <a:latin typeface="Bahnschrift SemiLight SemiConde" panose="020B0502040204020203" pitchFamily="34" charset="0"/>
            </a:endParaRPr>
          </a:p>
          <a:p>
            <a:r>
              <a:rPr lang="el-GR" dirty="0">
                <a:latin typeface="Bahnschrift SemiLight SemiConde" panose="020B0502040204020203" pitchFamily="34" charset="0"/>
              </a:rPr>
              <a:t>Ο όρος </a:t>
            </a:r>
            <a:r>
              <a:rPr lang="el-GR" dirty="0" smtClean="0">
                <a:latin typeface="Bahnschrift SemiLight SemiConde" panose="020B0502040204020203" pitchFamily="34" charset="0"/>
              </a:rPr>
              <a:t>κολλάζ </a:t>
            </a:r>
            <a:r>
              <a:rPr lang="el-GR" dirty="0">
                <a:latin typeface="Bahnschrift SemiLight SemiConde" panose="020B0502040204020203" pitchFamily="34" charset="0"/>
              </a:rPr>
              <a:t>προέρχεται από τα γαλλικά </a:t>
            </a:r>
            <a:r>
              <a:rPr lang="el-GR" b="1" i="1" dirty="0">
                <a:latin typeface="Bahnschrift SemiLight SemiConde" panose="020B0502040204020203" pitchFamily="34" charset="0"/>
              </a:rPr>
              <a:t>πάστα</a:t>
            </a:r>
            <a:r>
              <a:rPr lang="el-GR" b="1" dirty="0">
                <a:latin typeface="Bahnschrift SemiLight SemiConde" panose="020B0502040204020203" pitchFamily="34" charset="0"/>
              </a:rPr>
              <a:t> (πάστα)</a:t>
            </a:r>
            <a:r>
              <a:rPr lang="el-GR" dirty="0">
                <a:latin typeface="Bahnschrift SemiLight SemiConde" panose="020B0502040204020203" pitchFamily="34" charset="0"/>
              </a:rPr>
              <a:t>. Αποτελείται από την κατασκευή πλαστικών έργων με τη συναρμολόγηση διαφόρων τεμαχίων ή μοσχευμάτων που δημιουργούν τελικό έργο.</a:t>
            </a:r>
            <a:endParaRPr lang="el-GR" dirty="0">
              <a:latin typeface="Bahnschrift SemiLight SemiConde" panose="020B0502040204020203" pitchFamily="34" charset="0"/>
            </a:endParaRPr>
          </a:p>
          <a:p>
            <a:pPr marL="0" indent="0" rtl="0">
              <a:buNone/>
            </a:pPr>
            <a:endParaRPr lang="el-GR"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rtl="0"/>
            <a:r>
              <a:rPr lang="el-GR" dirty="0" smtClean="0"/>
              <a:t>ΠΡΟΕΛΕΥΣΗ ΤΟΥ ΚΟΛΛΑΖ</a:t>
            </a:r>
            <a:endParaRPr lang="el-GR" dirty="0"/>
          </a:p>
        </p:txBody>
      </p:sp>
      <p:sp>
        <p:nvSpPr>
          <p:cNvPr id="3" name="Θέση περιεχομένου 2"/>
          <p:cNvSpPr>
            <a:spLocks noGrp="1"/>
          </p:cNvSpPr>
          <p:nvPr>
            <p:ph idx="1"/>
          </p:nvPr>
        </p:nvSpPr>
        <p:spPr/>
        <p:txBody>
          <a:bodyPr/>
          <a:lstStyle/>
          <a:p>
            <a:r>
              <a:rPr lang="el-GR" dirty="0"/>
              <a:t>Οι ρίζες αυτής της τεχνικής μας μεταφέρουν πίσω αρκετές εκατονταετίες. Για παράδειγμα τεχνικές που έχουν έντονη αναφορά στο </a:t>
            </a:r>
            <a:r>
              <a:rPr lang="el-GR" b="1" dirty="0" err="1"/>
              <a:t>collage</a:t>
            </a:r>
            <a:r>
              <a:rPr lang="el-GR" dirty="0"/>
              <a:t> χρησιμοποιήθηκαν περίπου το 200 π.Χ. στην Κίνα κατά την εποχή της ανακάλυψης του </a:t>
            </a:r>
            <a:r>
              <a:rPr lang="el-GR" dirty="0" smtClean="0"/>
              <a:t>χαρτιού.</a:t>
            </a:r>
          </a:p>
          <a:p>
            <a:r>
              <a:rPr lang="el-GR" dirty="0"/>
              <a:t>Ωστόσο, η τεχνική αυτή και ο τρόπος με τον οποίο έγινε γνωστή σε εμάς σήμερα χρονολογείται στις αρχές του 20ου αιώνα και οφείλεται σε μια καλλιτεχνική νεωτεριστική τάση και ανακάλυψη των καλλιτεχνών </a:t>
            </a:r>
            <a:r>
              <a:rPr lang="el-GR" b="1" dirty="0" err="1"/>
              <a:t>Georges</a:t>
            </a:r>
            <a:r>
              <a:rPr lang="el-GR" dirty="0"/>
              <a:t> </a:t>
            </a:r>
            <a:r>
              <a:rPr lang="el-GR" b="1" dirty="0" err="1"/>
              <a:t>Braque</a:t>
            </a:r>
            <a:r>
              <a:rPr lang="el-GR" dirty="0"/>
              <a:t> και </a:t>
            </a:r>
            <a:r>
              <a:rPr lang="el-GR" b="1" dirty="0" err="1"/>
              <a:t>Pablo</a:t>
            </a:r>
            <a:r>
              <a:rPr lang="el-GR" dirty="0"/>
              <a:t> </a:t>
            </a:r>
            <a:r>
              <a:rPr lang="el-GR" b="1" dirty="0" err="1"/>
              <a:t>Picasso</a:t>
            </a:r>
            <a:r>
              <a:rPr lang="el-GR" dirty="0"/>
              <a:t>. Μέσω των πειραματισμών των δύο καλλιτεχνών με το </a:t>
            </a:r>
            <a:r>
              <a:rPr lang="el-GR" b="1" dirty="0" err="1"/>
              <a:t>collage</a:t>
            </a:r>
            <a:r>
              <a:rPr lang="el-GR" dirty="0"/>
              <a:t>, η τεχνική αυτή γνώρισε ιδιαίτερη απήχηση κατακτώντας μια σημαντική θέση στον κόσμο της μοντέρνας τέχνης.</a:t>
            </a:r>
            <a:endParaRPr lang="el-GR" dirty="0"/>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ΥΛΙΚΑ </a:t>
            </a:r>
            <a:endParaRPr lang="el-GR" dirty="0"/>
          </a:p>
        </p:txBody>
      </p:sp>
      <p:sp>
        <p:nvSpPr>
          <p:cNvPr id="5" name="Σύμβολο κράτησης θέσης περιεχομένου 2"/>
          <p:cNvSpPr>
            <a:spLocks noGrp="1"/>
          </p:cNvSpPr>
          <p:nvPr>
            <p:ph sz="half" idx="1"/>
          </p:nvPr>
        </p:nvSpPr>
        <p:spPr/>
        <p:txBody>
          <a:bodyPr rtlCol="0"/>
          <a:lstStyle/>
          <a:p>
            <a:r>
              <a:rPr lang="el-GR" dirty="0"/>
              <a:t>Τα υλικά τα οποία μπορούν να χρησιμοποιηθούν στην τεχνική του </a:t>
            </a:r>
            <a:r>
              <a:rPr lang="el-GR" b="1" dirty="0" err="1"/>
              <a:t>collage</a:t>
            </a:r>
            <a:r>
              <a:rPr lang="el-GR" dirty="0"/>
              <a:t> είναι πολλά και διάφορα με πρωταγωνιστή το χαρτί σε διάφορες ποιότητες, κομμάτια από ύφασμα ή ταπετσαρίες, κομμάτια από ξύλο, φωτογραφίες, σύρματα, κλπ.</a:t>
            </a:r>
            <a:endParaRPr lang="el-GR" dirty="0"/>
          </a:p>
        </p:txBody>
      </p:sp>
      <p:pic>
        <p:nvPicPr>
          <p:cNvPr id="1026" name="Picture 2" descr="Lee Krasner, Desert Mo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61531" y="1828800"/>
            <a:ext cx="307596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ΠΡΟΕΥΛΕΥΣΗ ΤΟΥ ΚΟΛΛΑΖ</a:t>
            </a:r>
            <a:endParaRPr lang="el-GR" dirty="0"/>
          </a:p>
        </p:txBody>
      </p:sp>
      <p:sp>
        <p:nvSpPr>
          <p:cNvPr id="3" name="Θέση περιεχομένου 2"/>
          <p:cNvSpPr>
            <a:spLocks noGrp="1"/>
          </p:cNvSpPr>
          <p:nvPr>
            <p:ph sz="half" idx="1"/>
          </p:nvPr>
        </p:nvSpPr>
        <p:spPr/>
        <p:txBody>
          <a:bodyPr>
            <a:normAutofit fontScale="92500" lnSpcReduction="20000"/>
          </a:bodyPr>
          <a:lstStyle/>
          <a:p>
            <a:r>
              <a:rPr lang="el-GR" dirty="0"/>
              <a:t>Ανάμεσα στις ιστορικές πηγές που αφορούν την τέχνη, κάποιες χρονολογούν την αρχή της τεχνικής του </a:t>
            </a:r>
            <a:r>
              <a:rPr lang="el-GR" b="1" dirty="0" err="1"/>
              <a:t>collage</a:t>
            </a:r>
            <a:r>
              <a:rPr lang="el-GR" dirty="0"/>
              <a:t> την ίδια περίοδο που ξεκινούν χρονικά τα όρια του καλλιτεχνικού ρεύματος του </a:t>
            </a:r>
            <a:r>
              <a:rPr lang="el-GR" b="1" dirty="0"/>
              <a:t>Μοντερνισμού</a:t>
            </a:r>
            <a:r>
              <a:rPr lang="el-GR" dirty="0"/>
              <a:t>. Οι πειραματισμοί των δύο καλλιτεχνών έφεραν ως αποτέλεσμα στο </a:t>
            </a:r>
            <a:r>
              <a:rPr lang="el-GR" dirty="0" err="1"/>
              <a:t>προσκήνειο</a:t>
            </a:r>
            <a:r>
              <a:rPr lang="el-GR" dirty="0"/>
              <a:t> την επαναστατική τεχνική του </a:t>
            </a:r>
            <a:r>
              <a:rPr lang="el-GR" b="1" dirty="0" err="1"/>
              <a:t>collage</a:t>
            </a:r>
            <a:r>
              <a:rPr lang="el-GR" dirty="0"/>
              <a:t>, η οποία έχει ιδιαίτερη σημασία και θέση μέσα στον χώρο της τέχνης αφού αποτελεί μια τεχνική που γεφυρώνει καλύτερα από οποιαδήποτε άλλη το θεμελιώδες χάσμα ανάμεσα στην τέχνη της ζωγραφικής και της γλυπτικής.</a:t>
            </a:r>
            <a:endParaRPr lang="el-GR" dirty="0"/>
          </a:p>
        </p:txBody>
      </p:sp>
      <p:pic>
        <p:nvPicPr>
          <p:cNvPr id="2050" name="Picture 2" descr="Georges Braque 19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75413" y="2188034"/>
            <a:ext cx="4648200" cy="347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204864"/>
            <a:ext cx="9144000" cy="3129137"/>
          </a:xfrm>
        </p:spPr>
        <p:txBody>
          <a:bodyPr rtlCol="0"/>
          <a:lstStyle/>
          <a:p>
            <a:r>
              <a:rPr lang="el-GR" sz="3600" dirty="0"/>
              <a:t> </a:t>
            </a:r>
            <a:r>
              <a:rPr lang="el-GR" sz="3200" dirty="0" smtClean="0"/>
              <a:t>Η μοντέρνα </a:t>
            </a:r>
            <a:r>
              <a:rPr lang="el-GR" sz="3200" dirty="0"/>
              <a:t>έκδοση της τεχνικής του </a:t>
            </a:r>
            <a:r>
              <a:rPr lang="el-GR" sz="3200" b="1" dirty="0" err="1"/>
              <a:t>collage</a:t>
            </a:r>
            <a:r>
              <a:rPr lang="el-GR" sz="3200" dirty="0"/>
              <a:t> ξεκίνησε όταν οι δύο Κυβιστές καλλιτέχνες </a:t>
            </a:r>
            <a:r>
              <a:rPr lang="el-GR" sz="3200" b="1" dirty="0" err="1"/>
              <a:t>Georges</a:t>
            </a:r>
            <a:r>
              <a:rPr lang="el-GR" sz="3200" dirty="0"/>
              <a:t> </a:t>
            </a:r>
            <a:r>
              <a:rPr lang="el-GR" sz="3200" b="1" dirty="0" err="1"/>
              <a:t>Braque</a:t>
            </a:r>
            <a:r>
              <a:rPr lang="el-GR" sz="3200" dirty="0"/>
              <a:t> και </a:t>
            </a:r>
            <a:r>
              <a:rPr lang="el-GR" sz="3200" b="1" dirty="0" err="1"/>
              <a:t>Pablo</a:t>
            </a:r>
            <a:r>
              <a:rPr lang="el-GR" sz="3200" dirty="0"/>
              <a:t> </a:t>
            </a:r>
            <a:r>
              <a:rPr lang="el-GR" sz="3200" b="1" dirty="0" err="1"/>
              <a:t>Picasso</a:t>
            </a:r>
            <a:r>
              <a:rPr lang="el-GR" sz="3200" b="1" dirty="0"/>
              <a:t> </a:t>
            </a:r>
            <a:r>
              <a:rPr lang="el-GR" sz="3200" dirty="0"/>
              <a:t>άρχισαν να πειραματίζονται κολλώντας αντικείμενα ή κομμάτια από ύφασμα και χαρτί πάνω στα έργα τους.</a:t>
            </a:r>
            <a:endParaRPr lang="el-GR" sz="3200" dirty="0"/>
          </a:p>
        </p:txBody>
      </p:sp>
      <p:sp>
        <p:nvSpPr>
          <p:cNvPr id="3" name="Σύμβολο κράτησης θέσης κειμένου 2"/>
          <p:cNvSpPr>
            <a:spLocks noGrp="1"/>
          </p:cNvSpPr>
          <p:nvPr>
            <p:ph type="body" idx="1"/>
          </p:nvPr>
        </p:nvSpPr>
        <p:spPr/>
        <p:txBody>
          <a:bodyPr rtlCol="0"/>
          <a:lstStyle/>
          <a:p>
            <a:pPr rtl="0"/>
            <a:r>
              <a:rPr lang="el-GR" dirty="0" smtClean="0"/>
              <a:t>ΠΡΟΕΛΕΥΣΗ ΤΟΥ ΚΟΛΛΑΖ</a:t>
            </a:r>
            <a:endParaRPr lang="el-GR" dirty="0"/>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ΙΣΤΟΡΙΑ ΤΟΥ ΚΟΛΛΑΖ</a:t>
            </a:r>
            <a:endParaRPr lang="el-GR" dirty="0"/>
          </a:p>
        </p:txBody>
      </p:sp>
      <p:sp>
        <p:nvSpPr>
          <p:cNvPr id="3" name="Σύμβολο κράτησης θέσης κειμένου 2"/>
          <p:cNvSpPr>
            <a:spLocks noGrp="1"/>
          </p:cNvSpPr>
          <p:nvPr>
            <p:ph type="body" idx="1"/>
          </p:nvPr>
        </p:nvSpPr>
        <p:spPr/>
        <p:txBody>
          <a:bodyPr rtlCol="0">
            <a:normAutofit fontScale="62500" lnSpcReduction="20000"/>
          </a:bodyPr>
          <a:lstStyle/>
          <a:p>
            <a:endParaRPr lang="el-GR" dirty="0"/>
          </a:p>
          <a:p>
            <a:r>
              <a:rPr lang="el-GR" dirty="0"/>
              <a:t>Στα 1912 ο </a:t>
            </a:r>
            <a:r>
              <a:rPr lang="el-GR" b="1" dirty="0" err="1"/>
              <a:t>Picasso</a:t>
            </a:r>
            <a:r>
              <a:rPr lang="el-GR" dirty="0"/>
              <a:t> τοποθέτησε ένα κομμάτι από ύφασμα στο έργο του "</a:t>
            </a:r>
            <a:r>
              <a:rPr lang="el-GR" i="1" dirty="0" err="1"/>
              <a:t>Still</a:t>
            </a:r>
            <a:r>
              <a:rPr lang="el-GR" i="1" dirty="0"/>
              <a:t> </a:t>
            </a:r>
            <a:r>
              <a:rPr lang="el-GR" i="1" dirty="0" err="1"/>
              <a:t>Life</a:t>
            </a:r>
            <a:r>
              <a:rPr lang="el-GR" i="1" dirty="0"/>
              <a:t> </a:t>
            </a:r>
            <a:r>
              <a:rPr lang="el-GR" i="1" dirty="0" err="1"/>
              <a:t>with</a:t>
            </a:r>
            <a:r>
              <a:rPr lang="el-GR" i="1" dirty="0"/>
              <a:t> </a:t>
            </a:r>
            <a:r>
              <a:rPr lang="el-GR" i="1" dirty="0" err="1"/>
              <a:t>Chair</a:t>
            </a:r>
            <a:r>
              <a:rPr lang="el-GR" i="1" dirty="0"/>
              <a:t> </a:t>
            </a:r>
            <a:r>
              <a:rPr lang="el-GR" i="1" dirty="0" err="1"/>
              <a:t>Caning</a:t>
            </a:r>
            <a:r>
              <a:rPr lang="el-GR" dirty="0"/>
              <a:t>"</a:t>
            </a:r>
            <a:endParaRPr lang="el-GR" dirty="0"/>
          </a:p>
        </p:txBody>
      </p:sp>
      <p:sp>
        <p:nvSpPr>
          <p:cNvPr id="5" name="Σύμβολο κράτησης θέσης κειμένου 4"/>
          <p:cNvSpPr>
            <a:spLocks noGrp="1"/>
          </p:cNvSpPr>
          <p:nvPr>
            <p:ph type="body" sz="quarter" idx="3"/>
          </p:nvPr>
        </p:nvSpPr>
        <p:spPr>
          <a:xfrm>
            <a:off x="6478462" y="1556792"/>
            <a:ext cx="4645152" cy="1034008"/>
          </a:xfrm>
        </p:spPr>
        <p:txBody>
          <a:bodyPr rtlCol="0">
            <a:normAutofit fontScale="62500" lnSpcReduction="20000"/>
          </a:bodyPr>
          <a:lstStyle/>
          <a:p>
            <a:r>
              <a:rPr lang="el-GR" b="1" dirty="0" err="1"/>
              <a:t>Lee</a:t>
            </a:r>
            <a:r>
              <a:rPr lang="el-GR" dirty="0"/>
              <a:t> </a:t>
            </a:r>
            <a:r>
              <a:rPr lang="el-GR" b="1" dirty="0" err="1"/>
              <a:t>Krasner</a:t>
            </a:r>
            <a:r>
              <a:rPr lang="el-GR" dirty="0"/>
              <a:t> η οποία συχνά κατέστρεφε τους πίνακές της κόβοντάς τους σε κομμάτια μόνο και μόνο για να δημιουργήσει νέα έργα με την τεχνική του </a:t>
            </a:r>
            <a:r>
              <a:rPr lang="el-GR" b="1" dirty="0" err="1"/>
              <a:t>collage</a:t>
            </a:r>
            <a:r>
              <a:rPr lang="el-GR" dirty="0"/>
              <a:t> συναρμολογώντας τα κομμάτια αυτά σε νέα ζωγραφική επιφάνεια.</a:t>
            </a:r>
            <a:endParaRPr lang="el-GR" dirty="0"/>
          </a:p>
        </p:txBody>
      </p:sp>
      <p:pic>
        <p:nvPicPr>
          <p:cNvPr id="3074" name="Picture 2" descr="Pablo Picass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68661" y="2667000"/>
            <a:ext cx="435252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ty Verticals oil paper and canvas collage 195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7547075" y="2667000"/>
            <a:ext cx="250805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ΙΣΤΟΡΙΑ ΤΟΥ ΚΟΛΛΑΖ</a:t>
            </a:r>
            <a:endParaRPr lang="el-GR" dirty="0"/>
          </a:p>
        </p:txBody>
      </p:sp>
      <p:sp>
        <p:nvSpPr>
          <p:cNvPr id="3" name="Θέση κειμένου 2"/>
          <p:cNvSpPr>
            <a:spLocks noGrp="1"/>
          </p:cNvSpPr>
          <p:nvPr>
            <p:ph type="body" idx="1"/>
          </p:nvPr>
        </p:nvSpPr>
        <p:spPr/>
        <p:txBody>
          <a:bodyPr/>
          <a:lstStyle/>
          <a:p>
            <a:r>
              <a:rPr lang="el-GR" dirty="0" smtClean="0"/>
              <a:t>ΕΡΝΣΤ</a:t>
            </a:r>
            <a:endParaRPr lang="el-GR" dirty="0"/>
          </a:p>
        </p:txBody>
      </p:sp>
      <p:sp>
        <p:nvSpPr>
          <p:cNvPr id="4" name="Θέση περιεχομένου 3"/>
          <p:cNvSpPr>
            <a:spLocks noGrp="1"/>
          </p:cNvSpPr>
          <p:nvPr>
            <p:ph sz="half" idx="2"/>
          </p:nvPr>
        </p:nvSpPr>
        <p:spPr/>
        <p:txBody>
          <a:bodyPr>
            <a:normAutofit fontScale="77500" lnSpcReduction="20000"/>
          </a:bodyPr>
          <a:lstStyle/>
          <a:p>
            <a:pPr marL="0" indent="0">
              <a:buNone/>
            </a:pPr>
            <a:r>
              <a:rPr lang="el-GR" dirty="0"/>
              <a:t>Το κολλάζ ήταν η πλέον δυναμική συμβολή του Ερνστ στη προσπάθεια των </a:t>
            </a:r>
            <a:r>
              <a:rPr lang="el-GR" dirty="0" err="1">
                <a:hlinkClick r:id="rId2" tooltip="Ντανταϊσμός"/>
              </a:rPr>
              <a:t>ντανταϊστών</a:t>
            </a:r>
            <a:r>
              <a:rPr lang="el-GR" dirty="0"/>
              <a:t> να πλήξουν τις παραδοσιακές καλλιτεχνικές αξίες. Συνέθετε εικόνες με ετερόκλητα στοιχεία κι υλικά. Με τη τεχνική αυτή, κατάφερε να επεξεργαστεί οικείες εικόνες και να δημιουργήσει παράξενες αινιγματικές συνθέσεις που προκαλούν κι αποσυντονίζουν τη λογική. Η αρχική του ώθηση σε τούτο, όπως εξηγεί ο ίδιος, προήλθε από την επιθυμία του να δημιουργήσει διδακτικό κατάλογο, με τόσον ετερόκλητα στοιχεία, ώστε να μπερδέψουν το μυαλό, να παράγουν παραισθήσεις και να προσδώσουν στα αντικείμενα της εικόνας, νέες συστάσεις μέσα από τη γοργή εναλλαγή. Το πιο σημαντικό τελικά ήταν η ποιητική σπίθα που προέκυψε από το συνδυασμό ετερογενών στοιχείων, παρά το ίδιο το κολλάζ.</a:t>
            </a:r>
            <a:endParaRPr lang="el-GR" dirty="0"/>
          </a:p>
        </p:txBody>
      </p:sp>
      <p:sp>
        <p:nvSpPr>
          <p:cNvPr id="5" name="Θέση κειμένου 4"/>
          <p:cNvSpPr>
            <a:spLocks noGrp="1"/>
          </p:cNvSpPr>
          <p:nvPr>
            <p:ph type="body" sz="quarter" idx="3"/>
          </p:nvPr>
        </p:nvSpPr>
        <p:spPr/>
        <p:txBody>
          <a:bodyPr/>
          <a:lstStyle/>
          <a:p>
            <a:r>
              <a:rPr lang="en-US" dirty="0">
                <a:solidFill>
                  <a:schemeClr val="tx2">
                    <a:lumMod val="75000"/>
                  </a:schemeClr>
                </a:solidFill>
              </a:rPr>
              <a:t> </a:t>
            </a:r>
            <a:r>
              <a:rPr lang="en-US" u="sng" dirty="0">
                <a:solidFill>
                  <a:schemeClr val="tx2">
                    <a:lumMod val="75000"/>
                  </a:schemeClr>
                </a:solidFill>
                <a:hlinkClick r:id="rId3" tooltip="Majid Farahani (δεν έχει γραφτεί ακόμα)"/>
              </a:rPr>
              <a:t>Majid </a:t>
            </a:r>
            <a:r>
              <a:rPr lang="en-US" u="sng" dirty="0" smtClean="0">
                <a:solidFill>
                  <a:schemeClr val="tx2">
                    <a:lumMod val="75000"/>
                  </a:schemeClr>
                </a:solidFill>
                <a:hlinkClick r:id="rId3" tooltip="Majid Farahani (δεν έχει γραφτεί ακόμα)"/>
              </a:rPr>
              <a:t>Farahan</a:t>
            </a:r>
            <a:r>
              <a:rPr lang="el-GR" u="sng" dirty="0" smtClean="0">
                <a:solidFill>
                  <a:schemeClr val="tx2">
                    <a:lumMod val="75000"/>
                  </a:schemeClr>
                </a:solidFill>
              </a:rPr>
              <a:t>ι</a:t>
            </a:r>
            <a:endParaRPr lang="el-GR" dirty="0">
              <a:solidFill>
                <a:schemeClr val="tx2">
                  <a:lumMod val="75000"/>
                </a:schemeClr>
              </a:solidFill>
            </a:endParaRPr>
          </a:p>
        </p:txBody>
      </p:sp>
      <p:pic>
        <p:nvPicPr>
          <p:cNvPr id="10242" name="Picture 2" descr="https://upload.wikimedia.org/wikipedia/commons/5/59/Nostalgia_110X70CM.jpg"/>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7886700" y="2868168"/>
            <a:ext cx="1828800" cy="295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0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ΚΟΛΛΑΖ ΚΑΙ ΕΙΚΑΣΤΙΚΕΣ ΤΕΧΝΕΣ</a:t>
            </a:r>
            <a:endParaRPr lang="el-GR" dirty="0"/>
          </a:p>
        </p:txBody>
      </p:sp>
      <p:sp>
        <p:nvSpPr>
          <p:cNvPr id="3" name="Ορθογώνιο 2"/>
          <p:cNvSpPr/>
          <p:nvPr/>
        </p:nvSpPr>
        <p:spPr>
          <a:xfrm>
            <a:off x="3048000" y="1859340"/>
            <a:ext cx="6092825" cy="3139321"/>
          </a:xfrm>
          <a:prstGeom prst="rect">
            <a:avLst/>
          </a:prstGeom>
        </p:spPr>
        <p:txBody>
          <a:bodyPr>
            <a:spAutoFit/>
          </a:bodyPr>
          <a:lstStyle/>
          <a:p>
            <a:pPr algn="just"/>
            <a:r>
              <a:rPr lang="el-GR" dirty="0" smtClean="0">
                <a:solidFill>
                  <a:srgbClr val="313439"/>
                </a:solidFill>
                <a:latin typeface="Helvetica" panose="020B0604020202020204" pitchFamily="34" charset="0"/>
              </a:rPr>
              <a:t>Το</a:t>
            </a:r>
            <a:r>
              <a:rPr lang="el-GR" dirty="0">
                <a:solidFill>
                  <a:srgbClr val="313439"/>
                </a:solidFill>
                <a:latin typeface="Helvetica" panose="020B0604020202020204" pitchFamily="34" charset="0"/>
              </a:rPr>
              <a:t> </a:t>
            </a:r>
            <a:r>
              <a:rPr lang="el-GR" b="1" dirty="0" err="1">
                <a:solidFill>
                  <a:srgbClr val="313439"/>
                </a:solidFill>
                <a:latin typeface="Helvetica" panose="020B0604020202020204" pitchFamily="34" charset="0"/>
              </a:rPr>
              <a:t>Collage</a:t>
            </a:r>
            <a:r>
              <a:rPr lang="el-GR" dirty="0">
                <a:solidFill>
                  <a:srgbClr val="313439"/>
                </a:solidFill>
                <a:latin typeface="Helvetica" panose="020B0604020202020204" pitchFamily="34" charset="0"/>
              </a:rPr>
              <a:t> είναι μια τεχνική που χρησιμοποιείται ακόμη και σήμερα, είναι ένας από τους πιο εύκολους τρόπους δημιουργικής έκφρασης από τεχνικής πλευράς. Ενδιαφέρον παρουσιάζουν οι προσεγγίσεις από γνωστούς καλλιτέχνες μέσα στην ιστορία της τέχνης και την άνοδο της τεχνικής μέσα στον χρόνο μέχρι και σήμερα με το </a:t>
            </a:r>
            <a:r>
              <a:rPr lang="el-GR" dirty="0" err="1">
                <a:solidFill>
                  <a:srgbClr val="313439"/>
                </a:solidFill>
                <a:latin typeface="Helvetica" panose="020B0604020202020204" pitchFamily="34" charset="0"/>
              </a:rPr>
              <a:t>collage</a:t>
            </a:r>
            <a:r>
              <a:rPr lang="el-GR" dirty="0">
                <a:solidFill>
                  <a:srgbClr val="313439"/>
                </a:solidFill>
                <a:latin typeface="Helvetica" panose="020B0604020202020204" pitchFamily="34" charset="0"/>
              </a:rPr>
              <a:t> να πρωταγωνιστεί στα νέα εικαστικά μέσα και να συνδέεται με τη ζωγραφική, τη γλυπτική, αλλά πολύ περισσότερο με τη μεικτή τεχνική και τη σύγχρονη τέχνη.</a:t>
            </a:r>
          </a:p>
          <a:p>
            <a:r>
              <a:rPr lang="el-GR" dirty="0"/>
              <a:t/>
            </a:r>
            <a:br>
              <a:rPr lang="el-GR" dirty="0"/>
            </a:br>
            <a:endParaRPr lang="el-GR" dirty="0"/>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Νερομπογιά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07_TF02886637" id="{1E889062-8A05-463A-912C-0A893680CC58}" vid="{26865AEF-F0EF-43BD-8721-C0235E038AE9}"/>
    </a:ext>
  </a:extLst>
</a:theme>
</file>

<file path=ppt/theme/theme2.xml><?xml version="1.0" encoding="utf-8"?>
<a:theme xmlns:a="http://schemas.openxmlformats.org/drawingml/2006/main" name="Θέμα του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Παρουσίαση με χρώμα νερομπογιάς (ευρεία οθόνη)</Template>
  <TotalTime>44</TotalTime>
  <Words>372</Words>
  <Application>Microsoft Office PowerPoint</Application>
  <PresentationFormat>Προσαρμογή</PresentationFormat>
  <Paragraphs>62</Paragraphs>
  <Slides>19</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Bahnschrift SemiLight SemiConde</vt:lpstr>
      <vt:lpstr>Barlow Condensed</vt:lpstr>
      <vt:lpstr>Helvetica</vt:lpstr>
      <vt:lpstr>Palatino Linotype</vt:lpstr>
      <vt:lpstr>Νερομπογιά_16x9</vt:lpstr>
      <vt:lpstr>ΚΟΛΛΑΖ</vt:lpstr>
      <vt:lpstr>ΠΡΟΕΛΕΥΣΗ ΤΗΣ ΕΝΝΟΙΑΣ ΚΟΛΛΑΖ</vt:lpstr>
      <vt:lpstr>ΠΡΟΕΛΕΥΣΗ ΤΟΥ ΚΟΛΛΑΖ</vt:lpstr>
      <vt:lpstr>ΥΛΙΚΑ </vt:lpstr>
      <vt:lpstr>ΠΡΟΕΥΛΕΥΣΗ ΤΟΥ ΚΟΛΛΑΖ</vt:lpstr>
      <vt:lpstr> Η μοντέρνα έκδοση της τεχνικής του collage ξεκίνησε όταν οι δύο Κυβιστές καλλιτέχνες Georges Braque και Pablo Picasso άρχισαν να πειραματίζονται κολλώντας αντικείμενα ή κομμάτια από ύφασμα και χαρτί πάνω στα έργα τους.</vt:lpstr>
      <vt:lpstr>ΙΣΤΟΡΙΑ ΤΟΥ ΚΟΛΛΑΖ</vt:lpstr>
      <vt:lpstr>Η ΙΣΤΟΡΙΑ ΤΟΥ ΚΟΛΛΑΖ</vt:lpstr>
      <vt:lpstr>ΚΟΛΛΑΖ ΚΑΙ ΕΙΚΑΣΤΙΚΕΣ ΤΕΧΝΕΣ</vt:lpstr>
      <vt:lpstr>Παρουσίαση του PowerPoint</vt:lpstr>
      <vt:lpstr>ΤΟ ΚΟΛΛΑΖ ΣΤΟΝ ΕΛΛΑΔΙΚΟ ΧΩΡΟ</vt:lpstr>
      <vt:lpstr>ΤΟ ΚΟΛΛΑΖ ΣΤΟΝ ΕΛΛΑΔΙΚΟ ΧΩΡΟ</vt:lpstr>
      <vt:lpstr>ΤΟ ΚΟΛΛΑΖ ΣΤΟΝ ΕΛΛΑΔΙΚΟ ΧΩΡΟ</vt:lpstr>
      <vt:lpstr>ΤΑ ΕΙΔΗ ΤΟΥ ΚΟΛΛΑΖ</vt:lpstr>
      <vt:lpstr>ΤΑ ΕΙΔΗ ΤΟΥ ΚΟΛΛΑΖ</vt:lpstr>
      <vt:lpstr>ΤΑ ΕΙΔΗ ΤΟΥ ΚΟΛΛΑΖ</vt:lpstr>
      <vt:lpstr>ΕΡΓΑ </vt:lpstr>
      <vt:lpstr>ΕΡΓΑ</vt:lpstr>
      <vt:lpstr>ΕΡΓΑ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ΚΟΛΛΑΖ</dc:title>
  <dc:creator>ΟΛΥΜΠΙΑ</dc:creator>
  <cp:lastModifiedBy>ΟΛΥΜΠΙΑ</cp:lastModifiedBy>
  <cp:revision>5</cp:revision>
  <dcterms:created xsi:type="dcterms:W3CDTF">2021-01-05T17:46:23Z</dcterms:created>
  <dcterms:modified xsi:type="dcterms:W3CDTF">2021-01-05T18:31:17Z</dcterms:modified>
</cp:coreProperties>
</file>