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4" r:id="rId1"/>
  </p:sldMasterIdLst>
  <p:notesMasterIdLst>
    <p:notesMasterId r:id="rId82"/>
  </p:notesMasterIdLst>
  <p:sldIdLst>
    <p:sldId id="256" r:id="rId2"/>
    <p:sldId id="257" r:id="rId3"/>
    <p:sldId id="260" r:id="rId4"/>
    <p:sldId id="317" r:id="rId5"/>
    <p:sldId id="258" r:id="rId6"/>
    <p:sldId id="318" r:id="rId7"/>
    <p:sldId id="319" r:id="rId8"/>
    <p:sldId id="320" r:id="rId9"/>
    <p:sldId id="332" r:id="rId10"/>
    <p:sldId id="321" r:id="rId11"/>
    <p:sldId id="322" r:id="rId12"/>
    <p:sldId id="323" r:id="rId13"/>
    <p:sldId id="324" r:id="rId14"/>
    <p:sldId id="325" r:id="rId15"/>
    <p:sldId id="326" r:id="rId16"/>
    <p:sldId id="327" r:id="rId17"/>
    <p:sldId id="328" r:id="rId18"/>
    <p:sldId id="329" r:id="rId19"/>
    <p:sldId id="330" r:id="rId20"/>
    <p:sldId id="331" r:id="rId21"/>
    <p:sldId id="333" r:id="rId22"/>
    <p:sldId id="334" r:id="rId23"/>
    <p:sldId id="335" r:id="rId24"/>
    <p:sldId id="337" r:id="rId25"/>
    <p:sldId id="336" r:id="rId26"/>
    <p:sldId id="338" r:id="rId27"/>
    <p:sldId id="339" r:id="rId28"/>
    <p:sldId id="340" r:id="rId29"/>
    <p:sldId id="341" r:id="rId30"/>
    <p:sldId id="342" r:id="rId31"/>
    <p:sldId id="343" r:id="rId32"/>
    <p:sldId id="344" r:id="rId33"/>
    <p:sldId id="345" r:id="rId34"/>
    <p:sldId id="346" r:id="rId35"/>
    <p:sldId id="347" r:id="rId36"/>
    <p:sldId id="348" r:id="rId37"/>
    <p:sldId id="349" r:id="rId38"/>
    <p:sldId id="350" r:id="rId39"/>
    <p:sldId id="351" r:id="rId40"/>
    <p:sldId id="352" r:id="rId41"/>
    <p:sldId id="353" r:id="rId42"/>
    <p:sldId id="354" r:id="rId43"/>
    <p:sldId id="355" r:id="rId44"/>
    <p:sldId id="356" r:id="rId45"/>
    <p:sldId id="357" r:id="rId46"/>
    <p:sldId id="358" r:id="rId47"/>
    <p:sldId id="359" r:id="rId48"/>
    <p:sldId id="360" r:id="rId49"/>
    <p:sldId id="361" r:id="rId50"/>
    <p:sldId id="362" r:id="rId51"/>
    <p:sldId id="363" r:id="rId52"/>
    <p:sldId id="364" r:id="rId53"/>
    <p:sldId id="365" r:id="rId54"/>
    <p:sldId id="366" r:id="rId55"/>
    <p:sldId id="367" r:id="rId56"/>
    <p:sldId id="368" r:id="rId57"/>
    <p:sldId id="369" r:id="rId58"/>
    <p:sldId id="370" r:id="rId59"/>
    <p:sldId id="371" r:id="rId60"/>
    <p:sldId id="372" r:id="rId61"/>
    <p:sldId id="373" r:id="rId62"/>
    <p:sldId id="374" r:id="rId63"/>
    <p:sldId id="375" r:id="rId64"/>
    <p:sldId id="376" r:id="rId65"/>
    <p:sldId id="377" r:id="rId66"/>
    <p:sldId id="378" r:id="rId67"/>
    <p:sldId id="379" r:id="rId68"/>
    <p:sldId id="380" r:id="rId69"/>
    <p:sldId id="381" r:id="rId70"/>
    <p:sldId id="382" r:id="rId71"/>
    <p:sldId id="383" r:id="rId72"/>
    <p:sldId id="384" r:id="rId73"/>
    <p:sldId id="385" r:id="rId74"/>
    <p:sldId id="386" r:id="rId75"/>
    <p:sldId id="387" r:id="rId76"/>
    <p:sldId id="388" r:id="rId77"/>
    <p:sldId id="389" r:id="rId78"/>
    <p:sldId id="390" r:id="rId79"/>
    <p:sldId id="391" r:id="rId80"/>
    <p:sldId id="392" r:id="rId8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028" autoAdjust="0"/>
  </p:normalViewPr>
  <p:slideViewPr>
    <p:cSldViewPr>
      <p:cViewPr varScale="1">
        <p:scale>
          <a:sx n="55" d="100"/>
          <a:sy n="55" d="100"/>
        </p:scale>
        <p:origin x="-132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ED0D60-1BEB-489E-8E0A-452E0EFEC878}" type="datetimeFigureOut">
              <a:rPr lang="en-US" smtClean="0"/>
              <a:t>11/10/2015</a:t>
            </a:fld>
            <a:endParaRPr lang="en-US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6795B8-CD28-4EB0-802F-6BD69BA29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95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Ο  στόχος  των  δραστηριοτήτων  σχεδιασμού  είναι  να  σχεδιάσουμε  το  σύστημα  με </a:t>
            </a:r>
          </a:p>
          <a:p>
            <a:r>
              <a:rPr lang="el-GR" dirty="0" smtClean="0"/>
              <a:t>βάση  τις  καθορισμένες  απαιτήσεις  και  τις  αποφάσεις  που  έχουν  ληφθεί  κατά  τη </a:t>
            </a:r>
          </a:p>
          <a:p>
            <a:r>
              <a:rPr lang="el-GR" dirty="0" smtClean="0"/>
              <a:t>διάρκεια της ανάλυσης. Ο υψηλού επιπέδου σχεδιασμός συνίσταται στην ανάπτυξη </a:t>
            </a:r>
          </a:p>
          <a:p>
            <a:r>
              <a:rPr lang="el-GR" dirty="0" smtClean="0"/>
              <a:t>μια αρχιτεκτονικής δομής για τα στοιχεία του λογισμικού, των βάσεων δεδομένων, </a:t>
            </a:r>
          </a:p>
          <a:p>
            <a:r>
              <a:rPr lang="el-GR" dirty="0" smtClean="0"/>
              <a:t>των </a:t>
            </a:r>
            <a:r>
              <a:rPr lang="el-GR" dirty="0" err="1" smtClean="0"/>
              <a:t>διεπαφών</a:t>
            </a:r>
            <a:r>
              <a:rPr lang="el-GR" dirty="0" smtClean="0"/>
              <a:t> χρήστη και του λειτουργικού περιβάλλοντος. Ο σχεδιασμός χαμηλού </a:t>
            </a:r>
          </a:p>
          <a:p>
            <a:r>
              <a:rPr lang="el-GR" dirty="0" smtClean="0"/>
              <a:t>επιπέδου  συνεπάγεται  την  ανάπτυξη  των  λεπτομερών  αλγορίθμων  και  δομών </a:t>
            </a:r>
          </a:p>
          <a:p>
            <a:r>
              <a:rPr lang="el-GR" dirty="0" smtClean="0"/>
              <a:t>δεδομένων  που  είναι  απαραίτητα  για  την  ανάπτυξη  λογισμικού.  Επτά  κύριες </a:t>
            </a:r>
          </a:p>
          <a:p>
            <a:r>
              <a:rPr lang="el-GR" dirty="0" smtClean="0"/>
              <a:t>δραστηριότητες πρέπει να ολοκληρωθούν κατά τη διάρκεια της φάσης σχεδιασμού: 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795B8-CD28-4EB0-802F-6BD69BA29571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316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Με τις δραστηριότητες υλοποίησης παραδίδεται το τελικό σύστημα και είναι έτοιμο </a:t>
            </a:r>
          </a:p>
          <a:p>
            <a:r>
              <a:rPr lang="el-GR" dirty="0" smtClean="0"/>
              <a:t>να  χρησιμοποιηθεί.  Στόχος  δεν  είναι  μόνο  να  παραχθεί  ένα  αξιόπιστο,  πλήρως </a:t>
            </a:r>
          </a:p>
          <a:p>
            <a:r>
              <a:rPr lang="el-GR" dirty="0" smtClean="0"/>
              <a:t>λειτουργικό  πληροφοριακό  σύστημα,  αλλά  και  να  διασφαλίσει  ότι  οι  όλοι  χρήστες </a:t>
            </a:r>
          </a:p>
          <a:p>
            <a:r>
              <a:rPr lang="el-GR" dirty="0" smtClean="0"/>
              <a:t>του συστήματος έχουν εκπαιδευτεί και η επιχείρηση ή ο οργανισμός είναι έτοιμοι να </a:t>
            </a:r>
          </a:p>
          <a:p>
            <a:r>
              <a:rPr lang="el-GR" dirty="0" smtClean="0"/>
              <a:t>επωφεληθούν,  όπως  αναμενόταν  από  τη  χρήση  του  συστήματος.  Όλες  οι </a:t>
            </a:r>
          </a:p>
          <a:p>
            <a:r>
              <a:rPr lang="el-GR" dirty="0" smtClean="0"/>
              <a:t>προηγούμενες  δραστηριότητες  συγκλίνουν  και  οδηγούν  στην  δημιουργία  ενός </a:t>
            </a:r>
          </a:p>
          <a:p>
            <a:r>
              <a:rPr lang="el-GR" dirty="0" smtClean="0"/>
              <a:t>λειτουργικού πληροφοριακού συστήματος. Πέντε είναι οι κύριες δραστηριότητες που </a:t>
            </a:r>
          </a:p>
          <a:p>
            <a:r>
              <a:rPr lang="el-GR" dirty="0" smtClean="0"/>
              <a:t>συνθέτουν το στάδιο υλοποίησης: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795B8-CD28-4EB0-802F-6BD69BA29571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3167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Ο  στόχος  των  δραστηριοτήτων  υποστήριξης  είναι  να  διατηρήσουν  το  σύστημα  σε </a:t>
            </a:r>
          </a:p>
          <a:p>
            <a:r>
              <a:rPr lang="el-GR" dirty="0" smtClean="0"/>
              <a:t>πλήρη λειτουργία στο πέρασμα του χρόνου μετά την αρχική εγκατάσταση του. Το νέο </a:t>
            </a:r>
          </a:p>
          <a:p>
            <a:r>
              <a:rPr lang="el-GR" dirty="0" smtClean="0"/>
              <a:t>σύστημα εγκαθίσταται και τίθεται σε λειτουργία. Από το σημείο εκείνο ξεκινούν οι </a:t>
            </a:r>
          </a:p>
          <a:p>
            <a:r>
              <a:rPr lang="el-GR" dirty="0" smtClean="0"/>
              <a:t>δραστηριότητες υποστήριξης οι οποίες διαρκούν όσο και η  «παραγωγική ζωή» του </a:t>
            </a:r>
          </a:p>
          <a:p>
            <a:r>
              <a:rPr lang="el-GR" dirty="0" smtClean="0"/>
              <a:t>συστήματος. Οι περισσότερες επιχειρήσεις ή οργανισμοί προσδοκούν η «παραγωγική </a:t>
            </a:r>
          </a:p>
          <a:p>
            <a:r>
              <a:rPr lang="el-GR" dirty="0" smtClean="0"/>
              <a:t>ζωή»  του  νέου  συστήματος  να  έχει  μεγάλη  διάρκεια.  Κατά  την  διάρκεια  της </a:t>
            </a:r>
          </a:p>
          <a:p>
            <a:r>
              <a:rPr lang="el-GR" dirty="0" smtClean="0"/>
              <a:t>υποστήριξης,  αναβαθμίσεις  ή  βελτιώσεις  είναι  δυνατόν  να  διενεργηθούν  με  σκοπό </a:t>
            </a:r>
          </a:p>
          <a:p>
            <a:r>
              <a:rPr lang="el-GR" dirty="0" smtClean="0"/>
              <a:t>την επέκταση των δυνατοτήτων του συστήματος. Αυτές οι αναβαθμίσεις ή βελτιώσεις </a:t>
            </a:r>
          </a:p>
          <a:p>
            <a:r>
              <a:rPr lang="el-GR" dirty="0" smtClean="0"/>
              <a:t>αναπτύσσονται  σύμφωνα  με  τον  Κύκλο  Ζωής  Ανάπτυξης  Συστήματος.  Οι  τρεις </a:t>
            </a:r>
          </a:p>
          <a:p>
            <a:r>
              <a:rPr lang="el-GR" dirty="0" smtClean="0"/>
              <a:t>κύριες δραστηριότητες που λαμβάνουν χώρα κατά τη διάρκεια της υποστήριξης είναι </a:t>
            </a:r>
          </a:p>
          <a:p>
            <a:r>
              <a:rPr lang="el-GR" dirty="0" smtClean="0"/>
              <a:t>οι παρακάτω: 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795B8-CD28-4EB0-802F-6BD69BA29571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3167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Ορθογώνιο τρίγωνο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Τίτλο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17" name="Υπότιτλο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l-GR" smtClean="0"/>
              <a:t>Στυλ κύριου υπότιτλου</a:t>
            </a:r>
            <a:endParaRPr kumimoji="0" lang="en-US"/>
          </a:p>
        </p:txBody>
      </p:sp>
      <p:grpSp>
        <p:nvGrpSpPr>
          <p:cNvPr id="2" name="Ομάδα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Ελεύθερη σχεδίαση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Ελεύθερη σχεδίαση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Ελεύθερη σχεδίαση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Ευθεία γραμμή σύνδεσης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Θέση ημερομηνίας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729B318-D9B6-4954-BECC-F519C6863000}" type="datetime1">
              <a:rPr lang="en-US" smtClean="0"/>
              <a:t>11/10/2015</a:t>
            </a:fld>
            <a:endParaRPr lang="en-US"/>
          </a:p>
        </p:txBody>
      </p:sp>
      <p:sp>
        <p:nvSpPr>
          <p:cNvPr id="19" name="Θέση υποσέλιδου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el-GR" smtClean="0"/>
              <a:t>ΣΧΕΔΙΑΣΜΟΣ ΚΑΙ ΑΝΑΠΤΥΞΗ ΔΙΑΔΙΚΤΥΑΚΩΝ ΕΦΑΡΜΟΓΩΝ</a:t>
            </a:r>
            <a:endParaRPr lang="en-US"/>
          </a:p>
        </p:txBody>
      </p:sp>
      <p:sp>
        <p:nvSpPr>
          <p:cNvPr id="27" name="Θέση αριθμού διαφάνειας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FC258F4-7755-4C95-BBE5-3E2694CC79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755984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B2940E-19EC-4CEA-9677-4B971C37BFA0}" type="datetime1">
              <a:rPr lang="en-US" smtClean="0"/>
              <a:t>11/10/2015</a:t>
            </a:fld>
            <a:endParaRPr lang="en-US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l-GR" smtClean="0"/>
              <a:t>ΣΧΕΔΙΑΣΜΟΣ ΚΑΙ ΑΝΑΠΤΥΞΗ ΔΙΑΔΙΚΤΥΑΚΩΝ ΕΦΑΡΜΟΓΩΝ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C258F4-7755-4C95-BBE5-3E2694CC796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Τίτλος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1AB39E-F297-49F9-94E2-867AF37F0906}" type="datetime1">
              <a:rPr lang="en-US" smtClean="0"/>
              <a:t>11/10/2015</a:t>
            </a:fld>
            <a:endParaRPr lang="en-US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l-GR" smtClean="0"/>
              <a:t>ΣΧΕΔΙΑΣΜΟΣ ΚΑΙ ΑΝΑΠΤΥΞΗ ΔΙΑΔΙΚΤΥΑΚΩΝ ΕΦΑΡΜΟΓΩΝ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C258F4-7755-4C95-BBE5-3E2694CC796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Διάσημα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Διάσημα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2B9E42-ADA0-4698-8FA2-DB1C76B0DFE5}" type="datetime1">
              <a:rPr lang="en-US" smtClean="0"/>
              <a:t>11/10/2015</a:t>
            </a:fld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l-GR" smtClean="0"/>
              <a:t>ΣΧΕΔΙΑΣΜΟΣ ΚΑΙ ΑΝΑΠΤΥΞΗ ΔΙΑΔΙΚΤΥΑΚΩΝ ΕΦΑΡΜΟΓΩΝ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C258F4-7755-4C95-BBE5-3E2694CC796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Τίτλος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Σύγκριση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</p:txBody>
      </p:sp>
      <p:sp>
        <p:nvSpPr>
          <p:cNvPr id="5" name="Θέση περιεχομένου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30F64D-EB5F-4AC8-A384-B0C1E1E296B5}" type="datetime1">
              <a:rPr lang="en-US" smtClean="0"/>
              <a:t>11/10/2015</a:t>
            </a:fld>
            <a:endParaRPr lang="en-US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l-GR" smtClean="0"/>
              <a:t>ΣΧΕΔΙΑΣΜΟΣ ΚΑΙ ΑΝΑΠΤΥΞΗ ΔΙΑΔΙΚΤΥΑΚΩΝ ΕΦΑΡΜΟΓΩΝ</a:t>
            </a:r>
            <a:endParaRPr lang="en-US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C258F4-7755-4C95-BBE5-3E2694CC796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EC7649-691E-4C79-BB1D-58B1A0255DC9}" type="datetime1">
              <a:rPr lang="en-US" smtClean="0"/>
              <a:t>11/10/2015</a:t>
            </a:fld>
            <a:endParaRPr lang="en-US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l-GR" smtClean="0"/>
              <a:t>ΣΧΕΔΙΑΣΜΟΣ ΚΑΙ ΑΝΑΠΤΥΞΗ ΔΙΑΔΙΚΤΥΑΚΩΝ ΕΦΑΡΜΟΓΩΝ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C258F4-7755-4C95-BBE5-3E2694CC796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C44945-FC45-4F68-8D3A-FD187CB903DF}" type="datetime1">
              <a:rPr lang="en-US" smtClean="0"/>
              <a:t>11/10/2015</a:t>
            </a:fld>
            <a:endParaRPr lang="en-US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l-GR" smtClean="0"/>
              <a:t>ΣΧΕΔΙΑΣΜΟΣ ΚΑΙ ΑΝΑΠΤΥΞΗ ΔΙΑΔΙΚΤΥΑΚΩΝ ΕΦΑΡΜΟΓΩΝ</a:t>
            </a:r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C258F4-7755-4C95-BBE5-3E2694CC79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Περιεχόμενο με λεζάντα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A73D103-AC0D-450E-9795-A193F942341E}" type="datetime1">
              <a:rPr lang="en-US" smtClean="0"/>
              <a:t>11/10/2015</a:t>
            </a:fld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l-GR" smtClean="0"/>
              <a:t>ΣΧΕΔΙΑΣΜΟΣ ΚΑΙ ΑΝΑΠΤΥΞΗ ΔΙΑΔΙΚΤΥΑΚΩΝ ΕΦΑΡΜΟΓΩΝ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C258F4-7755-4C95-BBE5-3E2694CC796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l-GR" smtClean="0"/>
              <a:t>Κάντε κλικ στο εικονίδιο για να προσθέσετε μια εικόνα</a:t>
            </a:r>
            <a:endParaRPr kumimoji="0" lang="en-US" dirty="0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C3DFDD5-F4E4-4E10-B239-61A4854946E4}" type="datetime1">
              <a:rPr lang="en-US" smtClean="0"/>
              <a:t>11/10/2015</a:t>
            </a:fld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el-GR" smtClean="0"/>
              <a:t>ΣΧΕΔΙΑΣΜΟΣ ΚΑΙ ΑΝΑΠΤΥΞΗ ΔΙΑΔΙΚΤΥΑΚΩΝ ΕΦΑΡΜΟΓΩΝ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FC258F4-7755-4C95-BBE5-3E2694CC7962}" type="slidenum">
              <a:rPr lang="en-US" smtClean="0"/>
              <a:t>‹#›</a:t>
            </a:fld>
            <a:endParaRPr lang="en-US"/>
          </a:p>
        </p:txBody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8" name="Ελεύθερη σχεδίαση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Ελεύθερη σχεδίαση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Ορθογώνιο τρίγωνο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Ευθεία γραμμή σύνδεσης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Διάσημα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Διάσημα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1B1420-DCD3-494F-8F13-6060801466E8}" type="datetime1">
              <a:rPr lang="en-US" smtClean="0"/>
              <a:t>11/10/2015</a:t>
            </a:fld>
            <a:endParaRPr lang="en-US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l-GR" smtClean="0"/>
              <a:t>ΣΧΕΔΙΑΣΜΟΣ ΚΑΙ ΑΝΑΠΤΥΞΗ ΔΙΑΔΙΚΤΥΑΚΩΝ ΕΦΑΡΜΟΓΩΝ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C258F4-7755-4C95-BBE5-3E2694CC79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D7F9AB-65D9-48C2-828D-021E854F403D}" type="datetime1">
              <a:rPr lang="en-US" smtClean="0"/>
              <a:t>11/10/2015</a:t>
            </a:fld>
            <a:endParaRPr lang="en-US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l-GR" smtClean="0"/>
              <a:t>ΣΧΕΔΙΑΣΜΟΣ ΚΑΙ ΑΝΑΠΤΥΞΗ ΔΙΑΔΙΚΤΥΑΚΩΝ ΕΦΑΡΜΟΓΩΝ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C258F4-7755-4C95-BBE5-3E2694CC79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Ελεύθερη σχεδίαση 12"/>
          <p:cNvSpPr>
            <a:spLocks/>
          </p:cNvSpPr>
          <p:nvPr/>
        </p:nvSpPr>
        <p:spPr bwMode="auto">
          <a:xfrm>
            <a:off x="499273" y="6202326"/>
            <a:ext cx="4661198" cy="66368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Ελεύθερη σχεδίαση 11"/>
          <p:cNvSpPr>
            <a:spLocks/>
          </p:cNvSpPr>
          <p:nvPr/>
        </p:nvSpPr>
        <p:spPr bwMode="auto">
          <a:xfrm>
            <a:off x="485717" y="6199859"/>
            <a:ext cx="3481731" cy="67260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Ορθογώνιο τρίγωνο 13"/>
          <p:cNvSpPr>
            <a:spLocks/>
          </p:cNvSpPr>
          <p:nvPr/>
        </p:nvSpPr>
        <p:spPr bwMode="auto">
          <a:xfrm>
            <a:off x="-6042" y="6093295"/>
            <a:ext cx="3209890" cy="778825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Ευθεία γραμμή σύνδεσης 14"/>
          <p:cNvCxnSpPr>
            <a:stCxn id="14" idx="0"/>
          </p:cNvCxnSpPr>
          <p:nvPr/>
        </p:nvCxnSpPr>
        <p:spPr>
          <a:xfrm>
            <a:off x="-6042" y="6093295"/>
            <a:ext cx="3402314" cy="778826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Θέση τίτλου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0" name="Θέση κειμένου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  <a:p>
            <a:pPr lvl="1" eaLnBrk="1" latinLnBrk="0" hangingPunct="1"/>
            <a:r>
              <a:rPr kumimoji="0" lang="el-GR" smtClean="0"/>
              <a:t>Δεύτερου επιπέδου</a:t>
            </a:r>
          </a:p>
          <a:p>
            <a:pPr lvl="2" eaLnBrk="1" latinLnBrk="0" hangingPunct="1"/>
            <a:r>
              <a:rPr kumimoji="0" lang="el-GR" smtClean="0"/>
              <a:t>Τρίτου επιπέδου</a:t>
            </a:r>
          </a:p>
          <a:p>
            <a:pPr lvl="3" eaLnBrk="1" latinLnBrk="0" hangingPunct="1"/>
            <a:r>
              <a:rPr kumimoji="0" lang="el-GR" smtClean="0"/>
              <a:t>Τέταρτου επιπέδου</a:t>
            </a:r>
          </a:p>
          <a:p>
            <a:pPr lvl="4" eaLnBrk="1" latinLnBrk="0" hangingPunct="1"/>
            <a:r>
              <a:rPr kumimoji="0" lang="el-GR" smtClean="0"/>
              <a:t>Πέμπτου επιπέδου</a:t>
            </a:r>
            <a:endParaRPr kumimoji="0" lang="en-US"/>
          </a:p>
        </p:txBody>
      </p:sp>
      <p:sp>
        <p:nvSpPr>
          <p:cNvPr id="10" name="Θέση ημερομηνίας 9"/>
          <p:cNvSpPr>
            <a:spLocks noGrp="1"/>
          </p:cNvSpPr>
          <p:nvPr>
            <p:ph type="dt" sz="half" idx="2"/>
          </p:nvPr>
        </p:nvSpPr>
        <p:spPr>
          <a:xfrm>
            <a:off x="8244408" y="6407944"/>
            <a:ext cx="402864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C4C4991-7520-431A-866B-4B3EF47C05EC}" type="datetime1">
              <a:rPr lang="en-US" smtClean="0"/>
              <a:t>11/10/2015</a:t>
            </a:fld>
            <a:endParaRPr lang="en-US" dirty="0"/>
          </a:p>
        </p:txBody>
      </p:sp>
      <p:sp>
        <p:nvSpPr>
          <p:cNvPr id="22" name="Θέση υποσέλιδου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3864336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el-GR" smtClean="0"/>
              <a:t>ΣΧΕΔΙΑΣΜΟΣ ΚΑΙ ΑΝΑΠΤΥΞΗ ΔΙΑΔΙΚΤΥΑΚΩΝ ΕΦΑΡΜΟΓΩΝ</a:t>
            </a:r>
            <a:endParaRPr lang="en-US"/>
          </a:p>
        </p:txBody>
      </p:sp>
      <p:sp>
        <p:nvSpPr>
          <p:cNvPr id="18" name="Θέση αριθμού διαφάνειας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FC258F4-7755-4C95-BBE5-3E2694CC796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ΣΧΕΔΙΑΣΜΟΣ ΚΑΙ ΑΝΑΠΤΥΞΗ  </a:t>
            </a:r>
            <a:br>
              <a:rPr lang="el-GR" dirty="0" smtClean="0"/>
            </a:br>
            <a:r>
              <a:rPr lang="el-GR" dirty="0" smtClean="0"/>
              <a:t>ΔΙΑΔΙΚΤΥΑΚΩΝ ΕΦΑΡΜΟΓΩΝ </a:t>
            </a:r>
            <a:endParaRPr lang="en-US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 smtClean="0"/>
              <a:t>Γ΄ Τάξη ΕΠΑ.Λ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668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ΚΕΦΑΛΑΙΟ 1: Εισαγωγή στην Ανάπτυξη Λογισμικού </a:t>
            </a:r>
          </a:p>
          <a:p>
            <a:r>
              <a:rPr lang="el-GR" b="1" dirty="0" smtClean="0"/>
              <a:t>ΚΕΦΑΛΑΙΟ </a:t>
            </a:r>
            <a:r>
              <a:rPr lang="el-GR" b="1" dirty="0"/>
              <a:t>2: Κύκλος ζωής ανάπτυξης </a:t>
            </a:r>
            <a:r>
              <a:rPr lang="el-GR" b="1" dirty="0" smtClean="0"/>
              <a:t>συστήματος</a:t>
            </a:r>
          </a:p>
          <a:p>
            <a:r>
              <a:rPr lang="el-GR" dirty="0"/>
              <a:t>ΚΕΦΑΛΑΙΟ 3: Ανάλυση απαιτήσεων και καθορισμός προδιαγραφών </a:t>
            </a:r>
            <a:endParaRPr lang="el-GR" dirty="0" smtClean="0"/>
          </a:p>
          <a:p>
            <a:r>
              <a:rPr lang="el-GR" dirty="0"/>
              <a:t>ΚΕΦΑΛΑΙΟ  4:  Σχεδιασμός  Αρχιτεκτονικής  Συστήματος  και  Μονάδων </a:t>
            </a:r>
            <a:r>
              <a:rPr lang="el-GR" dirty="0" smtClean="0"/>
              <a:t>Λογισμικού  </a:t>
            </a:r>
            <a:endParaRPr lang="el-GR" dirty="0"/>
          </a:p>
          <a:p>
            <a:r>
              <a:rPr lang="el-GR" dirty="0" smtClean="0"/>
              <a:t>ΚΕΦΑΛΑΙΟ </a:t>
            </a:r>
            <a:r>
              <a:rPr lang="el-GR" dirty="0"/>
              <a:t>5: Σχεδιασμός και υλοποίηση διαδικτυακών εφαρμογών  </a:t>
            </a:r>
            <a:endParaRPr lang="en-US" dirty="0"/>
          </a:p>
        </p:txBody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ΠΕΡΙΕΧΟΜΕΝΑ</a:t>
            </a:r>
            <a:endParaRPr lang="en-US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88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/>
              <a:t>Στόχοι του κεφαλαίου αυτού </a:t>
            </a:r>
            <a:r>
              <a:rPr lang="el-GR" dirty="0" smtClean="0"/>
              <a:t>για τους μαθητές είναι</a:t>
            </a:r>
            <a:r>
              <a:rPr lang="el-GR" dirty="0"/>
              <a:t>: </a:t>
            </a:r>
          </a:p>
          <a:p>
            <a:pPr lvl="1"/>
            <a:r>
              <a:rPr lang="el-GR" dirty="0"/>
              <a:t>Να περιγράφουν τα διάφορα στάδια του Κύκλου Ζωής Ανάπτυξης </a:t>
            </a:r>
            <a:r>
              <a:rPr lang="el-GR" dirty="0" smtClean="0"/>
              <a:t>Συστήματος </a:t>
            </a:r>
            <a:r>
              <a:rPr lang="el-GR" dirty="0"/>
              <a:t>καθώς και να αναγνωρίζουν την συμβολή αυτών στην δημιουργία </a:t>
            </a:r>
            <a:r>
              <a:rPr lang="el-GR" dirty="0" smtClean="0"/>
              <a:t>ενός </a:t>
            </a:r>
            <a:r>
              <a:rPr lang="el-GR" dirty="0"/>
              <a:t>αποτελεσματικού Πληροφοριακού Συστήματος.  </a:t>
            </a:r>
          </a:p>
          <a:p>
            <a:pPr lvl="1"/>
            <a:r>
              <a:rPr lang="el-GR" dirty="0" smtClean="0"/>
              <a:t>Να </a:t>
            </a:r>
            <a:r>
              <a:rPr lang="el-GR" dirty="0"/>
              <a:t>περιγράφουν τις διάφορες προσεγγίσεις του Κύκλου Ζωής Ανάπτυξης </a:t>
            </a:r>
            <a:r>
              <a:rPr lang="el-GR" dirty="0" smtClean="0"/>
              <a:t>Συστήματος</a:t>
            </a:r>
            <a:r>
              <a:rPr lang="el-GR" dirty="0"/>
              <a:t>. </a:t>
            </a:r>
            <a:endParaRPr lang="en-US" dirty="0" smtClean="0"/>
          </a:p>
          <a:p>
            <a:pPr lvl="1"/>
            <a:r>
              <a:rPr lang="el-GR" dirty="0" smtClean="0"/>
              <a:t>Να </a:t>
            </a:r>
            <a:r>
              <a:rPr lang="el-GR" dirty="0"/>
              <a:t>επιλέγουν και να εφαρμόζουν την κατάλληλη προσέγγιση του Κύκλου </a:t>
            </a:r>
            <a:r>
              <a:rPr lang="el-GR" dirty="0" smtClean="0"/>
              <a:t>Ζωής </a:t>
            </a:r>
            <a:r>
              <a:rPr lang="el-GR" dirty="0"/>
              <a:t>Ανάπτυξης Συστήματος τόσο σε απλά σενάρια από τον κόσμο των </a:t>
            </a:r>
            <a:r>
              <a:rPr lang="el-GR" dirty="0" smtClean="0"/>
              <a:t>επιχειρήσεων </a:t>
            </a:r>
            <a:r>
              <a:rPr lang="el-GR" dirty="0"/>
              <a:t>και των οργανισμών όσο και στην καθημερινή τους ζωή. </a:t>
            </a:r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ΚΕΦΑΛΑΙΟ </a:t>
            </a:r>
            <a:r>
              <a:rPr lang="en-US" dirty="0" smtClean="0"/>
              <a:t>2</a:t>
            </a:r>
            <a:r>
              <a:rPr lang="el-GR" dirty="0"/>
              <a:t>: Κύκλος ζωής ανάπτυξης συστήματος </a:t>
            </a:r>
            <a:endParaRPr lang="en-US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5479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Στόχοι του κεφαλαίου αυτού </a:t>
            </a:r>
            <a:r>
              <a:rPr lang="el-GR" dirty="0" smtClean="0"/>
              <a:t>για τους μαθητές είναι</a:t>
            </a:r>
            <a:r>
              <a:rPr lang="el-GR" dirty="0"/>
              <a:t>: </a:t>
            </a:r>
          </a:p>
          <a:p>
            <a:pPr lvl="1"/>
            <a:r>
              <a:rPr lang="el-GR" dirty="0" smtClean="0"/>
              <a:t>Να </a:t>
            </a:r>
            <a:r>
              <a:rPr lang="el-GR" dirty="0"/>
              <a:t>συγκρίνουν και να </a:t>
            </a:r>
            <a:r>
              <a:rPr lang="el-GR" dirty="0" smtClean="0"/>
              <a:t>αντιπαραβάλλουν </a:t>
            </a:r>
            <a:r>
              <a:rPr lang="el-GR" dirty="0"/>
              <a:t>διαφορετικές μεθοδολογίες </a:t>
            </a:r>
            <a:r>
              <a:rPr lang="el-GR" dirty="0" smtClean="0"/>
              <a:t>ανάπτυξης </a:t>
            </a:r>
            <a:r>
              <a:rPr lang="el-GR" dirty="0"/>
              <a:t>συστημάτων και τεχνικών. </a:t>
            </a:r>
          </a:p>
          <a:p>
            <a:pPr lvl="1"/>
            <a:r>
              <a:rPr lang="el-GR" dirty="0" smtClean="0"/>
              <a:t>Να </a:t>
            </a:r>
            <a:r>
              <a:rPr lang="el-GR" dirty="0"/>
              <a:t>εφαρμόζουν αντικειμενοστραφείς και κλασσικές μεθοδολογίες. </a:t>
            </a:r>
          </a:p>
          <a:p>
            <a:pPr lvl="1"/>
            <a:r>
              <a:rPr lang="el-GR" dirty="0" smtClean="0"/>
              <a:t>Να </a:t>
            </a:r>
            <a:r>
              <a:rPr lang="el-GR" dirty="0"/>
              <a:t>περιγράφουν τις σύγχρονες τάσεις στην ανάπτυξη ενός πληροφοριακού </a:t>
            </a:r>
            <a:r>
              <a:rPr lang="el-GR" dirty="0" smtClean="0"/>
              <a:t>συστήματος</a:t>
            </a:r>
            <a:r>
              <a:rPr lang="el-GR" dirty="0"/>
              <a:t>. </a:t>
            </a:r>
            <a:endParaRPr lang="en-US" dirty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ΚΕΦΑΛΑΙΟ </a:t>
            </a:r>
            <a:r>
              <a:rPr lang="en-US" dirty="0" smtClean="0"/>
              <a:t>2</a:t>
            </a:r>
            <a:r>
              <a:rPr lang="el-GR" dirty="0"/>
              <a:t>: Κύκλος ζωής ανάπτυξης συστήματος </a:t>
            </a:r>
            <a:endParaRPr lang="en-US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56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sz="2800" b="1" dirty="0"/>
              <a:t>2.1  Ανάπτυξη Συστήματος   </a:t>
            </a:r>
            <a:endParaRPr lang="en-US" sz="2800" b="1" dirty="0" smtClean="0"/>
          </a:p>
          <a:p>
            <a:r>
              <a:rPr lang="el-GR" sz="2800" dirty="0" smtClean="0"/>
              <a:t>2.2  </a:t>
            </a:r>
            <a:r>
              <a:rPr lang="el-GR" sz="2800" dirty="0"/>
              <a:t>Κύκλος Ζωής Ανάπτυξης Συστήματος   </a:t>
            </a:r>
            <a:r>
              <a:rPr lang="en-US" sz="2800" dirty="0" smtClean="0"/>
              <a:t> </a:t>
            </a:r>
            <a:endParaRPr lang="el-GR" sz="2800" dirty="0"/>
          </a:p>
          <a:p>
            <a:r>
              <a:rPr lang="el-GR" sz="2800" dirty="0"/>
              <a:t>2.3  Κλασσικές προβλέψιμες προσεγγίσεις του Κύκλου ζωής Ανάπτυξης </a:t>
            </a:r>
            <a:r>
              <a:rPr lang="el-GR" sz="2800" dirty="0" smtClean="0"/>
              <a:t>Συστήματος  </a:t>
            </a:r>
            <a:endParaRPr lang="el-GR" sz="2800" dirty="0"/>
          </a:p>
          <a:p>
            <a:r>
              <a:rPr lang="el-GR" sz="2800" dirty="0" smtClean="0"/>
              <a:t>2.4  </a:t>
            </a:r>
            <a:r>
              <a:rPr lang="el-GR" sz="2800" dirty="0"/>
              <a:t>Ευέλικτες – Προσαρμοστικές προσεγγίσεις του Κύκλου ζωής </a:t>
            </a:r>
            <a:r>
              <a:rPr lang="el-GR" sz="2800" dirty="0" smtClean="0"/>
              <a:t>Ανάπτυξης </a:t>
            </a:r>
            <a:r>
              <a:rPr lang="el-GR" sz="2800" dirty="0"/>
              <a:t>Συστήματος  </a:t>
            </a:r>
          </a:p>
          <a:p>
            <a:r>
              <a:rPr lang="el-GR" sz="2800" dirty="0" smtClean="0"/>
              <a:t>2.5  </a:t>
            </a:r>
            <a:r>
              <a:rPr lang="el-GR" sz="2800" dirty="0"/>
              <a:t>Στάδια του Κύκλου ζωής Ανάπτυξης </a:t>
            </a:r>
            <a:r>
              <a:rPr lang="el-GR" sz="2800" dirty="0" smtClean="0"/>
              <a:t>Συστήματος</a:t>
            </a:r>
            <a:endParaRPr lang="el-GR" sz="2800" dirty="0"/>
          </a:p>
          <a:p>
            <a:r>
              <a:rPr lang="el-GR" sz="2800" dirty="0"/>
              <a:t>2.6  Μεθοδολογίες, μοντέλα, εργαλεία και τεχνικές   </a:t>
            </a:r>
            <a:endParaRPr lang="en-US" sz="2800" dirty="0" smtClean="0"/>
          </a:p>
          <a:p>
            <a:r>
              <a:rPr lang="el-GR" sz="2800" dirty="0" smtClean="0"/>
              <a:t>2.7  </a:t>
            </a:r>
            <a:r>
              <a:rPr lang="el-GR" sz="2800" dirty="0"/>
              <a:t>Δομημένη Ανάπτυξη Συστήματος (SADT) </a:t>
            </a:r>
          </a:p>
          <a:p>
            <a:r>
              <a:rPr lang="el-GR" sz="2800" dirty="0"/>
              <a:t>2.8  Αντικειμενοστραφής Ανάπτυξη </a:t>
            </a:r>
            <a:r>
              <a:rPr lang="el-GR" sz="2800" dirty="0" smtClean="0"/>
              <a:t>Συστήματος</a:t>
            </a:r>
            <a:endParaRPr lang="el-GR" sz="2800" dirty="0"/>
          </a:p>
          <a:p>
            <a:r>
              <a:rPr lang="el-GR" sz="2800" dirty="0"/>
              <a:t>2.9  Σύγχρονες Τάσεις στην Ανάπτυξη Συστήματος </a:t>
            </a:r>
            <a:endParaRPr lang="en-US" dirty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ΚΕΦΑΛΑΙΟ </a:t>
            </a:r>
            <a:r>
              <a:rPr lang="en-US" dirty="0"/>
              <a:t>2</a:t>
            </a:r>
            <a:r>
              <a:rPr lang="el-GR" dirty="0"/>
              <a:t>: Κύκλος ζωής ανάπτυξης συστήματος </a:t>
            </a:r>
            <a:endParaRPr lang="en-US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575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l-GR" sz="2800" dirty="0"/>
              <a:t>Ο  </a:t>
            </a:r>
            <a:r>
              <a:rPr lang="el-GR" sz="2800" b="1" dirty="0"/>
              <a:t>ρόλος</a:t>
            </a:r>
            <a:r>
              <a:rPr lang="el-GR" sz="2800" dirty="0"/>
              <a:t>  λοιπόν  του  </a:t>
            </a:r>
            <a:r>
              <a:rPr lang="el-GR" sz="2800" b="1" dirty="0"/>
              <a:t>αναλυτή  και  σχεδιαστή  συστημάτων </a:t>
            </a:r>
            <a:r>
              <a:rPr lang="el-GR" sz="2800" dirty="0"/>
              <a:t> είναι  </a:t>
            </a:r>
            <a:endParaRPr lang="en-US" sz="2800" dirty="0" smtClean="0"/>
          </a:p>
          <a:p>
            <a:r>
              <a:rPr lang="el-GR" sz="2800" dirty="0" smtClean="0"/>
              <a:t>να  </a:t>
            </a:r>
            <a:r>
              <a:rPr lang="el-GR" sz="2800" dirty="0"/>
              <a:t>κατανοήσει  </a:t>
            </a:r>
            <a:r>
              <a:rPr lang="el-GR" sz="2800" dirty="0" smtClean="0"/>
              <a:t>τις ανάγκες </a:t>
            </a:r>
            <a:r>
              <a:rPr lang="el-GR" sz="2800" dirty="0"/>
              <a:t>της επιχείρησης ή του οργανισμού, </a:t>
            </a:r>
            <a:endParaRPr lang="en-US" sz="2800" dirty="0" smtClean="0"/>
          </a:p>
          <a:p>
            <a:r>
              <a:rPr lang="el-GR" sz="2800" dirty="0" smtClean="0"/>
              <a:t>να </a:t>
            </a:r>
            <a:r>
              <a:rPr lang="el-GR" sz="2800" dirty="0"/>
              <a:t>συλλάβει το όραμα, </a:t>
            </a:r>
            <a:endParaRPr lang="en-US" sz="2800" dirty="0" smtClean="0"/>
          </a:p>
          <a:p>
            <a:r>
              <a:rPr lang="el-GR" sz="2800" dirty="0" smtClean="0"/>
              <a:t>να </a:t>
            </a:r>
            <a:r>
              <a:rPr lang="el-GR" sz="2800" dirty="0"/>
              <a:t>προσδιορίσει </a:t>
            </a:r>
            <a:r>
              <a:rPr lang="en-US" sz="2800" dirty="0" smtClean="0"/>
              <a:t> </a:t>
            </a:r>
            <a:r>
              <a:rPr lang="el-GR" sz="2800" dirty="0" smtClean="0"/>
              <a:t>την  </a:t>
            </a:r>
            <a:r>
              <a:rPr lang="el-GR" sz="2800" dirty="0"/>
              <a:t>επίλυση  του  προβλήματος,  </a:t>
            </a:r>
            <a:endParaRPr lang="en-US" sz="2800" dirty="0" smtClean="0"/>
          </a:p>
          <a:p>
            <a:r>
              <a:rPr lang="el-GR" sz="2800" dirty="0" smtClean="0"/>
              <a:t>να  </a:t>
            </a:r>
            <a:r>
              <a:rPr lang="el-GR" sz="2800" dirty="0"/>
              <a:t>επικοινωνήσει  το  όραμα  και  την  επίλυση,  </a:t>
            </a:r>
            <a:endParaRPr lang="en-US" sz="2800" dirty="0" smtClean="0"/>
          </a:p>
          <a:p>
            <a:r>
              <a:rPr lang="el-GR" sz="2800" dirty="0" smtClean="0"/>
              <a:t>να επιβεβαιώσει  </a:t>
            </a:r>
            <a:r>
              <a:rPr lang="el-GR" sz="2800" dirty="0"/>
              <a:t>ότι  η  συγκεκριμένη  λύση,  που  υπερκαλύπτει  το  κόστος  ανάπτυξης, </a:t>
            </a:r>
            <a:r>
              <a:rPr lang="el-GR" sz="2800" dirty="0" smtClean="0"/>
              <a:t>ικανοποιεί  </a:t>
            </a:r>
            <a:r>
              <a:rPr lang="el-GR" sz="2800" dirty="0"/>
              <a:t>τις  ανάγκες  της  επιχείρησης  ή  του  οργανισμού  και  να  καθοδηγήσει  την </a:t>
            </a:r>
            <a:r>
              <a:rPr lang="el-GR" sz="2800" dirty="0" smtClean="0"/>
              <a:t>αντίστοιχη  </a:t>
            </a:r>
            <a:r>
              <a:rPr lang="el-GR" sz="2800" dirty="0"/>
              <a:t>ομάδα  στην  υλοποίηση  της  λύσης</a:t>
            </a:r>
            <a:r>
              <a:rPr lang="el-GR" sz="2800" b="1" dirty="0"/>
              <a:t>. </a:t>
            </a:r>
            <a:endParaRPr lang="en-US" dirty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b="0" dirty="0"/>
              <a:t>2.1  Ανάπτυξη Συστήματος   </a:t>
            </a:r>
            <a:endParaRPr lang="en-US" sz="4400" b="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638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sz="2800" smtClean="0"/>
              <a:t>Η  </a:t>
            </a:r>
            <a:r>
              <a:rPr lang="el-GR" sz="2800" dirty="0"/>
              <a:t>ανάλυση  ενός  συστήματος  περιλαμβάνει  εκείνες  τις </a:t>
            </a:r>
            <a:r>
              <a:rPr lang="el-GR" sz="2800" dirty="0" smtClean="0"/>
              <a:t>δραστηριότητες  </a:t>
            </a:r>
            <a:r>
              <a:rPr lang="el-GR" sz="2800" dirty="0"/>
              <a:t>που  επιτρέπουν  στην  ομάδα  ανάλυσης  να  κατανοήσει  και  να </a:t>
            </a:r>
            <a:r>
              <a:rPr lang="el-GR" sz="2800" dirty="0" smtClean="0"/>
              <a:t>προσδιορίσει  </a:t>
            </a:r>
            <a:r>
              <a:rPr lang="el-GR" sz="2800" dirty="0"/>
              <a:t>με  ακρίβεια  τι  ακριβώς  πρέπει  να  πετύχει  το  νέο  σύστημα.  </a:t>
            </a:r>
            <a:endParaRPr lang="en-US" sz="2800" dirty="0" smtClean="0"/>
          </a:p>
          <a:p>
            <a:r>
              <a:rPr lang="el-GR" sz="2800" dirty="0" smtClean="0"/>
              <a:t>Στον παραπάνω </a:t>
            </a:r>
            <a:r>
              <a:rPr lang="el-GR" sz="2800" dirty="0"/>
              <a:t>ορισμό οι λέξεις κλειδιά είναι «</a:t>
            </a:r>
            <a:r>
              <a:rPr lang="el-GR" sz="2800" b="1" dirty="0" smtClean="0"/>
              <a:t>κατανοώ</a:t>
            </a:r>
            <a:r>
              <a:rPr lang="el-GR" sz="2800" dirty="0" smtClean="0"/>
              <a:t>» </a:t>
            </a:r>
            <a:r>
              <a:rPr lang="el-GR" sz="2800" dirty="0"/>
              <a:t>και «</a:t>
            </a:r>
            <a:r>
              <a:rPr lang="el-GR" sz="2800" b="1" dirty="0"/>
              <a:t>προσδιορίζω</a:t>
            </a:r>
            <a:r>
              <a:rPr lang="el-GR" sz="2800" dirty="0"/>
              <a:t>». Η ανάλυση </a:t>
            </a:r>
            <a:r>
              <a:rPr lang="el-GR" sz="2800" dirty="0" smtClean="0"/>
              <a:t>ενός  </a:t>
            </a:r>
            <a:r>
              <a:rPr lang="el-GR" sz="2800" dirty="0"/>
              <a:t>συστήματος  είναι  κάτι  πολύ  περισσότερο  από μια απλή σύντομη  δήλωση  του </a:t>
            </a:r>
            <a:r>
              <a:rPr lang="el-GR" sz="2800" dirty="0" smtClean="0"/>
              <a:t>προβλήματος</a:t>
            </a:r>
            <a:r>
              <a:rPr lang="el-GR" sz="2800" dirty="0"/>
              <a:t>.</a:t>
            </a:r>
            <a:endParaRPr lang="en-US" dirty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b="0" dirty="0"/>
              <a:t>2.1  Ανάπτυξη Συστήματος   </a:t>
            </a:r>
            <a:endParaRPr lang="en-US" sz="4400" b="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02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sz="2800" dirty="0"/>
              <a:t>Ο σχεδιασμός </a:t>
            </a:r>
            <a:r>
              <a:rPr lang="el-GR" sz="2800" dirty="0" smtClean="0"/>
              <a:t>ενός  </a:t>
            </a:r>
            <a:r>
              <a:rPr lang="el-GR" sz="2800" dirty="0"/>
              <a:t>συστήματος  αποτελείται  από εκείνες  τις δραστηριότητες  που επιτρέπουν στην </a:t>
            </a:r>
            <a:r>
              <a:rPr lang="el-GR" sz="2800" dirty="0" smtClean="0"/>
              <a:t>ομάδα  </a:t>
            </a:r>
            <a:r>
              <a:rPr lang="el-GR" sz="2800" dirty="0"/>
              <a:t>σχεδιασμού  να  περιγράψει  με  λεπτομέρεια  σε  τεχνικό  επίπεδο  εκείνο  </a:t>
            </a:r>
            <a:r>
              <a:rPr lang="el-GR" sz="2800" dirty="0" smtClean="0"/>
              <a:t>το</a:t>
            </a:r>
            <a:r>
              <a:rPr lang="en-US" sz="2800" dirty="0" smtClean="0"/>
              <a:t> </a:t>
            </a:r>
            <a:r>
              <a:rPr lang="el-GR" sz="2800" dirty="0" smtClean="0"/>
              <a:t>σύστημα </a:t>
            </a:r>
            <a:r>
              <a:rPr lang="el-GR" sz="2800" dirty="0"/>
              <a:t>που δίνει απάντηση στα </a:t>
            </a:r>
            <a:r>
              <a:rPr lang="el-GR" sz="2800" dirty="0" smtClean="0"/>
              <a:t>υφιστάμενα </a:t>
            </a:r>
            <a:r>
              <a:rPr lang="el-GR" sz="2800" dirty="0"/>
              <a:t>προβλήματα ή ικανοποιεί τις ανάγκες </a:t>
            </a:r>
            <a:r>
              <a:rPr lang="el-GR" sz="2800" dirty="0" smtClean="0"/>
              <a:t>μιας  </a:t>
            </a:r>
            <a:r>
              <a:rPr lang="el-GR" sz="2800" dirty="0"/>
              <a:t>επιχείρησης  ή  ενός  οργανισμού.  </a:t>
            </a:r>
            <a:endParaRPr lang="en-US" sz="2800" dirty="0" smtClean="0"/>
          </a:p>
          <a:p>
            <a:r>
              <a:rPr lang="el-GR" sz="2800" dirty="0" smtClean="0"/>
              <a:t>Στον  </a:t>
            </a:r>
            <a:r>
              <a:rPr lang="el-GR" sz="2800" dirty="0"/>
              <a:t>παραπάνω  ορισμό  η  λέξη  κλειδί  είναι </a:t>
            </a:r>
            <a:r>
              <a:rPr lang="el-GR" sz="2800" dirty="0" smtClean="0"/>
              <a:t>«</a:t>
            </a:r>
            <a:r>
              <a:rPr lang="el-GR" sz="2800" dirty="0"/>
              <a:t>επιλύω».  Με  άλλα  λόγια,  ο  σχεδιασμός  συστημάτων  περιγράφει  το  «πώς»  θα </a:t>
            </a:r>
            <a:r>
              <a:rPr lang="el-GR" sz="2800" dirty="0" smtClean="0"/>
              <a:t>λειτουργήσει </a:t>
            </a:r>
            <a:r>
              <a:rPr lang="el-GR" sz="2800" dirty="0"/>
              <a:t>το σύστημα.</a:t>
            </a:r>
            <a:endParaRPr lang="en-US" dirty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b="0" dirty="0"/>
              <a:t>2.1  Ανάπτυξη Συστήματος   </a:t>
            </a:r>
            <a:endParaRPr lang="en-US" sz="4400" b="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392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sz="2800" dirty="0"/>
              <a:t>2.1  Ανάπτυξη Συστήματος   </a:t>
            </a:r>
            <a:endParaRPr lang="en-US" sz="2800" dirty="0" smtClean="0"/>
          </a:p>
          <a:p>
            <a:r>
              <a:rPr lang="el-GR" sz="2800" b="1" dirty="0" smtClean="0"/>
              <a:t>2.2  </a:t>
            </a:r>
            <a:r>
              <a:rPr lang="el-GR" sz="2800" b="1" dirty="0"/>
              <a:t>Κύκλος Ζωής Ανάπτυξης Συστήματος   </a:t>
            </a:r>
            <a:r>
              <a:rPr lang="en-US" sz="2800" b="1" dirty="0" smtClean="0"/>
              <a:t> </a:t>
            </a:r>
            <a:endParaRPr lang="el-GR" sz="2800" b="1" dirty="0"/>
          </a:p>
          <a:p>
            <a:r>
              <a:rPr lang="el-GR" sz="2800" dirty="0"/>
              <a:t>2.3  Κλασσικές προβλέψιμες προσεγγίσεις του Κύκλου ζωής Ανάπτυξης </a:t>
            </a:r>
            <a:r>
              <a:rPr lang="el-GR" sz="2800" dirty="0" smtClean="0"/>
              <a:t>Συστήματος  </a:t>
            </a:r>
            <a:endParaRPr lang="el-GR" sz="2800" dirty="0"/>
          </a:p>
          <a:p>
            <a:r>
              <a:rPr lang="el-GR" sz="2800" dirty="0" smtClean="0"/>
              <a:t>2.4  </a:t>
            </a:r>
            <a:r>
              <a:rPr lang="el-GR" sz="2800" dirty="0"/>
              <a:t>Ευέλικτες – Προσαρμοστικές προσεγγίσεις του Κύκλου ζωής </a:t>
            </a:r>
            <a:r>
              <a:rPr lang="el-GR" sz="2800" dirty="0" smtClean="0"/>
              <a:t>Ανάπτυξης </a:t>
            </a:r>
            <a:r>
              <a:rPr lang="el-GR" sz="2800" dirty="0"/>
              <a:t>Συστήματος  </a:t>
            </a:r>
          </a:p>
          <a:p>
            <a:r>
              <a:rPr lang="el-GR" sz="2800" dirty="0" smtClean="0"/>
              <a:t>2.5  </a:t>
            </a:r>
            <a:r>
              <a:rPr lang="el-GR" sz="2800" dirty="0"/>
              <a:t>Στάδια του Κύκλου ζωής Ανάπτυξης </a:t>
            </a:r>
            <a:r>
              <a:rPr lang="el-GR" sz="2800" dirty="0" smtClean="0"/>
              <a:t>Συστήματος</a:t>
            </a:r>
            <a:endParaRPr lang="el-GR" sz="2800" dirty="0"/>
          </a:p>
          <a:p>
            <a:r>
              <a:rPr lang="el-GR" sz="2800" dirty="0"/>
              <a:t>2.6  Μεθοδολογίες, μοντέλα, εργαλεία και τεχνικές   </a:t>
            </a:r>
            <a:endParaRPr lang="en-US" sz="2800" dirty="0" smtClean="0"/>
          </a:p>
          <a:p>
            <a:r>
              <a:rPr lang="el-GR" sz="2800" dirty="0" smtClean="0"/>
              <a:t>2.7  </a:t>
            </a:r>
            <a:r>
              <a:rPr lang="el-GR" sz="2800" dirty="0"/>
              <a:t>Δομημένη Ανάπτυξη Συστήματος (SADT) </a:t>
            </a:r>
          </a:p>
          <a:p>
            <a:r>
              <a:rPr lang="el-GR" sz="2800" dirty="0"/>
              <a:t>2.8  Αντικειμενοστραφής Ανάπτυξη </a:t>
            </a:r>
            <a:r>
              <a:rPr lang="el-GR" sz="2800" dirty="0" smtClean="0"/>
              <a:t>Συστήματος</a:t>
            </a:r>
            <a:endParaRPr lang="el-GR" sz="2800" dirty="0"/>
          </a:p>
          <a:p>
            <a:r>
              <a:rPr lang="el-GR" sz="2800" dirty="0"/>
              <a:t>2.9  Σύγχρονες Τάσεις στην Ανάπτυξη Συστήματος </a:t>
            </a:r>
            <a:endParaRPr lang="en-US" dirty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ΚΕΦΑΛΑΙΟ </a:t>
            </a:r>
            <a:r>
              <a:rPr lang="en-US" dirty="0"/>
              <a:t>2</a:t>
            </a:r>
            <a:r>
              <a:rPr lang="el-GR" dirty="0"/>
              <a:t>: Κύκλος ζωής ανάπτυξης συστήματος </a:t>
            </a:r>
            <a:endParaRPr lang="en-US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022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sz="2800" dirty="0"/>
              <a:t> Μπορούμε να θεωρήσουμε την ανάπτυξη ενός συστήματος ως ένα </a:t>
            </a:r>
            <a:r>
              <a:rPr lang="el-GR" sz="2800" dirty="0" smtClean="0"/>
              <a:t>προγραμματισμένο </a:t>
            </a:r>
            <a:r>
              <a:rPr lang="el-GR" sz="2800" dirty="0"/>
              <a:t>εγχείρημα που έχει  μια αρχή και ένα τέλος και παράγει κάποιο </a:t>
            </a:r>
            <a:r>
              <a:rPr lang="el-GR" sz="2800" dirty="0" smtClean="0"/>
              <a:t>προκαθορισμένο </a:t>
            </a:r>
            <a:r>
              <a:rPr lang="el-GR" sz="2800" dirty="0"/>
              <a:t>αποτέλεσμα. </a:t>
            </a:r>
            <a:endParaRPr lang="en-US" sz="2800" dirty="0" smtClean="0"/>
          </a:p>
          <a:p>
            <a:r>
              <a:rPr lang="el-GR" sz="2800" dirty="0" smtClean="0"/>
              <a:t>Η </a:t>
            </a:r>
            <a:r>
              <a:rPr lang="el-GR" sz="2800" dirty="0"/>
              <a:t>διαχείριση της ανάπτυξης ενός συστήματος απαιτεί </a:t>
            </a:r>
            <a:r>
              <a:rPr lang="el-GR" sz="2800" dirty="0" smtClean="0"/>
              <a:t>ένα  </a:t>
            </a:r>
            <a:r>
              <a:rPr lang="el-GR" sz="2800" dirty="0"/>
              <a:t>πλαίσιο  διαχείρισης  έργου  για  τον  καθορισμό  και  τον  συντονισμό  όλων  των </a:t>
            </a:r>
            <a:r>
              <a:rPr lang="el-GR" sz="2800" dirty="0" smtClean="0"/>
              <a:t>δραστηριοτήτων  </a:t>
            </a:r>
            <a:r>
              <a:rPr lang="el-GR" sz="2800" dirty="0"/>
              <a:t>της  ομάδας  έργου.  Το  πλαίσιο  αυτό  ονομάζεται  </a:t>
            </a:r>
            <a:r>
              <a:rPr lang="el-GR" sz="2800" b="1" dirty="0"/>
              <a:t>Κύκλος  Ζωής </a:t>
            </a:r>
            <a:r>
              <a:rPr lang="el-GR" sz="2800" b="1" dirty="0" smtClean="0"/>
              <a:t>Ανάπτυξης </a:t>
            </a:r>
            <a:r>
              <a:rPr lang="el-GR" sz="2800" b="1" dirty="0"/>
              <a:t>Συστήματος</a:t>
            </a:r>
            <a:r>
              <a:rPr lang="el-GR" sz="2800" dirty="0"/>
              <a:t> (</a:t>
            </a:r>
            <a:r>
              <a:rPr lang="el-GR" sz="2800" b="1" dirty="0"/>
              <a:t>ΚΖΑΣ</a:t>
            </a:r>
            <a:r>
              <a:rPr lang="el-GR" sz="2800" dirty="0"/>
              <a:t>) (</a:t>
            </a:r>
            <a:r>
              <a:rPr lang="el-GR" sz="2800" dirty="0" err="1"/>
              <a:t>Systems</a:t>
            </a:r>
            <a:r>
              <a:rPr lang="el-GR" sz="2800" dirty="0"/>
              <a:t> </a:t>
            </a:r>
            <a:r>
              <a:rPr lang="el-GR" sz="2800" dirty="0" err="1"/>
              <a:t>Development</a:t>
            </a:r>
            <a:r>
              <a:rPr lang="el-GR" sz="2800" dirty="0"/>
              <a:t> </a:t>
            </a:r>
            <a:r>
              <a:rPr lang="el-GR" sz="2800" dirty="0" err="1"/>
              <a:t>Life</a:t>
            </a:r>
            <a:r>
              <a:rPr lang="el-GR" sz="2800" dirty="0"/>
              <a:t> </a:t>
            </a:r>
            <a:r>
              <a:rPr lang="el-GR" sz="2800" dirty="0" err="1"/>
              <a:t>Cycle</a:t>
            </a:r>
            <a:r>
              <a:rPr lang="el-GR" sz="2800" dirty="0"/>
              <a:t> (SDLC)).</a:t>
            </a:r>
            <a:endParaRPr lang="en-US" dirty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b="0" dirty="0"/>
              <a:t>2.2.  Κύκλος Ζωής Ανάπτυξης Συστήματος </a:t>
            </a:r>
            <a:endParaRPr lang="en-US" sz="4400" b="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290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sz="2800" dirty="0"/>
              <a:t>Ο  Κύκλος  Ζωής  Ανάπτυξης  Συστήματος  (ΚΖΑΣ)  αποτελεί  μία  από  τις  </a:t>
            </a:r>
            <a:r>
              <a:rPr lang="el-GR" sz="2800" b="1" dirty="0"/>
              <a:t>βασικές </a:t>
            </a:r>
            <a:r>
              <a:rPr lang="el-GR" sz="2800" b="1" dirty="0" smtClean="0"/>
              <a:t>θεμελιώδεις  </a:t>
            </a:r>
            <a:r>
              <a:rPr lang="el-GR" sz="2800" b="1" dirty="0"/>
              <a:t>έννοιες  </a:t>
            </a:r>
            <a:r>
              <a:rPr lang="el-GR" sz="2800" dirty="0"/>
              <a:t>στην  ανάπτυξη  του  πληροφοριακών  συστημάτων.  Τα </a:t>
            </a:r>
            <a:r>
              <a:rPr lang="el-GR" sz="2800" dirty="0" smtClean="0"/>
              <a:t>πληροφοριακά </a:t>
            </a:r>
            <a:r>
              <a:rPr lang="el-GR" sz="2800" dirty="0"/>
              <a:t>αυτά συστήματα έχουν την δική τους «ζωή» ή τον δικό τους «κύκλο </a:t>
            </a:r>
            <a:r>
              <a:rPr lang="el-GR" sz="2800" dirty="0" smtClean="0"/>
              <a:t>ζωής</a:t>
            </a:r>
            <a:r>
              <a:rPr lang="el-GR" sz="2800" dirty="0"/>
              <a:t>» και ανάπτυξης. </a:t>
            </a:r>
            <a:endParaRPr lang="en-US" sz="2800" dirty="0" smtClean="0"/>
          </a:p>
          <a:p>
            <a:r>
              <a:rPr lang="el-GR" sz="2800" dirty="0" smtClean="0"/>
              <a:t>«</a:t>
            </a:r>
            <a:r>
              <a:rPr lang="el-GR" sz="2800" dirty="0"/>
              <a:t>Ο κύκλος ζωής» ενός πληροφοριακού συστήματος μπορεί να </a:t>
            </a:r>
            <a:r>
              <a:rPr lang="el-GR" sz="2800" dirty="0" smtClean="0"/>
              <a:t>προσεγγίζεται  </a:t>
            </a:r>
            <a:r>
              <a:rPr lang="el-GR" sz="2800" dirty="0"/>
              <a:t>κάθε  φορά  </a:t>
            </a:r>
            <a:r>
              <a:rPr lang="el-GR" sz="2800" b="1" dirty="0"/>
              <a:t>διαφορετικά</a:t>
            </a:r>
            <a:r>
              <a:rPr lang="el-GR" sz="2800" dirty="0"/>
              <a:t>  σύμφωνα  με  τις  απαιτήσεις  του  έργου.  </a:t>
            </a:r>
            <a:endParaRPr lang="en-US" sz="2800" dirty="0" smtClean="0"/>
          </a:p>
          <a:p>
            <a:r>
              <a:rPr lang="el-GR" sz="2800" dirty="0" smtClean="0"/>
              <a:t>Οι διαδικασίες  </a:t>
            </a:r>
            <a:r>
              <a:rPr lang="el-GR" sz="2800" dirty="0"/>
              <a:t>όμως  που  περιλαμβάνονται  σε  κάθε  στάδιο  ανάπτυξης  ενός </a:t>
            </a:r>
            <a:r>
              <a:rPr lang="el-GR" sz="2800" dirty="0" smtClean="0"/>
              <a:t>πληροφοριακού  </a:t>
            </a:r>
            <a:r>
              <a:rPr lang="el-GR" sz="2800" dirty="0"/>
              <a:t>συστήματος  είναι  οι  </a:t>
            </a:r>
            <a:r>
              <a:rPr lang="el-GR" sz="2800" b="1" dirty="0"/>
              <a:t>ίδιες</a:t>
            </a:r>
            <a:endParaRPr lang="en-US" b="1" dirty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b="0" dirty="0"/>
              <a:t>2.2.  Κύκλος Ζωής Ανάπτυξης Συστήματος </a:t>
            </a:r>
            <a:endParaRPr lang="en-US" sz="4400" b="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0185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800" dirty="0"/>
              <a:t>Αξίζει  να  σημειώσουμε  το  γεγονός  </a:t>
            </a:r>
            <a:r>
              <a:rPr lang="el-GR" sz="2800" dirty="0" smtClean="0"/>
              <a:t>ότι</a:t>
            </a:r>
            <a:r>
              <a:rPr lang="en-US" sz="2800" dirty="0" smtClean="0"/>
              <a:t> </a:t>
            </a:r>
            <a:r>
              <a:rPr lang="el-GR" sz="2800" dirty="0" smtClean="0"/>
              <a:t>κάθε  </a:t>
            </a:r>
            <a:r>
              <a:rPr lang="el-GR" sz="2800" dirty="0"/>
              <a:t>δραστηριότητα  που  περιλαμβάνεται  σε  αυτόν  τον  κύκλο  έχει  </a:t>
            </a:r>
            <a:r>
              <a:rPr lang="el-GR" sz="2800" b="1" dirty="0"/>
              <a:t>ως  σκοπό  να </a:t>
            </a:r>
            <a:r>
              <a:rPr lang="el-GR" sz="2800" b="1" dirty="0" smtClean="0"/>
              <a:t>παίρνει </a:t>
            </a:r>
            <a:r>
              <a:rPr lang="el-GR" sz="2800" b="1" dirty="0"/>
              <a:t>αυτό που </a:t>
            </a:r>
            <a:r>
              <a:rPr lang="el-GR" sz="2800" b="1" u="sng" dirty="0"/>
              <a:t>λέει</a:t>
            </a:r>
            <a:r>
              <a:rPr lang="el-GR" sz="2800" b="1" dirty="0"/>
              <a:t> ο πελάτης</a:t>
            </a:r>
            <a:r>
              <a:rPr lang="el-GR" sz="2800" dirty="0"/>
              <a:t> και να </a:t>
            </a:r>
            <a:r>
              <a:rPr lang="el-GR" sz="2800" b="1" dirty="0"/>
              <a:t>το μετατρέπει σε κάτι που έχει </a:t>
            </a:r>
            <a:r>
              <a:rPr lang="el-GR" sz="2800" b="1" u="sng" dirty="0"/>
              <a:t>αξία</a:t>
            </a:r>
            <a:r>
              <a:rPr lang="el-GR" sz="2800" b="1" dirty="0"/>
              <a:t> για τον </a:t>
            </a:r>
            <a:r>
              <a:rPr lang="el-GR" sz="2800" b="1" dirty="0" smtClean="0"/>
              <a:t>πελάτη</a:t>
            </a:r>
            <a:r>
              <a:rPr lang="el-GR" sz="2800" dirty="0"/>
              <a:t>. </a:t>
            </a:r>
            <a:endParaRPr lang="en-US" sz="2800" dirty="0" smtClean="0"/>
          </a:p>
          <a:p>
            <a:r>
              <a:rPr lang="el-GR" sz="2800" dirty="0" smtClean="0"/>
              <a:t>Όλα </a:t>
            </a:r>
            <a:r>
              <a:rPr lang="el-GR" sz="2800" dirty="0"/>
              <a:t>γίνονται για τον πελάτη.</a:t>
            </a:r>
            <a:endParaRPr lang="en-US" b="1" dirty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b="0" dirty="0"/>
              <a:t>2.2.  Κύκλος Ζωής Ανάπτυξης Συστήματος </a:t>
            </a:r>
            <a:endParaRPr lang="en-US" sz="4400" b="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342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800" dirty="0"/>
              <a:t> </a:t>
            </a:r>
            <a:r>
              <a:rPr lang="el-GR" sz="2800" b="1" dirty="0"/>
              <a:t>στάδιο μελέτης του έργου </a:t>
            </a:r>
            <a:r>
              <a:rPr lang="el-GR" sz="2800" dirty="0"/>
              <a:t>που έχει σκοπό </a:t>
            </a:r>
            <a:endParaRPr lang="en-US" sz="2800" dirty="0" smtClean="0"/>
          </a:p>
          <a:p>
            <a:pPr lvl="1"/>
            <a:r>
              <a:rPr lang="el-GR" sz="2400" dirty="0" smtClean="0"/>
              <a:t>να </a:t>
            </a:r>
            <a:r>
              <a:rPr lang="el-GR" sz="2400" dirty="0"/>
              <a:t>προσδιορίσει το πεδίο </a:t>
            </a:r>
            <a:r>
              <a:rPr lang="el-GR" sz="2400" dirty="0" smtClean="0"/>
              <a:t>εφαρμογής  </a:t>
            </a:r>
            <a:r>
              <a:rPr lang="el-GR" sz="2400" dirty="0"/>
              <a:t>του  νέου  συστήματος,  </a:t>
            </a:r>
            <a:endParaRPr lang="en-US" sz="2400" dirty="0" smtClean="0"/>
          </a:p>
          <a:p>
            <a:pPr lvl="1"/>
            <a:r>
              <a:rPr lang="el-GR" sz="2400" dirty="0" smtClean="0"/>
              <a:t>να  </a:t>
            </a:r>
            <a:r>
              <a:rPr lang="el-GR" sz="2400" dirty="0"/>
              <a:t>διασφαλίσει  την  </a:t>
            </a:r>
            <a:r>
              <a:rPr lang="el-GR" sz="2400" dirty="0" err="1"/>
              <a:t>εφικτότητα</a:t>
            </a:r>
            <a:r>
              <a:rPr lang="el-GR" sz="2400" dirty="0"/>
              <a:t>  του  σχεδίου,  </a:t>
            </a:r>
            <a:endParaRPr lang="en-US" sz="2400" dirty="0" smtClean="0"/>
          </a:p>
          <a:p>
            <a:pPr lvl="1"/>
            <a:r>
              <a:rPr lang="el-GR" sz="2400" dirty="0" smtClean="0"/>
              <a:t>να αναπτύξει </a:t>
            </a:r>
            <a:r>
              <a:rPr lang="el-GR" sz="2400" dirty="0"/>
              <a:t>το χρονοδιάγραμμα και </a:t>
            </a:r>
            <a:endParaRPr lang="en-US" sz="2400" dirty="0" smtClean="0"/>
          </a:p>
          <a:p>
            <a:pPr lvl="1"/>
            <a:r>
              <a:rPr lang="el-GR" sz="2400" dirty="0" smtClean="0"/>
              <a:t>να </a:t>
            </a:r>
            <a:r>
              <a:rPr lang="el-GR" sz="2400" dirty="0"/>
              <a:t>υπολογίσει τον προϋπολογισμό του έργου.</a:t>
            </a:r>
            <a:endParaRPr lang="en-US" b="1" dirty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b="0" dirty="0"/>
              <a:t>2.2.  Κύκλος Ζωής Ανάπτυξης Συστήματος </a:t>
            </a:r>
            <a:endParaRPr lang="en-US" sz="4400" b="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54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800" b="1" dirty="0"/>
              <a:t> στάδιο της ανάλυσης, </a:t>
            </a:r>
            <a:endParaRPr lang="en-US" sz="2800" b="1" dirty="0" smtClean="0"/>
          </a:p>
          <a:p>
            <a:pPr lvl="1"/>
            <a:r>
              <a:rPr lang="el-GR" sz="2400" dirty="0" smtClean="0"/>
              <a:t>συζητάμε </a:t>
            </a:r>
            <a:r>
              <a:rPr lang="el-GR" sz="2400" dirty="0"/>
              <a:t>με τους πελάτες και προσπαθούμε να </a:t>
            </a:r>
            <a:r>
              <a:rPr lang="el-GR" sz="2400" dirty="0" smtClean="0"/>
              <a:t>βρούμε  </a:t>
            </a:r>
            <a:r>
              <a:rPr lang="el-GR" sz="2400" b="1" dirty="0"/>
              <a:t>ποιο  είναι  το  πρόβλημα</a:t>
            </a:r>
            <a:r>
              <a:rPr lang="el-GR" sz="2400" dirty="0"/>
              <a:t>  και  </a:t>
            </a:r>
            <a:r>
              <a:rPr lang="el-GR" sz="2400" b="1" dirty="0"/>
              <a:t>τι  είναι  αυτό  που  ακριβώς  χρειάζονται</a:t>
            </a:r>
            <a:r>
              <a:rPr lang="el-GR" sz="2400" dirty="0"/>
              <a:t>.  </a:t>
            </a:r>
            <a:endParaRPr lang="en-US" sz="2400" dirty="0" smtClean="0"/>
          </a:p>
          <a:p>
            <a:pPr lvl="1"/>
            <a:r>
              <a:rPr lang="el-GR" sz="2400" dirty="0" smtClean="0"/>
              <a:t>Ή  </a:t>
            </a:r>
            <a:r>
              <a:rPr lang="el-GR" sz="2400" dirty="0"/>
              <a:t>«τι </a:t>
            </a:r>
            <a:r>
              <a:rPr lang="el-GR" sz="2400" dirty="0" smtClean="0"/>
              <a:t>δουλεύει </a:t>
            </a:r>
            <a:r>
              <a:rPr lang="el-GR" sz="2400" dirty="0"/>
              <a:t>και τι δεν δουλεύει» στο παλιό σύστημα.</a:t>
            </a:r>
            <a:endParaRPr lang="en-US" b="1" dirty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b="0" dirty="0"/>
              <a:t>2.2.  Κύκλος Ζωής Ανάπτυξης Συστήματος </a:t>
            </a:r>
            <a:endParaRPr lang="en-US" sz="4400" b="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73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800" b="1" dirty="0"/>
              <a:t> στάδιο του σχεδιασμού, </a:t>
            </a:r>
            <a:r>
              <a:rPr lang="el-GR" sz="2400" dirty="0" smtClean="0"/>
              <a:t>σχεδιάζεται  </a:t>
            </a:r>
            <a:endParaRPr lang="en-US" sz="2400" dirty="0" smtClean="0"/>
          </a:p>
          <a:p>
            <a:pPr lvl="1"/>
            <a:r>
              <a:rPr lang="el-GR" sz="2400" dirty="0" smtClean="0"/>
              <a:t>η  </a:t>
            </a:r>
            <a:r>
              <a:rPr lang="el-GR" sz="2400" b="1" dirty="0"/>
              <a:t>απάντηση</a:t>
            </a:r>
            <a:r>
              <a:rPr lang="el-GR" sz="2400" dirty="0"/>
              <a:t>  στην  ερώτηση,  </a:t>
            </a:r>
            <a:endParaRPr lang="en-US" sz="2400" dirty="0" smtClean="0"/>
          </a:p>
          <a:p>
            <a:pPr lvl="1"/>
            <a:r>
              <a:rPr lang="el-GR" sz="2400" dirty="0" smtClean="0"/>
              <a:t>η  </a:t>
            </a:r>
            <a:r>
              <a:rPr lang="el-GR" sz="2400" b="1" dirty="0"/>
              <a:t>λύση</a:t>
            </a:r>
            <a:r>
              <a:rPr lang="el-GR" sz="2400" dirty="0"/>
              <a:t>  στο  πρόβλημα  με  βάση  τις </a:t>
            </a:r>
            <a:r>
              <a:rPr lang="el-GR" sz="2400" dirty="0" smtClean="0"/>
              <a:t>πληροφορίες </a:t>
            </a:r>
            <a:r>
              <a:rPr lang="el-GR" sz="2400" dirty="0"/>
              <a:t>που συγκεντρώθηκαν </a:t>
            </a:r>
            <a:r>
              <a:rPr lang="el-GR" sz="2400" b="1" dirty="0"/>
              <a:t>κατά το στάδιο της ανάλυσης</a:t>
            </a:r>
            <a:endParaRPr lang="en-US" b="1" dirty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b="0" dirty="0"/>
              <a:t>2.2.  Κύκλος Ζωής Ανάπτυξης Συστήματος </a:t>
            </a:r>
            <a:endParaRPr lang="en-US" sz="4400" b="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299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800" b="1" dirty="0"/>
              <a:t>στάδιο της υλοποίησης </a:t>
            </a:r>
            <a:r>
              <a:rPr lang="el-GR" sz="2800" dirty="0" smtClean="0"/>
              <a:t>δημιουργείται </a:t>
            </a:r>
            <a:r>
              <a:rPr lang="el-GR" sz="2800" dirty="0"/>
              <a:t>το πληροφοριακό σύστημα. </a:t>
            </a:r>
            <a:endParaRPr lang="en-US" sz="2800" dirty="0" smtClean="0"/>
          </a:p>
          <a:p>
            <a:r>
              <a:rPr lang="el-GR" sz="2800" b="1" dirty="0" smtClean="0"/>
              <a:t>στάδιο </a:t>
            </a:r>
            <a:r>
              <a:rPr lang="el-GR" sz="2800" b="1" dirty="0"/>
              <a:t>της </a:t>
            </a:r>
            <a:r>
              <a:rPr lang="el-GR" sz="2800" b="1" dirty="0" smtClean="0"/>
              <a:t>υποστήριξης</a:t>
            </a:r>
            <a:r>
              <a:rPr lang="el-GR" sz="2800" dirty="0"/>
              <a:t>, </a:t>
            </a:r>
            <a:r>
              <a:rPr lang="el-GR" sz="2800" dirty="0" smtClean="0"/>
              <a:t>βοηθούμε </a:t>
            </a:r>
            <a:r>
              <a:rPr lang="el-GR" sz="2800" dirty="0"/>
              <a:t>όσους εμπλέκονται με αυτό να το χρησιμοποιήσουν με </a:t>
            </a:r>
            <a:r>
              <a:rPr lang="el-GR" sz="2800" dirty="0" smtClean="0"/>
              <a:t>τον</a:t>
            </a:r>
            <a:r>
              <a:rPr lang="en-US" sz="2800" dirty="0" smtClean="0"/>
              <a:t> </a:t>
            </a:r>
            <a:r>
              <a:rPr lang="el-GR" sz="2800" dirty="0" smtClean="0"/>
              <a:t>καλύτερο  </a:t>
            </a:r>
            <a:r>
              <a:rPr lang="el-GR" sz="2800" dirty="0"/>
              <a:t>δυνατό  τρόπο</a:t>
            </a:r>
            <a:endParaRPr lang="en-US" sz="2800" dirty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b="0" dirty="0"/>
              <a:t>2.2.  Κύκλος Ζωής Ανάπτυξης Συστήματος </a:t>
            </a:r>
            <a:endParaRPr lang="en-US" sz="4400" b="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149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800" dirty="0" smtClean="0"/>
              <a:t>διάφορες </a:t>
            </a:r>
            <a:r>
              <a:rPr lang="el-GR" sz="2800" dirty="0"/>
              <a:t>προσεγγίσεις </a:t>
            </a:r>
            <a:r>
              <a:rPr lang="el-GR" sz="2800" dirty="0" smtClean="0"/>
              <a:t>ΠΣ οι </a:t>
            </a:r>
            <a:r>
              <a:rPr lang="el-GR" sz="2800" dirty="0"/>
              <a:t>οποίες βασίζονται </a:t>
            </a:r>
            <a:r>
              <a:rPr lang="el-GR" sz="2800" dirty="0" smtClean="0"/>
              <a:t>σε  </a:t>
            </a:r>
            <a:r>
              <a:rPr lang="el-GR" sz="2800" dirty="0"/>
              <a:t>διαφορετικούς  </a:t>
            </a:r>
            <a:r>
              <a:rPr lang="el-GR" sz="2800" dirty="0" smtClean="0"/>
              <a:t>ΚΖΑΣ. </a:t>
            </a:r>
          </a:p>
          <a:p>
            <a:r>
              <a:rPr lang="el-GR" sz="2800" dirty="0" smtClean="0"/>
              <a:t>Ταξινόμηση με  </a:t>
            </a:r>
            <a:r>
              <a:rPr lang="el-GR" sz="2800" dirty="0"/>
              <a:t>βάση  τον  βαθμό  της  προσαρμοστικότητάς  τους  και  της  ευελιξίας </a:t>
            </a:r>
            <a:r>
              <a:rPr lang="el-GR" sz="2800" dirty="0" smtClean="0"/>
              <a:t>τους.</a:t>
            </a:r>
            <a:endParaRPr lang="en-US" sz="2800" dirty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b="0" dirty="0"/>
              <a:t>2.2.  Κύκλος Ζωής Ανάπτυξης Συστήματος </a:t>
            </a:r>
            <a:endParaRPr lang="en-US" sz="4400" b="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17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7" y="3789041"/>
            <a:ext cx="9076357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2300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800" b="1" dirty="0"/>
              <a:t> </a:t>
            </a:r>
            <a:r>
              <a:rPr lang="el-GR" sz="2800" b="1" dirty="0" smtClean="0"/>
              <a:t>προβλέψιμη προσέγγιση -το  </a:t>
            </a:r>
            <a:r>
              <a:rPr lang="el-GR" sz="2800" b="1" dirty="0"/>
              <a:t>μοντέλο </a:t>
            </a:r>
            <a:r>
              <a:rPr lang="el-GR" sz="2800" b="1" dirty="0" smtClean="0"/>
              <a:t>καταρράκτη</a:t>
            </a:r>
          </a:p>
          <a:p>
            <a:endParaRPr lang="en-US" sz="2800" dirty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b="0" dirty="0"/>
              <a:t>2.2.  Κύκλος Ζωής Ανάπτυξης Συστήματος </a:t>
            </a:r>
            <a:endParaRPr lang="en-US" sz="4400" b="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18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348880"/>
            <a:ext cx="6795915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7737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636912"/>
            <a:ext cx="7488832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800" b="1" dirty="0"/>
              <a:t> προσαρμοστική  προσέγγιση -  η  διαδικασία </a:t>
            </a:r>
            <a:r>
              <a:rPr lang="el-GR" sz="2800" b="1" dirty="0" smtClean="0"/>
              <a:t>είναι επαναλαμβανόμενα </a:t>
            </a:r>
            <a:r>
              <a:rPr lang="el-GR" sz="2800" b="1" dirty="0"/>
              <a:t>κυκλική</a:t>
            </a:r>
            <a:endParaRPr lang="en-US" sz="2800" dirty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b="0" dirty="0"/>
              <a:t>2.2.  Κύκλος Ζωής Ανάπτυξης Συστήματος </a:t>
            </a:r>
            <a:endParaRPr lang="en-US" sz="4400" b="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081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800" dirty="0"/>
              <a:t> Πρακτικά,  τα  περισσότερα  συστήματα  ανάπτυξης  ακολουθούν  μία  υβριδική </a:t>
            </a:r>
            <a:r>
              <a:rPr lang="el-GR" sz="2800" dirty="0" smtClean="0"/>
              <a:t>προσέγγιση  </a:t>
            </a:r>
            <a:r>
              <a:rPr lang="el-GR" sz="2800" dirty="0"/>
              <a:t>που  συνδυάζει  στοιχεία  και  από  τις  δύο  προσεγγίσεις.  </a:t>
            </a:r>
            <a:endParaRPr lang="el-GR" sz="2800" dirty="0" smtClean="0"/>
          </a:p>
          <a:p>
            <a:r>
              <a:rPr lang="el-GR" sz="2800" dirty="0" smtClean="0"/>
              <a:t>Είναι  </a:t>
            </a:r>
            <a:r>
              <a:rPr lang="el-GR" sz="2800" dirty="0"/>
              <a:t>και </a:t>
            </a:r>
            <a:r>
              <a:rPr lang="el-GR" sz="2800" b="1" dirty="0" smtClean="0"/>
              <a:t>προβλέψιμα</a:t>
            </a:r>
            <a:r>
              <a:rPr lang="el-GR" sz="2800" dirty="0" smtClean="0"/>
              <a:t>  </a:t>
            </a:r>
            <a:r>
              <a:rPr lang="el-GR" sz="2800" dirty="0"/>
              <a:t>και  </a:t>
            </a:r>
            <a:r>
              <a:rPr lang="el-GR" sz="2800" b="1" dirty="0"/>
              <a:t>προσαρμοστικά</a:t>
            </a:r>
            <a:r>
              <a:rPr lang="el-GR" sz="2800" dirty="0"/>
              <a:t>  σε  διαφορετικό  βαθμό  για  το  κάθε  ένα.  </a:t>
            </a:r>
            <a:endParaRPr lang="en-US" sz="2800" dirty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b="0" dirty="0"/>
              <a:t>2.2.  Κύκλος Ζωής Ανάπτυξης Συστήματος </a:t>
            </a:r>
            <a:endParaRPr lang="en-US" sz="4400" b="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155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sz="2800" dirty="0"/>
              <a:t>2.1  Ανάπτυξη Συστήματος   </a:t>
            </a:r>
            <a:endParaRPr lang="en-US" sz="2800" dirty="0" smtClean="0"/>
          </a:p>
          <a:p>
            <a:r>
              <a:rPr lang="el-GR" sz="2800" dirty="0" smtClean="0"/>
              <a:t>2.2  </a:t>
            </a:r>
            <a:r>
              <a:rPr lang="el-GR" sz="2800" dirty="0"/>
              <a:t>Κύκλος Ζωής Ανάπτυξης Συστήματος   </a:t>
            </a:r>
            <a:r>
              <a:rPr lang="en-US" sz="2800" dirty="0" smtClean="0"/>
              <a:t> </a:t>
            </a:r>
            <a:endParaRPr lang="el-GR" sz="2800" dirty="0"/>
          </a:p>
          <a:p>
            <a:r>
              <a:rPr lang="el-GR" sz="2800" b="1" dirty="0"/>
              <a:t>2.3  Κλασσικές προβλέψιμες προσεγγίσεις του Κύκλου ζωής Ανάπτυξης </a:t>
            </a:r>
            <a:r>
              <a:rPr lang="el-GR" sz="2800" b="1" dirty="0" smtClean="0"/>
              <a:t>Συστήματος  </a:t>
            </a:r>
            <a:endParaRPr lang="el-GR" sz="2800" b="1" dirty="0"/>
          </a:p>
          <a:p>
            <a:r>
              <a:rPr lang="el-GR" sz="2800" dirty="0" smtClean="0"/>
              <a:t>2.4  </a:t>
            </a:r>
            <a:r>
              <a:rPr lang="el-GR" sz="2800" dirty="0"/>
              <a:t>Ευέλικτες – Προσαρμοστικές προσεγγίσεις του Κύκλου ζωής </a:t>
            </a:r>
            <a:r>
              <a:rPr lang="el-GR" sz="2800" dirty="0" smtClean="0"/>
              <a:t>Ανάπτυξης </a:t>
            </a:r>
            <a:r>
              <a:rPr lang="el-GR" sz="2800" dirty="0"/>
              <a:t>Συστήματος  </a:t>
            </a:r>
          </a:p>
          <a:p>
            <a:r>
              <a:rPr lang="el-GR" sz="2800" dirty="0" smtClean="0"/>
              <a:t>2.5  </a:t>
            </a:r>
            <a:r>
              <a:rPr lang="el-GR" sz="2800" dirty="0"/>
              <a:t>Στάδια του Κύκλου ζωής Ανάπτυξης </a:t>
            </a:r>
            <a:r>
              <a:rPr lang="el-GR" sz="2800" dirty="0" smtClean="0"/>
              <a:t>Συστήματος</a:t>
            </a:r>
            <a:endParaRPr lang="el-GR" sz="2800" dirty="0"/>
          </a:p>
          <a:p>
            <a:r>
              <a:rPr lang="el-GR" sz="2800" dirty="0"/>
              <a:t>2.6  Μεθοδολογίες, μοντέλα, εργαλεία και τεχνικές   </a:t>
            </a:r>
            <a:endParaRPr lang="en-US" sz="2800" dirty="0" smtClean="0"/>
          </a:p>
          <a:p>
            <a:r>
              <a:rPr lang="el-GR" sz="2800" dirty="0" smtClean="0"/>
              <a:t>2.7  </a:t>
            </a:r>
            <a:r>
              <a:rPr lang="el-GR" sz="2800" dirty="0"/>
              <a:t>Δομημένη Ανάπτυξη Συστήματος (SADT) </a:t>
            </a:r>
          </a:p>
          <a:p>
            <a:r>
              <a:rPr lang="el-GR" sz="2800" dirty="0"/>
              <a:t>2.8  Αντικειμενοστραφής Ανάπτυξη </a:t>
            </a:r>
            <a:r>
              <a:rPr lang="el-GR" sz="2800" dirty="0" smtClean="0"/>
              <a:t>Συστήματος</a:t>
            </a:r>
            <a:endParaRPr lang="el-GR" sz="2800" dirty="0"/>
          </a:p>
          <a:p>
            <a:r>
              <a:rPr lang="el-GR" sz="2800" dirty="0"/>
              <a:t>2.9  Σύγχρονες Τάσεις στην Ανάπτυξη Συστήματος </a:t>
            </a:r>
            <a:endParaRPr lang="en-US" dirty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ΚΕΦΑΛΑΙΟ </a:t>
            </a:r>
            <a:r>
              <a:rPr lang="en-US" dirty="0"/>
              <a:t>2</a:t>
            </a:r>
            <a:r>
              <a:rPr lang="el-GR" dirty="0"/>
              <a:t>: Κύκλος ζωής ανάπτυξης συστήματος </a:t>
            </a:r>
            <a:endParaRPr lang="en-US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022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573016"/>
            <a:ext cx="8208912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800" dirty="0"/>
              <a:t>Στις  κλασσικές  προβλέψιμες  προσεγγίσεις  ξεκινάμε  αρχικά  με  τις </a:t>
            </a:r>
            <a:r>
              <a:rPr lang="el-GR" sz="2800" dirty="0" smtClean="0"/>
              <a:t>δραστηριότητες  </a:t>
            </a:r>
            <a:r>
              <a:rPr lang="el-GR" sz="2800" dirty="0"/>
              <a:t>προγραμματισμού  έργου  όπου  σχεδιάζουμε,  οργανώνουμε  και </a:t>
            </a:r>
            <a:r>
              <a:rPr lang="el-GR" sz="2800" dirty="0" smtClean="0"/>
              <a:t>προγραμματίζουμε  </a:t>
            </a:r>
            <a:r>
              <a:rPr lang="el-GR" sz="2800" dirty="0"/>
              <a:t>το  έργο.</a:t>
            </a:r>
            <a:endParaRPr lang="en-US" sz="2800" dirty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b="0" dirty="0"/>
              <a:t>2.3  Κλασσικές προβλέψιμες προσεγγίσεις του </a:t>
            </a:r>
            <a:r>
              <a:rPr lang="el-GR" sz="4400" b="0" dirty="0" smtClean="0"/>
              <a:t>ΚΖΑΣ</a:t>
            </a:r>
            <a:endParaRPr lang="el-GR" sz="4400" b="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455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800" b="1" dirty="0" smtClean="0"/>
              <a:t>Μοντέλο  </a:t>
            </a:r>
            <a:r>
              <a:rPr lang="el-GR" sz="2800" b="1" dirty="0"/>
              <a:t>καταρράκτη</a:t>
            </a:r>
            <a:r>
              <a:rPr lang="el-GR" sz="2800" dirty="0"/>
              <a:t>, </a:t>
            </a:r>
            <a:r>
              <a:rPr lang="el-GR" sz="2800" dirty="0" smtClean="0"/>
              <a:t>πριν  </a:t>
            </a:r>
            <a:r>
              <a:rPr lang="el-GR" sz="2800" dirty="0"/>
              <a:t>μεταβούμε  από  το  ένα  στάδιο  στο </a:t>
            </a:r>
            <a:r>
              <a:rPr lang="el-GR" sz="2800" dirty="0" smtClean="0"/>
              <a:t>επόμενο </a:t>
            </a:r>
            <a:r>
              <a:rPr lang="el-GR" sz="2800" dirty="0"/>
              <a:t>πρέπει να έχει ολοκληρωθεί πλήρως το  προηγούμενο στάδιο</a:t>
            </a:r>
            <a:r>
              <a:rPr lang="el-GR" sz="2800" dirty="0" smtClean="0"/>
              <a:t>.</a:t>
            </a:r>
          </a:p>
          <a:p>
            <a:r>
              <a:rPr lang="el-GR" sz="2800" dirty="0" smtClean="0"/>
              <a:t> </a:t>
            </a:r>
            <a:r>
              <a:rPr lang="el-GR" sz="2800" dirty="0"/>
              <a:t>Δεν υπάρχει </a:t>
            </a:r>
            <a:r>
              <a:rPr lang="el-GR" sz="2800" dirty="0" smtClean="0"/>
              <a:t>δυνατότητα  </a:t>
            </a:r>
            <a:r>
              <a:rPr lang="el-GR" sz="2800" dirty="0"/>
              <a:t>επιστροφής  στο  προηγούμενο  στάδιο  και  εκ  νέου  αναπροσαρμογή.  Το </a:t>
            </a:r>
            <a:r>
              <a:rPr lang="el-GR" sz="2800" dirty="0" smtClean="0"/>
              <a:t>μοντέλο </a:t>
            </a:r>
            <a:r>
              <a:rPr lang="el-GR" sz="2800" dirty="0"/>
              <a:t>καταρράκτη αποτελεί ένα </a:t>
            </a:r>
            <a:r>
              <a:rPr lang="el-GR" sz="2800" b="1" dirty="0"/>
              <a:t>άκαμπτο</a:t>
            </a:r>
            <a:r>
              <a:rPr lang="el-GR" sz="2800" dirty="0"/>
              <a:t> σύστημα που προϋποθέτει την έλλειψη </a:t>
            </a:r>
            <a:r>
              <a:rPr lang="el-GR" sz="2800" dirty="0" smtClean="0"/>
              <a:t>ανθρώπινων  </a:t>
            </a:r>
            <a:r>
              <a:rPr lang="el-GR" sz="2800" dirty="0"/>
              <a:t>λαθών.  </a:t>
            </a:r>
            <a:endParaRPr lang="el-GR" sz="2800" dirty="0" smtClean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b="0" dirty="0"/>
              <a:t>2.3  Κλασσικές προβλέψιμες προσεγγίσεις του </a:t>
            </a:r>
            <a:r>
              <a:rPr lang="el-GR" sz="4400" b="0" dirty="0" smtClean="0"/>
              <a:t>ΚΖΑΣ</a:t>
            </a:r>
            <a:endParaRPr lang="el-GR" sz="4400" b="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508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sz="2800" dirty="0"/>
              <a:t>2.1  Ανάπτυξη Συστήματος   </a:t>
            </a:r>
            <a:endParaRPr lang="en-US" sz="2800" dirty="0" smtClean="0"/>
          </a:p>
          <a:p>
            <a:r>
              <a:rPr lang="el-GR" sz="2800" dirty="0" smtClean="0"/>
              <a:t>2.2  </a:t>
            </a:r>
            <a:r>
              <a:rPr lang="el-GR" sz="2800" dirty="0"/>
              <a:t>Κύκλος Ζωής Ανάπτυξης Συστήματος   </a:t>
            </a:r>
            <a:r>
              <a:rPr lang="en-US" sz="2800" dirty="0" smtClean="0"/>
              <a:t> </a:t>
            </a:r>
            <a:endParaRPr lang="el-GR" sz="2800" dirty="0"/>
          </a:p>
          <a:p>
            <a:r>
              <a:rPr lang="el-GR" sz="2800" dirty="0"/>
              <a:t>2.3  Κλασσικές προβλέψιμες προσεγγίσεις του Κύκλου ζωής Ανάπτυξης </a:t>
            </a:r>
            <a:r>
              <a:rPr lang="el-GR" sz="2800" dirty="0" smtClean="0"/>
              <a:t>Συστήματος  </a:t>
            </a:r>
            <a:endParaRPr lang="el-GR" sz="2800" dirty="0"/>
          </a:p>
          <a:p>
            <a:r>
              <a:rPr lang="el-GR" sz="2800" b="1" dirty="0" smtClean="0"/>
              <a:t>2.4  </a:t>
            </a:r>
            <a:r>
              <a:rPr lang="el-GR" sz="2800" b="1" dirty="0"/>
              <a:t>Ευέλικτες – Προσαρμοστικές προσεγγίσεις του Κύκλου ζωής </a:t>
            </a:r>
            <a:r>
              <a:rPr lang="el-GR" sz="2800" b="1" dirty="0" smtClean="0"/>
              <a:t>Ανάπτυξης </a:t>
            </a:r>
            <a:r>
              <a:rPr lang="el-GR" sz="2800" b="1" dirty="0"/>
              <a:t>Συστήματος  </a:t>
            </a:r>
          </a:p>
          <a:p>
            <a:r>
              <a:rPr lang="el-GR" sz="2800" dirty="0" smtClean="0"/>
              <a:t>2.5  </a:t>
            </a:r>
            <a:r>
              <a:rPr lang="el-GR" sz="2800" dirty="0"/>
              <a:t>Στάδια του Κύκλου ζωής Ανάπτυξης </a:t>
            </a:r>
            <a:r>
              <a:rPr lang="el-GR" sz="2800" dirty="0" smtClean="0"/>
              <a:t>Συστήματος</a:t>
            </a:r>
            <a:endParaRPr lang="el-GR" sz="2800" dirty="0"/>
          </a:p>
          <a:p>
            <a:r>
              <a:rPr lang="el-GR" sz="2800" dirty="0"/>
              <a:t>2.6  Μεθοδολογίες, μοντέλα, εργαλεία και τεχνικές   </a:t>
            </a:r>
            <a:endParaRPr lang="en-US" sz="2800" dirty="0" smtClean="0"/>
          </a:p>
          <a:p>
            <a:r>
              <a:rPr lang="el-GR" sz="2800" dirty="0" smtClean="0"/>
              <a:t>2.7  </a:t>
            </a:r>
            <a:r>
              <a:rPr lang="el-GR" sz="2800" dirty="0"/>
              <a:t>Δομημένη Ανάπτυξη Συστήματος (SADT) </a:t>
            </a:r>
          </a:p>
          <a:p>
            <a:r>
              <a:rPr lang="el-GR" sz="2800" dirty="0"/>
              <a:t>2.8  Αντικειμενοστραφής Ανάπτυξη </a:t>
            </a:r>
            <a:r>
              <a:rPr lang="el-GR" sz="2800" dirty="0" smtClean="0"/>
              <a:t>Συστήματος</a:t>
            </a:r>
            <a:endParaRPr lang="el-GR" sz="2800" dirty="0"/>
          </a:p>
          <a:p>
            <a:r>
              <a:rPr lang="el-GR" sz="2800" dirty="0"/>
              <a:t>2.9  Σύγχρονες Τάσεις στην Ανάπτυξη Συστήματος </a:t>
            </a:r>
            <a:endParaRPr lang="en-US" dirty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ΚΕΦΑΛΑΙΟ </a:t>
            </a:r>
            <a:r>
              <a:rPr lang="en-US" dirty="0"/>
              <a:t>2</a:t>
            </a:r>
            <a:r>
              <a:rPr lang="el-GR" dirty="0"/>
              <a:t>: Κύκλος ζωής ανάπτυξης συστήματος </a:t>
            </a:r>
            <a:endParaRPr lang="en-US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571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800" b="1" dirty="0"/>
              <a:t> το σπειροειδές </a:t>
            </a:r>
            <a:r>
              <a:rPr lang="el-GR" sz="2800" b="1" dirty="0" smtClean="0"/>
              <a:t>μοντέλο</a:t>
            </a:r>
          </a:p>
          <a:p>
            <a:endParaRPr lang="el-GR" sz="2800" dirty="0" smtClean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dirty="0"/>
              <a:t>2.4 </a:t>
            </a:r>
            <a:r>
              <a:rPr lang="el-GR" sz="4300" dirty="0" smtClean="0"/>
              <a:t>Ευέλικτες –Προσαρμοστικές</a:t>
            </a:r>
            <a:r>
              <a:rPr lang="el-GR" sz="4400" dirty="0" smtClean="0"/>
              <a:t> </a:t>
            </a:r>
            <a:r>
              <a:rPr lang="el-GR" sz="4400" dirty="0"/>
              <a:t>προσεγγίσεις </a:t>
            </a:r>
            <a:r>
              <a:rPr lang="el-GR" sz="4400" dirty="0" smtClean="0"/>
              <a:t>του </a:t>
            </a:r>
            <a:r>
              <a:rPr lang="el-GR" sz="4400" b="0" dirty="0" smtClean="0"/>
              <a:t>ΚΖΑΣ</a:t>
            </a:r>
            <a:endParaRPr lang="el-GR" sz="4400" b="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25</a:t>
            </a:fld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963072"/>
            <a:ext cx="5400600" cy="4434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1478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sz="2800" b="1" dirty="0" smtClean="0"/>
              <a:t>Σπειροειδές μοντέλο</a:t>
            </a:r>
          </a:p>
          <a:p>
            <a:r>
              <a:rPr lang="el-GR" sz="2800" dirty="0"/>
              <a:t>Στο  τέλος  κάθε  κύκλου  ή  </a:t>
            </a:r>
            <a:r>
              <a:rPr lang="el-GR" sz="2800" b="1" dirty="0"/>
              <a:t>επανάληψης</a:t>
            </a:r>
            <a:r>
              <a:rPr lang="el-GR" sz="2800" dirty="0"/>
              <a:t>  παράγεται  ένα  πρωτότυπο  ως  ένα </a:t>
            </a:r>
            <a:r>
              <a:rPr lang="el-GR" sz="2800" dirty="0" smtClean="0"/>
              <a:t>προκαταρκτικό </a:t>
            </a:r>
            <a:r>
              <a:rPr lang="el-GR" sz="2800" dirty="0"/>
              <a:t>μοντέλο που δείχνει μία πτυχή του συστήματος</a:t>
            </a:r>
            <a:r>
              <a:rPr lang="el-GR" sz="2800" dirty="0" smtClean="0"/>
              <a:t>.</a:t>
            </a:r>
          </a:p>
          <a:p>
            <a:r>
              <a:rPr lang="el-GR" sz="2800" dirty="0"/>
              <a:t>Κατά  την </a:t>
            </a:r>
            <a:r>
              <a:rPr lang="el-GR" sz="2800" dirty="0" smtClean="0"/>
              <a:t>πρώτη  </a:t>
            </a:r>
            <a:r>
              <a:rPr lang="el-GR" sz="2800" b="1" dirty="0"/>
              <a:t>επανάληψη</a:t>
            </a:r>
            <a:r>
              <a:rPr lang="el-GR" sz="2800" dirty="0"/>
              <a:t>  εστιάζουμε  σε  εκείνον  τον  τομέα  ο  οποίος  φαίνεται  να </a:t>
            </a:r>
            <a:r>
              <a:rPr lang="el-GR" sz="2800" dirty="0" smtClean="0"/>
              <a:t>παρουσιάζει  </a:t>
            </a:r>
            <a:r>
              <a:rPr lang="el-GR" sz="2800" dirty="0"/>
              <a:t>τους  μεγαλύτερους  κινδύνους,  όπως  για  παράδειγμα  η  </a:t>
            </a:r>
            <a:r>
              <a:rPr lang="el-GR" sz="2800" dirty="0" err="1"/>
              <a:t>εφικτότητα</a:t>
            </a:r>
            <a:r>
              <a:rPr lang="el-GR" sz="2800" dirty="0"/>
              <a:t>  της </a:t>
            </a:r>
            <a:r>
              <a:rPr lang="el-GR" sz="2800" dirty="0" smtClean="0"/>
              <a:t>εφαρμογής  </a:t>
            </a:r>
            <a:r>
              <a:rPr lang="el-GR" sz="2800" dirty="0"/>
              <a:t>της  νέας  τεχνολογίας. </a:t>
            </a:r>
            <a:r>
              <a:rPr lang="el-GR" sz="2800" dirty="0" smtClean="0"/>
              <a:t>(</a:t>
            </a:r>
            <a:r>
              <a:rPr lang="el-GR" sz="2800" dirty="0" err="1" smtClean="0"/>
              <a:t>κ.ο.κ</a:t>
            </a:r>
            <a:r>
              <a:rPr lang="el-GR" sz="2800" dirty="0" smtClean="0"/>
              <a:t>)</a:t>
            </a:r>
          </a:p>
          <a:p>
            <a:endParaRPr lang="el-GR" sz="2800" dirty="0" smtClean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dirty="0"/>
              <a:t>2.4 </a:t>
            </a:r>
            <a:r>
              <a:rPr lang="el-GR" sz="4300" dirty="0" smtClean="0"/>
              <a:t>Ευέλικτες –Προσαρμοστικές</a:t>
            </a:r>
            <a:r>
              <a:rPr lang="el-GR" sz="4400" dirty="0" smtClean="0"/>
              <a:t> </a:t>
            </a:r>
            <a:r>
              <a:rPr lang="el-GR" sz="4400" dirty="0"/>
              <a:t>προσεγγίσεις </a:t>
            </a:r>
            <a:r>
              <a:rPr lang="el-GR" sz="4400" dirty="0" smtClean="0"/>
              <a:t>του </a:t>
            </a:r>
            <a:r>
              <a:rPr lang="el-GR" sz="4400" b="0" dirty="0" smtClean="0"/>
              <a:t>ΚΖΑΣ</a:t>
            </a:r>
            <a:endParaRPr lang="el-GR" sz="4400" b="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754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sz="2800" b="1" dirty="0"/>
              <a:t>Η ανάπτυξη πληροφοριακών συστημάτων χρησιμοποιεί την επανάληψη για τον </a:t>
            </a:r>
            <a:r>
              <a:rPr lang="el-GR" sz="2800" b="1" dirty="0" smtClean="0"/>
              <a:t>ίδιο σκοπό</a:t>
            </a:r>
            <a:r>
              <a:rPr lang="el-GR" sz="2800" dirty="0"/>
              <a:t>.  </a:t>
            </a:r>
            <a:endParaRPr lang="el-GR" sz="2800" dirty="0" smtClean="0"/>
          </a:p>
          <a:p>
            <a:r>
              <a:rPr lang="el-GR" sz="2800" dirty="0" smtClean="0"/>
              <a:t>Παίρνουμε  </a:t>
            </a:r>
            <a:r>
              <a:rPr lang="el-GR" sz="2800" dirty="0"/>
              <a:t>ένα  μεγάλο  σύστημα  και  το  κατακερματίζουμε  σε  μικρότερες </a:t>
            </a:r>
            <a:r>
              <a:rPr lang="el-GR" sz="2800" dirty="0" smtClean="0"/>
              <a:t>συνιστώσες</a:t>
            </a:r>
            <a:r>
              <a:rPr lang="el-GR" sz="2800" dirty="0"/>
              <a:t>. </a:t>
            </a:r>
            <a:endParaRPr lang="el-GR" sz="2800" dirty="0" smtClean="0"/>
          </a:p>
          <a:p>
            <a:r>
              <a:rPr lang="el-GR" sz="2800" dirty="0"/>
              <a:t> Το  τελευταίο  βήμα  είναι  αυτό  της </a:t>
            </a:r>
            <a:r>
              <a:rPr lang="el-GR" sz="2800" dirty="0" smtClean="0"/>
              <a:t>ολοκλήρωσης </a:t>
            </a:r>
            <a:r>
              <a:rPr lang="el-GR" sz="2800" dirty="0"/>
              <a:t>όπου συνδυάζουμε τις μικρότερες συνιστώσες σε μια ολοκληρωμένη </a:t>
            </a:r>
            <a:r>
              <a:rPr lang="el-GR" sz="2800" dirty="0" smtClean="0"/>
              <a:t>λύση</a:t>
            </a:r>
            <a:r>
              <a:rPr lang="el-GR" sz="2800" dirty="0"/>
              <a:t>. </a:t>
            </a:r>
            <a:endParaRPr lang="el-GR" sz="2800" dirty="0" smtClean="0"/>
          </a:p>
          <a:p>
            <a:r>
              <a:rPr lang="el-GR" sz="2800" dirty="0" smtClean="0"/>
              <a:t>Η </a:t>
            </a:r>
            <a:r>
              <a:rPr lang="el-GR" sz="2800" dirty="0"/>
              <a:t>προσέγγιση αυτή συχνά ονομάζεται  </a:t>
            </a:r>
            <a:r>
              <a:rPr lang="el-GR" sz="2800" b="1" dirty="0"/>
              <a:t>επαναληπτική  προσέγγιση  (</a:t>
            </a:r>
            <a:r>
              <a:rPr lang="el-GR" sz="2800" b="1" dirty="0" err="1"/>
              <a:t>iterative</a:t>
            </a:r>
            <a:r>
              <a:rPr lang="el-GR" sz="2800" b="1" dirty="0"/>
              <a:t> </a:t>
            </a:r>
            <a:r>
              <a:rPr lang="el-GR" sz="2800" b="1" dirty="0" err="1" smtClean="0"/>
              <a:t>approach</a:t>
            </a:r>
            <a:r>
              <a:rPr lang="el-GR" sz="2800" b="1" dirty="0"/>
              <a:t>) </a:t>
            </a:r>
            <a:r>
              <a:rPr lang="el-GR" sz="2800" dirty="0"/>
              <a:t> του  </a:t>
            </a:r>
            <a:r>
              <a:rPr lang="el-GR" sz="2800" dirty="0" smtClean="0"/>
              <a:t>ΚΖΑΣ.</a:t>
            </a:r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dirty="0"/>
              <a:t>2.4 </a:t>
            </a:r>
            <a:r>
              <a:rPr lang="el-GR" sz="4300" dirty="0" smtClean="0"/>
              <a:t>Ευέλικτες –Προσαρμοστικές</a:t>
            </a:r>
            <a:r>
              <a:rPr lang="el-GR" sz="4400" dirty="0" smtClean="0"/>
              <a:t> </a:t>
            </a:r>
            <a:r>
              <a:rPr lang="el-GR" sz="4400" dirty="0"/>
              <a:t>προσεγγίσεις </a:t>
            </a:r>
            <a:r>
              <a:rPr lang="el-GR" sz="4400" dirty="0" smtClean="0"/>
              <a:t>του </a:t>
            </a:r>
            <a:r>
              <a:rPr lang="el-GR" sz="4400" b="0" dirty="0" smtClean="0"/>
              <a:t>ΚΖΑΣ</a:t>
            </a:r>
            <a:endParaRPr lang="el-GR" sz="4400" b="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343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800" dirty="0" smtClean="0"/>
              <a:t>Μία </a:t>
            </a:r>
            <a:r>
              <a:rPr lang="el-GR" sz="2800" b="1" dirty="0" smtClean="0"/>
              <a:t>επαναληπτική  προσέγγιση</a:t>
            </a:r>
            <a:endParaRPr lang="el-GR" sz="2800" dirty="0" smtClean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dirty="0"/>
              <a:t>2.4 </a:t>
            </a:r>
            <a:r>
              <a:rPr lang="el-GR" sz="4300" dirty="0" smtClean="0"/>
              <a:t>Ευέλικτες –Προσαρμοστικές</a:t>
            </a:r>
            <a:r>
              <a:rPr lang="el-GR" sz="4400" dirty="0" smtClean="0"/>
              <a:t> </a:t>
            </a:r>
            <a:r>
              <a:rPr lang="el-GR" sz="4400" dirty="0"/>
              <a:t>προσεγγίσεις </a:t>
            </a:r>
            <a:r>
              <a:rPr lang="el-GR" sz="4400" dirty="0" smtClean="0"/>
              <a:t>του </a:t>
            </a:r>
            <a:r>
              <a:rPr lang="el-GR" sz="4400" b="0" dirty="0" smtClean="0"/>
              <a:t>ΚΖΑΣ</a:t>
            </a:r>
            <a:endParaRPr lang="el-GR" sz="4400" b="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88840"/>
            <a:ext cx="7632848" cy="4338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743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800" b="1" dirty="0"/>
              <a:t>Επανάληψη</a:t>
            </a:r>
            <a:r>
              <a:rPr lang="el-GR" sz="2800" dirty="0"/>
              <a:t> σημαίνει ότι οι δραστηριότητες του έργου ανάπτυξης, όπως η ανάλυση, ο </a:t>
            </a:r>
            <a:r>
              <a:rPr lang="el-GR" sz="2800" dirty="0" smtClean="0"/>
              <a:t>σχεδιασμός  και  η  υλοποίηση  </a:t>
            </a:r>
            <a:r>
              <a:rPr lang="el-GR" sz="2800" b="1" dirty="0" smtClean="0"/>
              <a:t>επαναλαμβάνονται  συνεχώς</a:t>
            </a:r>
            <a:r>
              <a:rPr lang="el-GR" sz="2800" dirty="0" smtClean="0"/>
              <a:t>. </a:t>
            </a:r>
          </a:p>
          <a:p>
            <a:r>
              <a:rPr lang="el-GR" sz="2800" dirty="0" smtClean="0"/>
              <a:t>Ο  </a:t>
            </a:r>
            <a:r>
              <a:rPr lang="el-GR" sz="2800" b="1" dirty="0" smtClean="0"/>
              <a:t>αριθμός</a:t>
            </a:r>
            <a:r>
              <a:rPr lang="el-GR" sz="2800" dirty="0" smtClean="0"/>
              <a:t>  των επαναλήψεων </a:t>
            </a:r>
            <a:r>
              <a:rPr lang="el-GR" sz="2800" dirty="0"/>
              <a:t>εξαρτάται από την πολυπλοκότητα του έργου. </a:t>
            </a:r>
            <a:endParaRPr lang="el-GR" sz="2800" dirty="0" smtClean="0"/>
          </a:p>
          <a:p>
            <a:r>
              <a:rPr lang="el-GR" sz="2800" dirty="0" smtClean="0"/>
              <a:t>Με </a:t>
            </a:r>
            <a:r>
              <a:rPr lang="el-GR" sz="2800" dirty="0"/>
              <a:t>κάθε επανάληψη, τα </a:t>
            </a:r>
            <a:r>
              <a:rPr lang="el-GR" sz="2800" dirty="0" smtClean="0"/>
              <a:t>μέλη </a:t>
            </a:r>
            <a:r>
              <a:rPr lang="el-GR" sz="2800" dirty="0"/>
              <a:t>της ομάδας ανάπτυξης βελτιώνουν το αποτέλεσμα, έτσι ώστε να είναι πιο κοντά </a:t>
            </a:r>
            <a:r>
              <a:rPr lang="el-GR" sz="2800" dirty="0" smtClean="0"/>
              <a:t>σε  </a:t>
            </a:r>
            <a:r>
              <a:rPr lang="el-GR" sz="2800" dirty="0"/>
              <a:t>αυτό που τελικά  χρειαζόμαστε. </a:t>
            </a:r>
            <a:endParaRPr lang="el-GR" sz="2800" dirty="0" smtClean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dirty="0"/>
              <a:t>2.4 </a:t>
            </a:r>
            <a:r>
              <a:rPr lang="el-GR" sz="4300" dirty="0" smtClean="0"/>
              <a:t>Ευέλικτες –Προσαρμοστικές</a:t>
            </a:r>
            <a:r>
              <a:rPr lang="el-GR" sz="4400" dirty="0" smtClean="0"/>
              <a:t> </a:t>
            </a:r>
            <a:r>
              <a:rPr lang="el-GR" sz="4400" dirty="0"/>
              <a:t>προσεγγίσεις </a:t>
            </a:r>
            <a:r>
              <a:rPr lang="el-GR" sz="4400" dirty="0" smtClean="0"/>
              <a:t>του </a:t>
            </a:r>
            <a:r>
              <a:rPr lang="el-GR" sz="4400" b="0" dirty="0" smtClean="0"/>
              <a:t>ΚΖΑΣ</a:t>
            </a:r>
            <a:endParaRPr lang="el-GR" sz="4400" b="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070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l-GR" sz="2800" dirty="0"/>
              <a:t>Μπορούμε να οργανώσουμε τις επαναλήψεις με </a:t>
            </a:r>
            <a:r>
              <a:rPr lang="el-GR" sz="2800" b="1" dirty="0"/>
              <a:t>διάφορους τρόπους. </a:t>
            </a:r>
            <a:endParaRPr lang="el-GR" sz="2800" b="1" dirty="0" smtClean="0"/>
          </a:p>
          <a:p>
            <a:r>
              <a:rPr lang="el-GR" sz="2800" b="1" dirty="0" smtClean="0"/>
              <a:t>Μία </a:t>
            </a:r>
            <a:r>
              <a:rPr lang="el-GR" sz="2800" b="1" dirty="0"/>
              <a:t>προσέγγιση </a:t>
            </a:r>
            <a:r>
              <a:rPr lang="el-GR" sz="2800" dirty="0" smtClean="0"/>
              <a:t>είναι  </a:t>
            </a:r>
            <a:r>
              <a:rPr lang="el-GR" sz="2800" dirty="0"/>
              <a:t>να  ορίσουμε  τις  πιο  </a:t>
            </a:r>
            <a:r>
              <a:rPr lang="el-GR" sz="2800" b="1" dirty="0"/>
              <a:t>βασικές  λειτουργίες  </a:t>
            </a:r>
            <a:r>
              <a:rPr lang="el-GR" sz="2800" dirty="0"/>
              <a:t>που  πρέπει  το  σύστημα  να </a:t>
            </a:r>
            <a:r>
              <a:rPr lang="el-GR" sz="2800" dirty="0" smtClean="0"/>
              <a:t>περιλαμβάνει </a:t>
            </a:r>
            <a:r>
              <a:rPr lang="el-GR" sz="2800" dirty="0"/>
              <a:t>και στη συνέχεια να τις υλοποιήσουμε στην πρώτη επανάληψη. </a:t>
            </a:r>
            <a:endParaRPr lang="el-GR" sz="2800" dirty="0" smtClean="0"/>
          </a:p>
          <a:p>
            <a:r>
              <a:rPr lang="el-GR" sz="2800" dirty="0" smtClean="0"/>
              <a:t>Με </a:t>
            </a:r>
            <a:r>
              <a:rPr lang="el-GR" sz="2800" dirty="0"/>
              <a:t>την </a:t>
            </a:r>
            <a:r>
              <a:rPr lang="el-GR" sz="2800" dirty="0" smtClean="0"/>
              <a:t>ολοκλήρωση  </a:t>
            </a:r>
            <a:r>
              <a:rPr lang="el-GR" sz="2800" dirty="0"/>
              <a:t>των  βασικών  αυτών  λειτουργιών  του  συστήματος  υλοποιούμε  </a:t>
            </a:r>
            <a:r>
              <a:rPr lang="el-GR" sz="2800" b="1" dirty="0"/>
              <a:t>στη </a:t>
            </a:r>
            <a:r>
              <a:rPr lang="el-GR" sz="2800" b="1" dirty="0" smtClean="0"/>
              <a:t>συνέχεια </a:t>
            </a:r>
            <a:r>
              <a:rPr lang="el-GR" sz="2800" b="1" dirty="0"/>
              <a:t>τις επόμενες </a:t>
            </a:r>
            <a:r>
              <a:rPr lang="el-GR" sz="2800" dirty="0"/>
              <a:t>και λιγότερο κρίσιμες λειτουργίες του συστήματος.</a:t>
            </a:r>
            <a:endParaRPr lang="el-GR" sz="2800" dirty="0" smtClean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dirty="0"/>
              <a:t>2.4 </a:t>
            </a:r>
            <a:r>
              <a:rPr lang="el-GR" sz="4300" dirty="0" smtClean="0"/>
              <a:t>Ευέλικτες –Προσαρμοστικές</a:t>
            </a:r>
            <a:r>
              <a:rPr lang="el-GR" sz="4400" dirty="0" smtClean="0"/>
              <a:t> </a:t>
            </a:r>
            <a:r>
              <a:rPr lang="el-GR" sz="4400" dirty="0"/>
              <a:t>προσεγγίσεις </a:t>
            </a:r>
            <a:r>
              <a:rPr lang="el-GR" sz="4400" dirty="0" smtClean="0"/>
              <a:t>του </a:t>
            </a:r>
            <a:r>
              <a:rPr lang="el-GR" sz="4400" b="0" dirty="0" smtClean="0"/>
              <a:t>ΚΖΑΣ</a:t>
            </a:r>
            <a:endParaRPr lang="el-GR" sz="4400" b="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9781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sz="2800" dirty="0"/>
              <a:t> </a:t>
            </a:r>
            <a:r>
              <a:rPr lang="el-GR" sz="2800" b="1" dirty="0"/>
              <a:t>Μια άλλη προσέγγιση </a:t>
            </a:r>
            <a:r>
              <a:rPr lang="el-GR" sz="2800" dirty="0"/>
              <a:t>είναι να </a:t>
            </a:r>
            <a:r>
              <a:rPr lang="el-GR" sz="2800" dirty="0" smtClean="0"/>
              <a:t>επικεντρωνόμαστε  </a:t>
            </a:r>
            <a:r>
              <a:rPr lang="el-GR" sz="2800" dirty="0"/>
              <a:t>κάθε  φορά  </a:t>
            </a:r>
            <a:r>
              <a:rPr lang="el-GR" sz="2800" b="1" dirty="0"/>
              <a:t>σε  ένα  υποσύστημα.  </a:t>
            </a:r>
            <a:endParaRPr lang="el-GR" sz="2800" b="1" dirty="0" smtClean="0"/>
          </a:p>
          <a:p>
            <a:r>
              <a:rPr lang="el-GR" sz="2800" dirty="0" smtClean="0"/>
              <a:t>Η  </a:t>
            </a:r>
            <a:r>
              <a:rPr lang="el-GR" sz="2800" dirty="0"/>
              <a:t>υλοποίηση  του  πρώτου </a:t>
            </a:r>
            <a:r>
              <a:rPr lang="el-GR" sz="2800" dirty="0" smtClean="0"/>
              <a:t>υποσυστήματος  </a:t>
            </a:r>
            <a:r>
              <a:rPr lang="el-GR" sz="2800" dirty="0"/>
              <a:t>περιέχει  </a:t>
            </a:r>
            <a:r>
              <a:rPr lang="el-GR" sz="2800" b="1" dirty="0"/>
              <a:t>βασικές</a:t>
            </a:r>
            <a:r>
              <a:rPr lang="el-GR" sz="2800" dirty="0"/>
              <a:t>  </a:t>
            </a:r>
            <a:r>
              <a:rPr lang="el-GR" sz="2800" b="1" dirty="0"/>
              <a:t>λειτουργίες</a:t>
            </a:r>
            <a:r>
              <a:rPr lang="el-GR" sz="2800" dirty="0"/>
              <a:t>  και  τα  δεδομένα  από  τα  οποία </a:t>
            </a:r>
            <a:r>
              <a:rPr lang="el-GR" sz="2800" dirty="0" smtClean="0"/>
              <a:t>εξαρτώνται  </a:t>
            </a:r>
            <a:r>
              <a:rPr lang="el-GR" sz="2800" dirty="0"/>
              <a:t>τα  άλλα  υποσυστήματα.  </a:t>
            </a:r>
            <a:endParaRPr lang="el-GR" sz="2800" dirty="0" smtClean="0"/>
          </a:p>
          <a:p>
            <a:r>
              <a:rPr lang="el-GR" sz="2800" dirty="0" smtClean="0"/>
              <a:t>Στη  </a:t>
            </a:r>
            <a:r>
              <a:rPr lang="el-GR" sz="2800" dirty="0"/>
              <a:t>συνέχεια,  η  </a:t>
            </a:r>
            <a:r>
              <a:rPr lang="el-GR" sz="2800" b="1" dirty="0"/>
              <a:t>επόμενη</a:t>
            </a:r>
            <a:r>
              <a:rPr lang="el-GR" sz="2800" dirty="0"/>
              <a:t>  επανάληψη </a:t>
            </a:r>
            <a:r>
              <a:rPr lang="el-GR" sz="2800" dirty="0" smtClean="0"/>
              <a:t>περιλαμβάνει </a:t>
            </a:r>
            <a:r>
              <a:rPr lang="el-GR" sz="2800" dirty="0"/>
              <a:t>ένα </a:t>
            </a:r>
            <a:r>
              <a:rPr lang="el-GR" sz="2800" b="1" dirty="0"/>
              <a:t>πρόσθετο υποσύστημα </a:t>
            </a:r>
            <a:r>
              <a:rPr lang="el-GR" sz="2800" dirty="0"/>
              <a:t>και ούτω καθεξής. </a:t>
            </a:r>
            <a:endParaRPr lang="el-GR" sz="2800" dirty="0" smtClean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dirty="0"/>
              <a:t>2.4 </a:t>
            </a:r>
            <a:r>
              <a:rPr lang="el-GR" sz="4300" dirty="0" smtClean="0"/>
              <a:t>Ευέλικτες –Προσαρμοστικές</a:t>
            </a:r>
            <a:r>
              <a:rPr lang="el-GR" sz="4400" dirty="0" smtClean="0"/>
              <a:t> </a:t>
            </a:r>
            <a:r>
              <a:rPr lang="el-GR" sz="4400" dirty="0"/>
              <a:t>προσεγγίσεις </a:t>
            </a:r>
            <a:r>
              <a:rPr lang="el-GR" sz="4400" dirty="0" smtClean="0"/>
              <a:t>του </a:t>
            </a:r>
            <a:r>
              <a:rPr lang="el-GR" sz="4400" b="0" dirty="0" smtClean="0"/>
              <a:t>ΚΖΑΣ</a:t>
            </a:r>
            <a:endParaRPr lang="el-GR" sz="4400" b="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4436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800" dirty="0"/>
              <a:t> </a:t>
            </a:r>
            <a:r>
              <a:rPr lang="el-GR" sz="2800" b="1" dirty="0"/>
              <a:t>Μια άλλη προσέγγιση </a:t>
            </a:r>
            <a:r>
              <a:rPr lang="el-GR" sz="2800" dirty="0"/>
              <a:t> </a:t>
            </a:r>
            <a:r>
              <a:rPr lang="el-GR" sz="2800" dirty="0" smtClean="0"/>
              <a:t>είναι σύμφωνα  </a:t>
            </a:r>
            <a:r>
              <a:rPr lang="el-GR" sz="2800" dirty="0"/>
              <a:t>με  την  </a:t>
            </a:r>
            <a:r>
              <a:rPr lang="el-GR" sz="2800" b="1" dirty="0"/>
              <a:t>πολυπλοκότητα  ή  τον </a:t>
            </a:r>
            <a:r>
              <a:rPr lang="el-GR" sz="2800" b="1" dirty="0" smtClean="0"/>
              <a:t>κίνδυνο  </a:t>
            </a:r>
            <a:r>
              <a:rPr lang="el-GR" sz="2800" dirty="0"/>
              <a:t>ορισμένων  συνιστωσών.  </a:t>
            </a:r>
            <a:endParaRPr lang="el-GR" sz="2800" dirty="0" smtClean="0"/>
          </a:p>
          <a:p>
            <a:r>
              <a:rPr lang="el-GR" sz="2800" dirty="0" smtClean="0"/>
              <a:t>Συχνά</a:t>
            </a:r>
            <a:r>
              <a:rPr lang="el-GR" sz="2800" dirty="0"/>
              <a:t>,  οι  πιο  </a:t>
            </a:r>
            <a:r>
              <a:rPr lang="el-GR" sz="2800" b="1" dirty="0"/>
              <a:t>σύνθετες  ή  υψηλού  κινδύνου </a:t>
            </a:r>
            <a:r>
              <a:rPr lang="el-GR" sz="2800" b="1" dirty="0" smtClean="0"/>
              <a:t>συνιστώσες </a:t>
            </a:r>
            <a:r>
              <a:rPr lang="el-GR" sz="2800" dirty="0"/>
              <a:t>του συστήματος διευθετούνται </a:t>
            </a:r>
            <a:r>
              <a:rPr lang="el-GR" sz="2800" b="1" dirty="0"/>
              <a:t>πρώτα</a:t>
            </a:r>
            <a:r>
              <a:rPr lang="el-GR" sz="2800" dirty="0"/>
              <a:t> για να μπορέσουν οι στόχοι και οι </a:t>
            </a:r>
            <a:r>
              <a:rPr lang="el-GR" sz="2800" dirty="0" smtClean="0"/>
              <a:t>αρχικές </a:t>
            </a:r>
            <a:r>
              <a:rPr lang="el-GR" sz="2800" dirty="0"/>
              <a:t>απαιτήσεις να αλλάξουν έγκαιρα χωρίς τεράστιες συνέπειες για την ανάπτυξη </a:t>
            </a:r>
            <a:r>
              <a:rPr lang="el-GR" sz="2800" dirty="0" smtClean="0"/>
              <a:t>του  </a:t>
            </a:r>
            <a:r>
              <a:rPr lang="el-GR" sz="2800" dirty="0"/>
              <a:t>έργου.  </a:t>
            </a:r>
            <a:endParaRPr lang="el-GR" sz="2800" dirty="0" smtClean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dirty="0"/>
              <a:t>2.4 </a:t>
            </a:r>
            <a:r>
              <a:rPr lang="el-GR" sz="4300" dirty="0" smtClean="0"/>
              <a:t>Ευέλικτες –Προσαρμοστικές</a:t>
            </a:r>
            <a:r>
              <a:rPr lang="el-GR" sz="4400" dirty="0" smtClean="0"/>
              <a:t> </a:t>
            </a:r>
            <a:r>
              <a:rPr lang="el-GR" sz="4400" dirty="0"/>
              <a:t>προσεγγίσεις </a:t>
            </a:r>
            <a:r>
              <a:rPr lang="el-GR" sz="4400" dirty="0" smtClean="0"/>
              <a:t>του </a:t>
            </a:r>
            <a:r>
              <a:rPr lang="el-GR" sz="4400" b="0" dirty="0" smtClean="0"/>
              <a:t>ΚΖΑΣ</a:t>
            </a:r>
            <a:endParaRPr lang="el-GR" sz="4400" b="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808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sz="2800" dirty="0" smtClean="0"/>
              <a:t>Άλλες  </a:t>
            </a:r>
            <a:r>
              <a:rPr lang="el-GR" sz="2800" dirty="0"/>
              <a:t>φορές,  μερικά  από  τα  </a:t>
            </a:r>
            <a:r>
              <a:rPr lang="el-GR" sz="2800" b="1" dirty="0"/>
              <a:t>απλούστερα</a:t>
            </a:r>
            <a:r>
              <a:rPr lang="el-GR" sz="2800" dirty="0"/>
              <a:t>  συστατικά  του  συστήματος </a:t>
            </a:r>
            <a:r>
              <a:rPr lang="el-GR" sz="2800" dirty="0" smtClean="0"/>
              <a:t>αντιμετωπίζονται  </a:t>
            </a:r>
            <a:r>
              <a:rPr lang="el-GR" sz="2800" b="1" dirty="0"/>
              <a:t>πρώτα</a:t>
            </a:r>
            <a:r>
              <a:rPr lang="el-GR" sz="2800" dirty="0"/>
              <a:t>  για  να  έχουμε  όσο  </a:t>
            </a:r>
            <a:r>
              <a:rPr lang="el-GR" sz="2800" dirty="0" smtClean="0"/>
              <a:t>είναι  </a:t>
            </a:r>
            <a:r>
              <a:rPr lang="el-GR" sz="2800" dirty="0"/>
              <a:t>δυνατό  γρηγορότερα  </a:t>
            </a:r>
            <a:r>
              <a:rPr lang="el-GR" sz="2800" b="1" dirty="0"/>
              <a:t>μεγαλύτερο </a:t>
            </a:r>
            <a:r>
              <a:rPr lang="el-GR" sz="2800" b="1" dirty="0" smtClean="0"/>
              <a:t>μέρος </a:t>
            </a:r>
            <a:r>
              <a:rPr lang="el-GR" sz="2800" dirty="0"/>
              <a:t>του συστήματος ολοκληρωμένο. </a:t>
            </a:r>
            <a:endParaRPr lang="el-GR" sz="2800" dirty="0" smtClean="0"/>
          </a:p>
          <a:p>
            <a:r>
              <a:rPr lang="el-GR" sz="2800" dirty="0"/>
              <a:t>Οι  περισσότερες  </a:t>
            </a:r>
            <a:r>
              <a:rPr lang="el-GR" sz="2800" b="1" dirty="0"/>
              <a:t>προσαρμοστικές  προσεγγίσεις</a:t>
            </a:r>
            <a:r>
              <a:rPr lang="el-GR" sz="2800" dirty="0"/>
              <a:t>  δίνουν </a:t>
            </a:r>
            <a:r>
              <a:rPr lang="el-GR" sz="2800" b="1" dirty="0" smtClean="0"/>
              <a:t>προτεραιότητα</a:t>
            </a:r>
            <a:r>
              <a:rPr lang="el-GR" sz="2800" dirty="0" smtClean="0"/>
              <a:t>  </a:t>
            </a:r>
            <a:r>
              <a:rPr lang="el-GR" sz="2800" dirty="0"/>
              <a:t>στην  αντιμετώπιση  των  πιο  </a:t>
            </a:r>
            <a:r>
              <a:rPr lang="el-GR" sz="2800" b="1" dirty="0"/>
              <a:t>δύσκολων</a:t>
            </a:r>
            <a:r>
              <a:rPr lang="el-GR" sz="2800" dirty="0"/>
              <a:t>  προβλημάτων  με  τον </a:t>
            </a:r>
            <a:r>
              <a:rPr lang="el-GR" sz="2800" dirty="0" smtClean="0"/>
              <a:t>υψηλότερο </a:t>
            </a:r>
            <a:r>
              <a:rPr lang="el-GR" sz="2800" dirty="0"/>
              <a:t>κίνδυνο. </a:t>
            </a:r>
            <a:endParaRPr lang="el-GR" sz="2800" dirty="0" smtClean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dirty="0"/>
              <a:t>2.4 </a:t>
            </a:r>
            <a:r>
              <a:rPr lang="el-GR" sz="4300" dirty="0" smtClean="0"/>
              <a:t>Ευέλικτες –Προσαρμοστικές</a:t>
            </a:r>
            <a:r>
              <a:rPr lang="el-GR" sz="4400" dirty="0" smtClean="0"/>
              <a:t> </a:t>
            </a:r>
            <a:r>
              <a:rPr lang="el-GR" sz="4400" dirty="0"/>
              <a:t>προσεγγίσεις </a:t>
            </a:r>
            <a:r>
              <a:rPr lang="el-GR" sz="4400" dirty="0" smtClean="0"/>
              <a:t>του </a:t>
            </a:r>
            <a:r>
              <a:rPr lang="el-GR" sz="4400" b="0" dirty="0" smtClean="0"/>
              <a:t>ΚΖΑΣ</a:t>
            </a:r>
            <a:endParaRPr lang="el-GR" sz="4400" b="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651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800" dirty="0"/>
              <a:t>Μια σχετική προσέγγιση, η οποία είναι ένας τύπος επαναληπτικής προσέγγισης είναι </a:t>
            </a:r>
            <a:r>
              <a:rPr lang="el-GR" sz="2800" dirty="0" smtClean="0"/>
              <a:t>αυτή  </a:t>
            </a:r>
            <a:r>
              <a:rPr lang="el-GR" sz="2800" dirty="0"/>
              <a:t>της  </a:t>
            </a:r>
            <a:r>
              <a:rPr lang="el-GR" sz="2800" b="1" dirty="0"/>
              <a:t>αυξητικής  ανάπτυξης  (</a:t>
            </a:r>
            <a:r>
              <a:rPr lang="el-GR" sz="2800" b="1" dirty="0" err="1"/>
              <a:t>incremental</a:t>
            </a:r>
            <a:r>
              <a:rPr lang="el-GR" sz="2800" b="1" dirty="0"/>
              <a:t>  </a:t>
            </a:r>
            <a:r>
              <a:rPr lang="el-GR" sz="2800" b="1" dirty="0" err="1"/>
              <a:t>development</a:t>
            </a:r>
            <a:r>
              <a:rPr lang="el-GR" sz="2800" b="1" dirty="0"/>
              <a:t>). </a:t>
            </a:r>
            <a:endParaRPr lang="el-GR" sz="2800" b="1" dirty="0" smtClean="0"/>
          </a:p>
          <a:p>
            <a:r>
              <a:rPr lang="el-GR" sz="2800" dirty="0" smtClean="0"/>
              <a:t>Ολοκληρώνονται  </a:t>
            </a:r>
            <a:r>
              <a:rPr lang="el-GR" sz="2800" dirty="0"/>
              <a:t>μέρη  του  συστήματος  σε  </a:t>
            </a:r>
            <a:r>
              <a:rPr lang="el-GR" sz="2800" b="1" dirty="0"/>
              <a:t>λίγες  επαναλήψεις  </a:t>
            </a:r>
            <a:r>
              <a:rPr lang="el-GR" sz="2800" dirty="0"/>
              <a:t>και  τίθεται  σε </a:t>
            </a:r>
            <a:r>
              <a:rPr lang="el-GR" sz="2800" b="1" dirty="0" smtClean="0"/>
              <a:t>λειτουργία </a:t>
            </a:r>
            <a:r>
              <a:rPr lang="el-GR" sz="2800" b="1" dirty="0"/>
              <a:t>το σύστημα </a:t>
            </a:r>
            <a:r>
              <a:rPr lang="el-GR" sz="2800" dirty="0"/>
              <a:t>για τους χρήστες έτσι ώστε να μπορούν να επωφεληθούν από </a:t>
            </a:r>
            <a:r>
              <a:rPr lang="el-GR" sz="2800" dirty="0" smtClean="0"/>
              <a:t>αυτό </a:t>
            </a:r>
            <a:r>
              <a:rPr lang="el-GR" sz="2800" dirty="0"/>
              <a:t>άμεσα.</a:t>
            </a:r>
            <a:endParaRPr lang="el-GR" sz="2800" dirty="0" smtClean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dirty="0"/>
              <a:t>2.4 </a:t>
            </a:r>
            <a:r>
              <a:rPr lang="el-GR" sz="4300" dirty="0" smtClean="0"/>
              <a:t>Ευέλικτες –Προσαρμοστικές</a:t>
            </a:r>
            <a:r>
              <a:rPr lang="el-GR" sz="4400" dirty="0" smtClean="0"/>
              <a:t> </a:t>
            </a:r>
            <a:r>
              <a:rPr lang="el-GR" sz="4400" dirty="0"/>
              <a:t>προσεγγίσεις </a:t>
            </a:r>
            <a:r>
              <a:rPr lang="el-GR" sz="4400" dirty="0" smtClean="0"/>
              <a:t>του </a:t>
            </a:r>
            <a:r>
              <a:rPr lang="el-GR" sz="4400" b="0" dirty="0" smtClean="0"/>
              <a:t>ΚΖΑΣ</a:t>
            </a:r>
            <a:endParaRPr lang="el-GR" sz="4400" b="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274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800" dirty="0"/>
              <a:t> Στη συνέχεια με την μέθοδο των </a:t>
            </a:r>
            <a:r>
              <a:rPr lang="el-GR" sz="2800" dirty="0" smtClean="0"/>
              <a:t>επαναλήψεων </a:t>
            </a:r>
            <a:r>
              <a:rPr lang="el-GR" sz="2800" dirty="0"/>
              <a:t>αναπτύσσεται </a:t>
            </a:r>
            <a:r>
              <a:rPr lang="el-GR" sz="2800" b="1" dirty="0"/>
              <a:t>ένα άλλο </a:t>
            </a:r>
            <a:r>
              <a:rPr lang="el-GR" sz="2800" b="1" dirty="0" smtClean="0"/>
              <a:t>μέρος  </a:t>
            </a:r>
            <a:r>
              <a:rPr lang="el-GR" sz="2800" b="1" dirty="0"/>
              <a:t>του  συστήματος</a:t>
            </a:r>
            <a:r>
              <a:rPr lang="el-GR" sz="2800" dirty="0"/>
              <a:t>,  το  οποίο  </a:t>
            </a:r>
            <a:r>
              <a:rPr lang="el-GR" sz="2800" b="1" dirty="0"/>
              <a:t>διασυνδέεται</a:t>
            </a:r>
            <a:r>
              <a:rPr lang="el-GR" sz="2800" dirty="0"/>
              <a:t>  με  το  πρώτο  μέρος  και  τίθεται  ο </a:t>
            </a:r>
            <a:r>
              <a:rPr lang="el-GR" sz="2800" dirty="0" smtClean="0"/>
              <a:t>τελικός </a:t>
            </a:r>
            <a:r>
              <a:rPr lang="el-GR" sz="2800" dirty="0"/>
              <a:t>συνδυασμός πάλι σε </a:t>
            </a:r>
            <a:r>
              <a:rPr lang="el-GR" sz="2800" b="1" dirty="0"/>
              <a:t>λειτουργία</a:t>
            </a:r>
            <a:r>
              <a:rPr lang="el-GR" sz="2800" dirty="0"/>
              <a:t>. </a:t>
            </a:r>
            <a:endParaRPr lang="el-GR" sz="2800" dirty="0" smtClean="0"/>
          </a:p>
          <a:p>
            <a:r>
              <a:rPr lang="el-GR" sz="2800" dirty="0" smtClean="0"/>
              <a:t>Τέλος</a:t>
            </a:r>
            <a:r>
              <a:rPr lang="el-GR" sz="2800" dirty="0"/>
              <a:t>, ολοκληρώνεται το </a:t>
            </a:r>
            <a:r>
              <a:rPr lang="el-GR" sz="2800" b="1" dirty="0"/>
              <a:t>τελευταίο</a:t>
            </a:r>
            <a:r>
              <a:rPr lang="el-GR" sz="2800" dirty="0"/>
              <a:t> μέρος </a:t>
            </a:r>
            <a:r>
              <a:rPr lang="el-GR" sz="2800" dirty="0" smtClean="0"/>
              <a:t>του  </a:t>
            </a:r>
            <a:r>
              <a:rPr lang="el-GR" sz="2800" dirty="0"/>
              <a:t>συστήματος  και  </a:t>
            </a:r>
            <a:r>
              <a:rPr lang="el-GR" sz="2800" b="1" dirty="0"/>
              <a:t>ενσωματώνεται</a:t>
            </a:r>
            <a:r>
              <a:rPr lang="el-GR" sz="2800" dirty="0"/>
              <a:t>  με  τα  υπόλοιπα.</a:t>
            </a:r>
            <a:endParaRPr lang="el-GR" sz="2800" dirty="0" smtClean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dirty="0"/>
              <a:t>2.4 </a:t>
            </a:r>
            <a:r>
              <a:rPr lang="el-GR" sz="4300" dirty="0" smtClean="0"/>
              <a:t>Ευέλικτες –Προσαρμοστικές</a:t>
            </a:r>
            <a:r>
              <a:rPr lang="el-GR" sz="4400" dirty="0" smtClean="0"/>
              <a:t> </a:t>
            </a:r>
            <a:r>
              <a:rPr lang="el-GR" sz="4400" dirty="0"/>
              <a:t>προσεγγίσεις </a:t>
            </a:r>
            <a:r>
              <a:rPr lang="el-GR" sz="4400" dirty="0" smtClean="0"/>
              <a:t>του </a:t>
            </a:r>
            <a:r>
              <a:rPr lang="el-GR" sz="4400" b="0" dirty="0" smtClean="0"/>
              <a:t>ΚΖΑΣ</a:t>
            </a:r>
            <a:endParaRPr lang="el-GR" sz="4400" b="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276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sz="2800" dirty="0"/>
              <a:t>2.1  Ανάπτυξη Συστήματος   </a:t>
            </a:r>
            <a:endParaRPr lang="en-US" sz="2800" dirty="0" smtClean="0"/>
          </a:p>
          <a:p>
            <a:r>
              <a:rPr lang="el-GR" sz="2800" dirty="0" smtClean="0"/>
              <a:t>2.2  </a:t>
            </a:r>
            <a:r>
              <a:rPr lang="el-GR" sz="2800" dirty="0"/>
              <a:t>Κύκλος Ζωής Ανάπτυξης Συστήματος   </a:t>
            </a:r>
            <a:r>
              <a:rPr lang="en-US" sz="2800" dirty="0" smtClean="0"/>
              <a:t> </a:t>
            </a:r>
            <a:endParaRPr lang="el-GR" sz="2800" dirty="0"/>
          </a:p>
          <a:p>
            <a:r>
              <a:rPr lang="el-GR" sz="2800" dirty="0"/>
              <a:t>2.3  Κλασσικές προβλέψιμες προσεγγίσεις του Κύκλου ζωής Ανάπτυξης </a:t>
            </a:r>
            <a:r>
              <a:rPr lang="el-GR" sz="2800" dirty="0" smtClean="0"/>
              <a:t>Συστήματος  </a:t>
            </a:r>
            <a:endParaRPr lang="el-GR" sz="2800" dirty="0"/>
          </a:p>
          <a:p>
            <a:r>
              <a:rPr lang="el-GR" sz="2800" dirty="0" smtClean="0"/>
              <a:t>2.4  </a:t>
            </a:r>
            <a:r>
              <a:rPr lang="el-GR" sz="2800" dirty="0"/>
              <a:t>Ευέλικτες – Προσαρμοστικές προσεγγίσεις του Κύκλου ζωής </a:t>
            </a:r>
            <a:r>
              <a:rPr lang="el-GR" sz="2800" dirty="0" smtClean="0"/>
              <a:t>Ανάπτυξης </a:t>
            </a:r>
            <a:r>
              <a:rPr lang="el-GR" sz="2800" dirty="0"/>
              <a:t>Συστήματος  </a:t>
            </a:r>
          </a:p>
          <a:p>
            <a:r>
              <a:rPr lang="el-GR" sz="2800" b="1" dirty="0" smtClean="0"/>
              <a:t>2.5  </a:t>
            </a:r>
            <a:r>
              <a:rPr lang="el-GR" sz="2800" b="1" dirty="0"/>
              <a:t>Στάδια του Κύκλου ζωής Ανάπτυξης </a:t>
            </a:r>
            <a:r>
              <a:rPr lang="el-GR" sz="2800" b="1" dirty="0" smtClean="0"/>
              <a:t>Συστήματος</a:t>
            </a:r>
            <a:endParaRPr lang="el-GR" sz="2800" b="1" dirty="0"/>
          </a:p>
          <a:p>
            <a:r>
              <a:rPr lang="el-GR" sz="2800" dirty="0"/>
              <a:t>2.6  Μεθοδολογίες, μοντέλα, εργαλεία και τεχνικές   </a:t>
            </a:r>
            <a:endParaRPr lang="en-US" sz="2800" dirty="0" smtClean="0"/>
          </a:p>
          <a:p>
            <a:r>
              <a:rPr lang="el-GR" sz="2800" dirty="0" smtClean="0"/>
              <a:t>2.7  </a:t>
            </a:r>
            <a:r>
              <a:rPr lang="el-GR" sz="2800" dirty="0"/>
              <a:t>Δομημένη Ανάπτυξη Συστήματος (SADT) </a:t>
            </a:r>
          </a:p>
          <a:p>
            <a:r>
              <a:rPr lang="el-GR" sz="2800" dirty="0"/>
              <a:t>2.8  Αντικειμενοστραφής Ανάπτυξη </a:t>
            </a:r>
            <a:r>
              <a:rPr lang="el-GR" sz="2800" dirty="0" smtClean="0"/>
              <a:t>Συστήματος</a:t>
            </a:r>
            <a:endParaRPr lang="el-GR" sz="2800" dirty="0"/>
          </a:p>
          <a:p>
            <a:r>
              <a:rPr lang="el-GR" sz="2800" dirty="0"/>
              <a:t>2.9  Σύγχρονες Τάσεις στην Ανάπτυξη Συστήματος </a:t>
            </a:r>
            <a:endParaRPr lang="en-US" dirty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ΚΕΦΑΛΑΙΟ </a:t>
            </a:r>
            <a:r>
              <a:rPr lang="en-US" dirty="0"/>
              <a:t>2</a:t>
            </a:r>
            <a:r>
              <a:rPr lang="el-GR" dirty="0"/>
              <a:t>: Κύκλος ζωής ανάπτυξης συστήματος </a:t>
            </a:r>
            <a:endParaRPr lang="en-US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642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800" b="1" u="sng" dirty="0"/>
              <a:t>Προγραμματισμός έργου </a:t>
            </a:r>
            <a:endParaRPr lang="el-GR" sz="2800" b="1" u="sng" dirty="0" smtClean="0"/>
          </a:p>
          <a:p>
            <a:pPr marL="109728" indent="0">
              <a:buNone/>
            </a:pPr>
            <a:endParaRPr lang="el-GR" sz="2800" b="1" dirty="0" smtClean="0"/>
          </a:p>
          <a:p>
            <a:r>
              <a:rPr lang="el-G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Καθορισμός </a:t>
            </a:r>
            <a:r>
              <a:rPr lang="el-G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του προβλήματος </a:t>
            </a:r>
          </a:p>
          <a:p>
            <a:r>
              <a:rPr lang="el-GR" sz="2800" dirty="0" smtClean="0"/>
              <a:t>Χρονοπρογραμματισμός </a:t>
            </a:r>
            <a:r>
              <a:rPr lang="el-GR" sz="2800" dirty="0"/>
              <a:t>του έργου </a:t>
            </a:r>
          </a:p>
          <a:p>
            <a:r>
              <a:rPr lang="el-GR" sz="2800" dirty="0" smtClean="0"/>
              <a:t>Επιβεβαίωση </a:t>
            </a:r>
            <a:r>
              <a:rPr lang="el-GR" sz="2800" dirty="0"/>
              <a:t>δυνατότητας υλοποίησης του έργου </a:t>
            </a:r>
          </a:p>
          <a:p>
            <a:r>
              <a:rPr lang="el-GR" sz="2800" dirty="0" smtClean="0"/>
              <a:t>Στελέχωση </a:t>
            </a:r>
            <a:r>
              <a:rPr lang="el-GR" sz="2800" dirty="0"/>
              <a:t>του έργου </a:t>
            </a:r>
          </a:p>
          <a:p>
            <a:r>
              <a:rPr lang="el-GR" sz="2800" dirty="0" smtClean="0"/>
              <a:t>Αρχικοποίηση </a:t>
            </a:r>
            <a:r>
              <a:rPr lang="el-GR" sz="2800" dirty="0"/>
              <a:t>του έργου </a:t>
            </a:r>
            <a:endParaRPr lang="el-GR" sz="2800" dirty="0" smtClean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dirty="0"/>
              <a:t>2.5  Στάδια του Κύκλου ζωής Ανάπτυξης Συστήματος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596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800" b="1" u="sng" dirty="0"/>
              <a:t>Δραστηριότητες Ανάλυσης </a:t>
            </a:r>
            <a:endParaRPr lang="el-GR" sz="2800" b="1" u="sng" dirty="0" smtClean="0"/>
          </a:p>
          <a:p>
            <a:pPr marL="109728" indent="0">
              <a:buNone/>
            </a:pPr>
            <a:endParaRPr lang="el-GR" sz="2800" b="1" dirty="0" smtClean="0"/>
          </a:p>
          <a:p>
            <a:r>
              <a:rPr lang="el-GR" sz="2800" dirty="0" smtClean="0"/>
              <a:t>Συλλογή </a:t>
            </a:r>
            <a:r>
              <a:rPr lang="el-GR" sz="2800" dirty="0"/>
              <a:t>πληροφοριών </a:t>
            </a:r>
          </a:p>
          <a:p>
            <a:r>
              <a:rPr lang="el-G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Προσδιορισμός </a:t>
            </a:r>
            <a:r>
              <a:rPr lang="el-G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απαιτήσεων συστήματος </a:t>
            </a:r>
          </a:p>
          <a:p>
            <a:r>
              <a:rPr lang="el-GR" sz="2800" dirty="0" smtClean="0"/>
              <a:t>Κατασκευή </a:t>
            </a:r>
            <a:r>
              <a:rPr lang="el-GR" sz="2800" dirty="0"/>
              <a:t>πρωτοτύπων για την διερεύνηση των απαιτήσεων </a:t>
            </a:r>
          </a:p>
          <a:p>
            <a:r>
              <a:rPr lang="el-GR" sz="2800" dirty="0" smtClean="0"/>
              <a:t>Ιεράρχηση </a:t>
            </a:r>
            <a:r>
              <a:rPr lang="el-GR" sz="2800" dirty="0"/>
              <a:t>απαιτήσεων </a:t>
            </a:r>
          </a:p>
          <a:p>
            <a:r>
              <a:rPr lang="el-GR" sz="2800" dirty="0" smtClean="0"/>
              <a:t>Δημιουργία </a:t>
            </a:r>
            <a:r>
              <a:rPr lang="el-GR" sz="2800" dirty="0"/>
              <a:t>και αξιολόγηση εναλλακτικών λύσεων </a:t>
            </a:r>
          </a:p>
          <a:p>
            <a:r>
              <a:rPr lang="el-GR" sz="2800" dirty="0" smtClean="0"/>
              <a:t>Επιλογή </a:t>
            </a:r>
            <a:r>
              <a:rPr lang="el-GR" sz="2800" dirty="0"/>
              <a:t>εναλλακτικής λύσης </a:t>
            </a:r>
            <a:endParaRPr lang="el-GR" sz="2800" dirty="0" smtClean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dirty="0"/>
              <a:t>2.5  Στάδια του Κύκλου ζωής Ανάπτυξης Συστήματος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358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sz="2800" b="1" u="sng" dirty="0"/>
              <a:t>Δραστηριότητες σχεδιασμού </a:t>
            </a:r>
            <a:endParaRPr lang="el-GR" sz="2800" b="1" u="sng" dirty="0" smtClean="0"/>
          </a:p>
          <a:p>
            <a:pPr marL="109728" indent="0">
              <a:buNone/>
            </a:pPr>
            <a:endParaRPr lang="el-GR" sz="2800" b="1" dirty="0" smtClean="0"/>
          </a:p>
          <a:p>
            <a:r>
              <a:rPr lang="el-GR" sz="2800" dirty="0" smtClean="0"/>
              <a:t>Σχεδιασμός </a:t>
            </a:r>
            <a:r>
              <a:rPr lang="el-GR" sz="2800" dirty="0"/>
              <a:t>και ολοκλήρωση του δικτύου </a:t>
            </a:r>
          </a:p>
          <a:p>
            <a:r>
              <a:rPr lang="el-G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Σχεδιασμός </a:t>
            </a:r>
            <a:r>
              <a:rPr lang="el-G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της αρχιτεκτονικής της εφαρμογής </a:t>
            </a:r>
            <a:endParaRPr lang="el-GR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l-GR" sz="2800" dirty="0" smtClean="0"/>
              <a:t>Σχεδιασμός </a:t>
            </a:r>
            <a:r>
              <a:rPr lang="el-GR" sz="2800" dirty="0"/>
              <a:t>των </a:t>
            </a:r>
            <a:r>
              <a:rPr lang="el-GR" sz="2800" dirty="0" err="1"/>
              <a:t>διεπαφών</a:t>
            </a:r>
            <a:r>
              <a:rPr lang="el-GR" sz="2800" dirty="0"/>
              <a:t> χρήστη  </a:t>
            </a:r>
          </a:p>
          <a:p>
            <a:r>
              <a:rPr lang="el-GR" sz="2800" dirty="0" smtClean="0"/>
              <a:t>Σχεδιασμός </a:t>
            </a:r>
            <a:r>
              <a:rPr lang="el-GR" sz="2800" dirty="0"/>
              <a:t>των διασυνδέσεων συστήματος </a:t>
            </a:r>
          </a:p>
          <a:p>
            <a:r>
              <a:rPr lang="el-GR" sz="2800" dirty="0" smtClean="0"/>
              <a:t>Σχεδιασμός </a:t>
            </a:r>
            <a:r>
              <a:rPr lang="el-GR" sz="2800" dirty="0"/>
              <a:t>και ενσωμάτωση της βάσης δεδομένων </a:t>
            </a:r>
          </a:p>
          <a:p>
            <a:r>
              <a:rPr lang="el-GR" sz="2800" dirty="0" smtClean="0"/>
              <a:t>Δημιουργία </a:t>
            </a:r>
            <a:r>
              <a:rPr lang="el-GR" sz="2800" dirty="0"/>
              <a:t>πρωτοτύπου </a:t>
            </a:r>
          </a:p>
          <a:p>
            <a:r>
              <a:rPr lang="el-GR" sz="2800" dirty="0" smtClean="0"/>
              <a:t>Σχεδιασμός </a:t>
            </a:r>
            <a:r>
              <a:rPr lang="el-GR" sz="2800" dirty="0"/>
              <a:t>και ενσωμάτωση των ελέγχου συστήματος </a:t>
            </a:r>
            <a:endParaRPr lang="el-GR" sz="2800" dirty="0" smtClean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dirty="0"/>
              <a:t>2.5  Στάδια του Κύκλου ζωής Ανάπτυξης Συστήματος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86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800" b="1" u="sng" dirty="0"/>
              <a:t>Δραστηριότητες Υλοποίησης </a:t>
            </a:r>
            <a:endParaRPr lang="el-GR" sz="2800" b="1" u="sng" dirty="0" smtClean="0"/>
          </a:p>
          <a:p>
            <a:endParaRPr lang="el-GR" sz="2800" b="1" dirty="0" smtClean="0"/>
          </a:p>
          <a:p>
            <a:r>
              <a:rPr lang="el-GR" sz="2800" dirty="0" smtClean="0"/>
              <a:t>Κατασκευή </a:t>
            </a:r>
            <a:r>
              <a:rPr lang="el-GR" sz="2800" dirty="0"/>
              <a:t>συνιστωσών λογισμικού </a:t>
            </a:r>
          </a:p>
          <a:p>
            <a:r>
              <a:rPr lang="el-GR" sz="2800" dirty="0" smtClean="0"/>
              <a:t>Έλεγχος </a:t>
            </a:r>
            <a:r>
              <a:rPr lang="el-GR" sz="2800" dirty="0"/>
              <a:t>και δοκιμή </a:t>
            </a:r>
          </a:p>
          <a:p>
            <a:r>
              <a:rPr lang="el-GR" sz="2800" dirty="0" smtClean="0"/>
              <a:t>Μετατροπή </a:t>
            </a:r>
            <a:r>
              <a:rPr lang="el-GR" sz="2800" dirty="0"/>
              <a:t>δεδομένων </a:t>
            </a:r>
          </a:p>
          <a:p>
            <a:r>
              <a:rPr lang="el-GR" sz="2800" dirty="0" smtClean="0"/>
              <a:t>Εκπαίδευση </a:t>
            </a:r>
            <a:r>
              <a:rPr lang="el-GR" sz="2800" dirty="0"/>
              <a:t>χρηστών και τεκμηρίωση συστήματος </a:t>
            </a:r>
          </a:p>
          <a:p>
            <a:r>
              <a:rPr lang="el-GR" sz="2800" dirty="0" smtClean="0"/>
              <a:t>Εγκατάσταση </a:t>
            </a:r>
            <a:r>
              <a:rPr lang="el-GR" sz="2800" dirty="0"/>
              <a:t>συστήματος </a:t>
            </a:r>
            <a:endParaRPr lang="el-GR" sz="2800" dirty="0" smtClean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dirty="0"/>
              <a:t>2.5  Στάδια του Κύκλου ζωής Ανάπτυξης Συστήματος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401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800" b="1" u="sng" dirty="0"/>
              <a:t>Δραστηριότητες Υποστήριξης </a:t>
            </a:r>
            <a:endParaRPr lang="el-GR" sz="2800" b="1" u="sng" dirty="0" smtClean="0"/>
          </a:p>
          <a:p>
            <a:pPr marL="109728" indent="0">
              <a:buNone/>
            </a:pPr>
            <a:endParaRPr lang="el-GR" sz="2800" b="1" dirty="0" smtClean="0"/>
          </a:p>
          <a:p>
            <a:r>
              <a:rPr lang="el-GR" sz="2800" dirty="0" smtClean="0"/>
              <a:t>Διατήρηση </a:t>
            </a:r>
            <a:r>
              <a:rPr lang="el-GR" sz="2800" dirty="0"/>
              <a:t>του συστήματος </a:t>
            </a:r>
          </a:p>
          <a:p>
            <a:r>
              <a:rPr lang="el-GR" sz="2800" dirty="0" smtClean="0"/>
              <a:t>Βελτίωση </a:t>
            </a:r>
            <a:r>
              <a:rPr lang="el-GR" sz="2800" dirty="0"/>
              <a:t>του συστήματος </a:t>
            </a:r>
          </a:p>
          <a:p>
            <a:r>
              <a:rPr lang="el-GR" sz="2800" dirty="0" smtClean="0"/>
              <a:t>Υποστήριξη </a:t>
            </a:r>
            <a:r>
              <a:rPr lang="el-GR" sz="2800" dirty="0"/>
              <a:t>χρηστών </a:t>
            </a:r>
            <a:endParaRPr lang="el-GR" sz="2800" dirty="0" smtClean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dirty="0"/>
              <a:t>2.5  Στάδια του Κύκλου ζωής Ανάπτυξης Συστήματος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916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sz="2800" dirty="0"/>
              <a:t>2.1  Ανάπτυξη Συστήματος   </a:t>
            </a:r>
            <a:endParaRPr lang="en-US" sz="2800" dirty="0" smtClean="0"/>
          </a:p>
          <a:p>
            <a:r>
              <a:rPr lang="el-GR" sz="2800" dirty="0" smtClean="0"/>
              <a:t>2.2  </a:t>
            </a:r>
            <a:r>
              <a:rPr lang="el-GR" sz="2800" dirty="0"/>
              <a:t>Κύκλος Ζωής Ανάπτυξης Συστήματος   </a:t>
            </a:r>
            <a:r>
              <a:rPr lang="en-US" sz="2800" dirty="0" smtClean="0"/>
              <a:t> </a:t>
            </a:r>
            <a:endParaRPr lang="el-GR" sz="2800" dirty="0"/>
          </a:p>
          <a:p>
            <a:r>
              <a:rPr lang="el-GR" sz="2800" dirty="0"/>
              <a:t>2.3  Κλασσικές προβλέψιμες προσεγγίσεις του Κύκλου ζωής Ανάπτυξης </a:t>
            </a:r>
            <a:r>
              <a:rPr lang="el-GR" sz="2800" dirty="0" smtClean="0"/>
              <a:t>Συστήματος  </a:t>
            </a:r>
            <a:endParaRPr lang="el-GR" sz="2800" dirty="0"/>
          </a:p>
          <a:p>
            <a:r>
              <a:rPr lang="el-GR" sz="2800" dirty="0" smtClean="0"/>
              <a:t>2.4  </a:t>
            </a:r>
            <a:r>
              <a:rPr lang="el-GR" sz="2800" dirty="0"/>
              <a:t>Ευέλικτες – Προσαρμοστικές προσεγγίσεις του Κύκλου ζωής </a:t>
            </a:r>
            <a:r>
              <a:rPr lang="el-GR" sz="2800" dirty="0" smtClean="0"/>
              <a:t>Ανάπτυξης </a:t>
            </a:r>
            <a:r>
              <a:rPr lang="el-GR" sz="2800" dirty="0"/>
              <a:t>Συστήματος  </a:t>
            </a:r>
          </a:p>
          <a:p>
            <a:r>
              <a:rPr lang="el-GR" sz="2800" dirty="0" smtClean="0"/>
              <a:t>2.5  </a:t>
            </a:r>
            <a:r>
              <a:rPr lang="el-GR" sz="2800" dirty="0"/>
              <a:t>Στάδια του Κύκλου ζωής Ανάπτυξης </a:t>
            </a:r>
            <a:r>
              <a:rPr lang="el-GR" sz="2800" dirty="0" smtClean="0"/>
              <a:t>Συστήματος</a:t>
            </a:r>
            <a:endParaRPr lang="el-GR" sz="2800" dirty="0"/>
          </a:p>
          <a:p>
            <a:r>
              <a:rPr lang="el-GR" sz="2800" b="1" dirty="0"/>
              <a:t>2.6  Μεθοδολογίες, μοντέλα, εργαλεία και τεχνικές   </a:t>
            </a:r>
            <a:endParaRPr lang="en-US" sz="2800" b="1" dirty="0" smtClean="0"/>
          </a:p>
          <a:p>
            <a:r>
              <a:rPr lang="el-GR" sz="2800" dirty="0" smtClean="0"/>
              <a:t>2.7  </a:t>
            </a:r>
            <a:r>
              <a:rPr lang="el-GR" sz="2800" dirty="0"/>
              <a:t>Δομημένη Ανάπτυξη Συστήματος (SADT) </a:t>
            </a:r>
          </a:p>
          <a:p>
            <a:r>
              <a:rPr lang="el-GR" sz="2800" dirty="0"/>
              <a:t>2.8  Αντικειμενοστραφής Ανάπτυξη </a:t>
            </a:r>
            <a:r>
              <a:rPr lang="el-GR" sz="2800" dirty="0" smtClean="0"/>
              <a:t>Συστήματος</a:t>
            </a:r>
            <a:endParaRPr lang="el-GR" sz="2800" dirty="0"/>
          </a:p>
          <a:p>
            <a:r>
              <a:rPr lang="el-GR" sz="2800" dirty="0"/>
              <a:t>2.9  Σύγχρονες Τάσεις στην Ανάπτυξη Συστήματος </a:t>
            </a:r>
            <a:endParaRPr lang="en-US" dirty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ΚΕΦΑΛΑΙΟ </a:t>
            </a:r>
            <a:r>
              <a:rPr lang="en-US" dirty="0"/>
              <a:t>2</a:t>
            </a:r>
            <a:r>
              <a:rPr lang="el-GR" dirty="0"/>
              <a:t>: Κύκλος ζωής ανάπτυξης συστήματος </a:t>
            </a:r>
            <a:endParaRPr lang="en-US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192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800" dirty="0"/>
              <a:t>Οι αναλυτές συστημάτων έχουν μια ποικιλία από βοηθήματα στην διάθεσή τους που </a:t>
            </a:r>
            <a:r>
              <a:rPr lang="el-GR" sz="2800" dirty="0" smtClean="0"/>
              <a:t>τους </a:t>
            </a:r>
            <a:r>
              <a:rPr lang="el-GR" sz="2800" dirty="0"/>
              <a:t>βοηθούν να ολοκληρώσουν τις δραστηριότητές και τα καθήκοντα τους. Μεταξύ </a:t>
            </a:r>
            <a:r>
              <a:rPr lang="el-GR" sz="2800" dirty="0" smtClean="0"/>
              <a:t>αυτών είναι</a:t>
            </a:r>
          </a:p>
          <a:p>
            <a:r>
              <a:rPr lang="el-GR" sz="2800" b="1" dirty="0" smtClean="0"/>
              <a:t>Οι μεθοδολογίες</a:t>
            </a:r>
            <a:r>
              <a:rPr lang="el-GR" sz="2800" b="1" dirty="0"/>
              <a:t>, </a:t>
            </a:r>
            <a:endParaRPr lang="el-GR" sz="2800" b="1" dirty="0" smtClean="0"/>
          </a:p>
          <a:p>
            <a:r>
              <a:rPr lang="el-GR" sz="2800" b="1" dirty="0" smtClean="0"/>
              <a:t>τα </a:t>
            </a:r>
            <a:r>
              <a:rPr lang="el-GR" sz="2800" b="1" dirty="0"/>
              <a:t>μοντέλα, </a:t>
            </a:r>
            <a:endParaRPr lang="el-GR" sz="2800" b="1" dirty="0" smtClean="0"/>
          </a:p>
          <a:p>
            <a:r>
              <a:rPr lang="el-GR" sz="2800" b="1" dirty="0" smtClean="0"/>
              <a:t>τα </a:t>
            </a:r>
            <a:r>
              <a:rPr lang="el-GR" sz="2800" b="1" dirty="0"/>
              <a:t>εργαλεία και </a:t>
            </a:r>
            <a:endParaRPr lang="el-GR" sz="2800" b="1" dirty="0" smtClean="0"/>
          </a:p>
          <a:p>
            <a:r>
              <a:rPr lang="el-GR" sz="2800" b="1" dirty="0" smtClean="0"/>
              <a:t>οι </a:t>
            </a:r>
            <a:r>
              <a:rPr lang="el-GR" sz="2800" b="1" dirty="0"/>
              <a:t>τεχνικές. </a:t>
            </a:r>
            <a:endParaRPr lang="el-GR" sz="2800" b="1" dirty="0" smtClean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b="0" dirty="0"/>
              <a:t>2.6  Μεθοδολογίες, μοντέλα, εργαλεία και τεχνικές   </a:t>
            </a:r>
            <a:endParaRPr lang="en-US" sz="4400" b="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81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800" b="1" dirty="0" smtClean="0"/>
              <a:t>Οι μεθοδολογίες</a:t>
            </a:r>
            <a:endParaRPr lang="el-GR" sz="2800" b="1" dirty="0"/>
          </a:p>
          <a:p>
            <a:r>
              <a:rPr lang="el-GR" sz="2800" dirty="0"/>
              <a:t>Μια μεθοδολογία ανάπτυξης συστήματος </a:t>
            </a:r>
            <a:r>
              <a:rPr lang="el-GR" sz="2800" b="1" dirty="0"/>
              <a:t>παρέχει οδηγίες </a:t>
            </a:r>
            <a:r>
              <a:rPr lang="el-GR" sz="2800" dirty="0"/>
              <a:t>για την ολοκλήρωση της </a:t>
            </a:r>
            <a:r>
              <a:rPr lang="el-GR" sz="2800" dirty="0" smtClean="0"/>
              <a:t>κάθε  </a:t>
            </a:r>
            <a:r>
              <a:rPr lang="el-GR" sz="2800" dirty="0"/>
              <a:t>δραστηριότητας  στον  </a:t>
            </a:r>
            <a:r>
              <a:rPr lang="el-GR" sz="2800" dirty="0" smtClean="0"/>
              <a:t>ΚΖΑΣ </a:t>
            </a:r>
            <a:r>
              <a:rPr lang="el-GR" sz="2800" dirty="0"/>
              <a:t>και  περιλαμβάνει </a:t>
            </a:r>
            <a:r>
              <a:rPr lang="el-GR" sz="2800" dirty="0" smtClean="0"/>
              <a:t>συγκεκριμένες </a:t>
            </a:r>
          </a:p>
          <a:p>
            <a:pPr lvl="1"/>
            <a:r>
              <a:rPr lang="el-GR" sz="2400" dirty="0" smtClean="0"/>
              <a:t>τεχνικές</a:t>
            </a:r>
            <a:r>
              <a:rPr lang="el-GR" sz="2400" dirty="0"/>
              <a:t>, </a:t>
            </a:r>
            <a:endParaRPr lang="el-GR" sz="2400" dirty="0" smtClean="0"/>
          </a:p>
          <a:p>
            <a:pPr lvl="1"/>
            <a:r>
              <a:rPr lang="el-GR" sz="2400" dirty="0" smtClean="0"/>
              <a:t>εργαλεία </a:t>
            </a:r>
            <a:r>
              <a:rPr lang="el-GR" sz="2400" dirty="0"/>
              <a:t>και </a:t>
            </a:r>
            <a:endParaRPr lang="el-GR" sz="2400" dirty="0" smtClean="0"/>
          </a:p>
          <a:p>
            <a:pPr lvl="1"/>
            <a:r>
              <a:rPr lang="el-GR" sz="2400" dirty="0" smtClean="0"/>
              <a:t>μοντέλα </a:t>
            </a:r>
          </a:p>
          <a:p>
            <a:r>
              <a:rPr lang="el-GR" sz="2800" dirty="0" smtClean="0"/>
              <a:t>τα </a:t>
            </a:r>
            <a:r>
              <a:rPr lang="el-GR" sz="2800" dirty="0"/>
              <a:t>οποία συνδέονται μεταξύ τους </a:t>
            </a:r>
            <a:endParaRPr lang="el-GR" sz="2800" dirty="0" smtClean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b="0" dirty="0"/>
              <a:t>2.6  Μεθοδολογίες, μοντέλα, εργαλεία και τεχνικές   </a:t>
            </a:r>
            <a:endParaRPr lang="en-US" sz="4400" b="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861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800" b="1" dirty="0" smtClean="0"/>
              <a:t>Οι μεθοδολογίες περιέχουν οδηγίες για ...</a:t>
            </a:r>
          </a:p>
          <a:p>
            <a:pPr marL="109728" indent="0">
              <a:buNone/>
            </a:pPr>
            <a:endParaRPr lang="el-GR" sz="2800" b="1" dirty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b="0" dirty="0"/>
              <a:t>2.6  Μεθοδολογίες, μοντέλα, εργαλεία και τεχνικές   </a:t>
            </a:r>
            <a:endParaRPr lang="en-US" sz="4400" b="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45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79" y="2348880"/>
            <a:ext cx="5662351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159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800" b="1" dirty="0"/>
              <a:t>Μοντέλα (</a:t>
            </a:r>
            <a:r>
              <a:rPr lang="en-US" sz="2800" b="1" dirty="0"/>
              <a:t>Models) </a:t>
            </a:r>
            <a:endParaRPr lang="el-GR" sz="2800" b="1" dirty="0" smtClean="0"/>
          </a:p>
          <a:p>
            <a:r>
              <a:rPr lang="el-GR" sz="2800" dirty="0"/>
              <a:t>Ένα μοντέλο είναι μια </a:t>
            </a:r>
            <a:r>
              <a:rPr lang="el-GR" sz="2800" b="1" dirty="0"/>
              <a:t>αναπαράσταση</a:t>
            </a:r>
            <a:r>
              <a:rPr lang="el-GR" sz="2800" dirty="0"/>
              <a:t> μιας σημαντικής </a:t>
            </a:r>
            <a:r>
              <a:rPr lang="el-GR" sz="2800" dirty="0" smtClean="0"/>
              <a:t>πτυχής  </a:t>
            </a:r>
            <a:r>
              <a:rPr lang="el-GR" sz="2800" dirty="0"/>
              <a:t>του  πραγματικού  κόσμου.  Μερικές  φορές  ο  όρος  </a:t>
            </a:r>
            <a:r>
              <a:rPr lang="el-GR" sz="2800" b="1" dirty="0"/>
              <a:t>αφαίρεση  -  γενίκευση </a:t>
            </a:r>
            <a:r>
              <a:rPr lang="el-GR" sz="2800" b="1" dirty="0" smtClean="0"/>
              <a:t>(</a:t>
            </a:r>
            <a:r>
              <a:rPr lang="el-GR" sz="2800" b="1" dirty="0" err="1"/>
              <a:t>abstraction</a:t>
            </a:r>
            <a:r>
              <a:rPr lang="el-GR" sz="2800" b="1" dirty="0"/>
              <a:t>) </a:t>
            </a:r>
            <a:r>
              <a:rPr lang="el-GR" sz="2800" dirty="0"/>
              <a:t>χρησιμοποιείται διότι διαχωρίζουμε από το υπόλοιπο σύνολο αυτό που </a:t>
            </a:r>
            <a:r>
              <a:rPr lang="el-GR" sz="2800" dirty="0" smtClean="0"/>
              <a:t>έχει </a:t>
            </a:r>
            <a:r>
              <a:rPr lang="el-GR" sz="2800" dirty="0"/>
              <a:t>την μεγαλύτερη σημασία για εμάς και αυτό είναι που κρατάμε.</a:t>
            </a:r>
            <a:endParaRPr lang="el-GR" sz="2800" dirty="0" smtClean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b="0" dirty="0"/>
              <a:t>2.6  Μεθοδολογίες, μοντέλα, εργαλεία και τεχνικές   </a:t>
            </a:r>
            <a:endParaRPr lang="en-US" sz="4400" b="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848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800" b="1" dirty="0"/>
              <a:t>Μοντέλα (</a:t>
            </a:r>
            <a:r>
              <a:rPr lang="en-US" sz="2800" b="1" dirty="0"/>
              <a:t>Models) </a:t>
            </a:r>
            <a:endParaRPr lang="el-GR" sz="2800" b="1" dirty="0" smtClean="0"/>
          </a:p>
          <a:p>
            <a:r>
              <a:rPr lang="el-GR" sz="2800" dirty="0" smtClean="0"/>
              <a:t>Πχ </a:t>
            </a:r>
            <a:r>
              <a:rPr lang="el-GR" sz="2800" dirty="0"/>
              <a:t>αεροδυναμική του </a:t>
            </a:r>
            <a:r>
              <a:rPr lang="el-GR" sz="2800" dirty="0" smtClean="0"/>
              <a:t>αεροπλάνου </a:t>
            </a:r>
            <a:endParaRPr lang="el-GR" sz="2800" dirty="0"/>
          </a:p>
          <a:p>
            <a:r>
              <a:rPr lang="el-GR" sz="2800" dirty="0" smtClean="0"/>
              <a:t>μικρό  </a:t>
            </a:r>
            <a:r>
              <a:rPr lang="el-GR" sz="2800" dirty="0"/>
              <a:t>μοντέλο  που  δείχνει  το  συνολικό </a:t>
            </a:r>
            <a:r>
              <a:rPr lang="el-GR" sz="2800" dirty="0" smtClean="0"/>
              <a:t>σχήμα  </a:t>
            </a:r>
            <a:r>
              <a:rPr lang="el-GR" sz="2800" dirty="0"/>
              <a:t>του  αεροπλάνου  στις  τρεις  διαστάσεις.</a:t>
            </a:r>
            <a:r>
              <a:rPr lang="el-GR" sz="2800" b="1" dirty="0"/>
              <a:t> </a:t>
            </a:r>
            <a:r>
              <a:rPr lang="el-GR" sz="2800" b="1" dirty="0" smtClean="0"/>
              <a:t>ή</a:t>
            </a:r>
          </a:p>
          <a:p>
            <a:r>
              <a:rPr lang="el-GR" sz="2800" dirty="0" smtClean="0"/>
              <a:t>ένα  </a:t>
            </a:r>
            <a:r>
              <a:rPr lang="el-GR" sz="2800" dirty="0"/>
              <a:t>γράφημα  που </a:t>
            </a:r>
            <a:r>
              <a:rPr lang="el-GR" sz="2800" dirty="0" smtClean="0"/>
              <a:t>δείχνει </a:t>
            </a:r>
            <a:r>
              <a:rPr lang="el-GR" sz="2800" dirty="0"/>
              <a:t>λεπτομέρειες  από την διατομή της πτέρυγας του </a:t>
            </a:r>
            <a:r>
              <a:rPr lang="el-GR" sz="2800" dirty="0" smtClean="0"/>
              <a:t>αεροπλάνου. </a:t>
            </a:r>
            <a:r>
              <a:rPr lang="el-GR" sz="2800" b="1" dirty="0" smtClean="0"/>
              <a:t>ή</a:t>
            </a:r>
            <a:endParaRPr lang="el-GR" sz="2800" dirty="0" smtClean="0"/>
          </a:p>
          <a:p>
            <a:r>
              <a:rPr lang="el-GR" sz="2800" dirty="0" smtClean="0"/>
              <a:t>μια </a:t>
            </a:r>
            <a:r>
              <a:rPr lang="el-GR" sz="2800" dirty="0"/>
              <a:t>λίστα των μαθηματικών χαρακτηριστικών </a:t>
            </a:r>
            <a:endParaRPr lang="el-GR" sz="2800" dirty="0" smtClean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b="0" dirty="0"/>
              <a:t>2.6  Μεθοδολογίες, μοντέλα, εργαλεία και τεχνικές   </a:t>
            </a:r>
            <a:endParaRPr lang="en-US" sz="4400" b="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992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sz="2800" b="1" dirty="0"/>
              <a:t>Μοντέλα (</a:t>
            </a:r>
            <a:r>
              <a:rPr lang="en-US" sz="2800" b="1" dirty="0"/>
              <a:t>Models) </a:t>
            </a:r>
            <a:endParaRPr lang="el-GR" sz="2800" b="1" dirty="0" smtClean="0"/>
          </a:p>
          <a:p>
            <a:r>
              <a:rPr lang="el-GR" sz="2800" dirty="0" smtClean="0"/>
              <a:t>Ορισμένα  </a:t>
            </a:r>
            <a:r>
              <a:rPr lang="el-GR" sz="2800" dirty="0"/>
              <a:t>μοντέλα  </a:t>
            </a:r>
            <a:r>
              <a:rPr lang="el-GR" sz="2800" dirty="0" smtClean="0"/>
              <a:t>είναι  </a:t>
            </a:r>
            <a:r>
              <a:rPr lang="el-GR" sz="2800" dirty="0"/>
              <a:t>παρόμοια  με  το  πραγματικό  προϊόν.  </a:t>
            </a:r>
            <a:endParaRPr lang="el-GR" sz="2800" dirty="0" smtClean="0"/>
          </a:p>
          <a:p>
            <a:r>
              <a:rPr lang="el-GR" sz="2800" dirty="0" smtClean="0"/>
              <a:t>Άλλα  </a:t>
            </a:r>
            <a:r>
              <a:rPr lang="el-GR" sz="2800" dirty="0"/>
              <a:t>μοντέλα </a:t>
            </a:r>
            <a:r>
              <a:rPr lang="el-GR" sz="2800" dirty="0" smtClean="0"/>
              <a:t>αποτελούν </a:t>
            </a:r>
            <a:r>
              <a:rPr lang="el-GR" sz="2800" dirty="0"/>
              <a:t>γραφικές αναπαραστάσεις σημαντικών λεπτομερειών ή είναι αφηρημένοι </a:t>
            </a:r>
            <a:r>
              <a:rPr lang="el-GR" sz="2800" dirty="0" smtClean="0"/>
              <a:t>μαθηματικοί </a:t>
            </a:r>
            <a:r>
              <a:rPr lang="el-GR" sz="2800" dirty="0"/>
              <a:t>συμβολισμοί. </a:t>
            </a:r>
            <a:endParaRPr lang="el-GR" sz="2800" dirty="0" smtClean="0"/>
          </a:p>
          <a:p>
            <a:r>
              <a:rPr lang="el-GR" sz="2800" dirty="0" smtClean="0"/>
              <a:t>Κάθε </a:t>
            </a:r>
            <a:r>
              <a:rPr lang="el-GR" sz="2800" dirty="0"/>
              <a:t>μοντέλο δίνει </a:t>
            </a:r>
            <a:r>
              <a:rPr lang="el-GR" sz="2800" b="1" dirty="0"/>
              <a:t>έμφαση</a:t>
            </a:r>
            <a:r>
              <a:rPr lang="el-GR" sz="2800" dirty="0"/>
              <a:t> σε ένα </a:t>
            </a:r>
            <a:r>
              <a:rPr lang="el-GR" sz="2800" b="1" dirty="0"/>
              <a:t>διαφορετικό</a:t>
            </a:r>
            <a:r>
              <a:rPr lang="el-GR" sz="2800" dirty="0"/>
              <a:t> είδος των </a:t>
            </a:r>
            <a:r>
              <a:rPr lang="el-GR" sz="2800" dirty="0" smtClean="0"/>
              <a:t>πληροφοριών</a:t>
            </a:r>
            <a:r>
              <a:rPr lang="el-GR" sz="2800" dirty="0"/>
              <a:t>.  </a:t>
            </a:r>
            <a:endParaRPr lang="el-GR" sz="2800" dirty="0" smtClean="0"/>
          </a:p>
          <a:p>
            <a:r>
              <a:rPr lang="el-GR" sz="2800" dirty="0" smtClean="0"/>
              <a:t>οι  </a:t>
            </a:r>
            <a:r>
              <a:rPr lang="el-GR" sz="2800" dirty="0"/>
              <a:t>μηχανικοί  αεροσκαφών </a:t>
            </a:r>
            <a:r>
              <a:rPr lang="el-GR" sz="2800" dirty="0" smtClean="0"/>
              <a:t>χρησιμοποιούν  </a:t>
            </a:r>
            <a:r>
              <a:rPr lang="el-GR" sz="2800" b="1" dirty="0"/>
              <a:t>πολλά  διαφορετικά  μοντέλα</a:t>
            </a:r>
            <a:r>
              <a:rPr lang="el-GR" sz="2800" dirty="0"/>
              <a:t>.  Το  να  είναι  κάποιος  </a:t>
            </a:r>
            <a:r>
              <a:rPr lang="el-GR" sz="2800" dirty="0" smtClean="0"/>
              <a:t>μηχανικός αεροσκαφών    </a:t>
            </a:r>
            <a:r>
              <a:rPr lang="el-GR" sz="2800" dirty="0"/>
              <a:t>σημαίνει  πως  γνωρίζει  πώς  να  δημιουργεί  και  να  χρησιμοποιεί  </a:t>
            </a:r>
            <a:r>
              <a:rPr lang="el-GR" sz="2800" b="1" dirty="0"/>
              <a:t>όλα</a:t>
            </a:r>
            <a:r>
              <a:rPr lang="el-GR" sz="2800" dirty="0"/>
              <a:t> </a:t>
            </a:r>
            <a:r>
              <a:rPr lang="el-GR" sz="2800" dirty="0" smtClean="0"/>
              <a:t>αυτά </a:t>
            </a:r>
            <a:r>
              <a:rPr lang="el-GR" sz="2800" dirty="0"/>
              <a:t>τα μοντέλα.</a:t>
            </a:r>
            <a:endParaRPr lang="el-GR" sz="2800" dirty="0" smtClean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b="0" dirty="0"/>
              <a:t>2.6  Μεθοδολογίες, μοντέλα, εργαλεία και τεχνικές   </a:t>
            </a:r>
            <a:endParaRPr lang="en-US" sz="4400" b="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9506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sz="2800" b="1" dirty="0"/>
              <a:t>Μοντέλα (</a:t>
            </a:r>
            <a:r>
              <a:rPr lang="en-US" sz="2800" b="1" dirty="0"/>
              <a:t>Models) </a:t>
            </a:r>
            <a:endParaRPr lang="el-GR" sz="2800" b="1" dirty="0" smtClean="0"/>
          </a:p>
          <a:p>
            <a:r>
              <a:rPr lang="el-GR" sz="2800" dirty="0"/>
              <a:t>Το ίδιο ακριβώς ισχύει και με τα μέλη της ομάδας ανάπτυξης. </a:t>
            </a:r>
            <a:r>
              <a:rPr lang="el-GR" sz="2800" dirty="0" smtClean="0"/>
              <a:t>(</a:t>
            </a:r>
            <a:r>
              <a:rPr lang="el-GR" sz="2800" i="1" dirty="0"/>
              <a:t>να  χρησιμοποιεί  </a:t>
            </a:r>
            <a:r>
              <a:rPr lang="el-GR" sz="2800" b="1" i="1" dirty="0"/>
              <a:t>όλα</a:t>
            </a:r>
            <a:r>
              <a:rPr lang="el-GR" sz="2800" i="1" dirty="0"/>
              <a:t> αυτά τα μοντέλα</a:t>
            </a:r>
            <a:r>
              <a:rPr lang="el-GR" sz="2800" dirty="0"/>
              <a:t>.</a:t>
            </a:r>
            <a:r>
              <a:rPr lang="el-GR" sz="2800" dirty="0" smtClean="0"/>
              <a:t>)</a:t>
            </a:r>
          </a:p>
          <a:p>
            <a:r>
              <a:rPr lang="el-GR" sz="2800" dirty="0" smtClean="0"/>
              <a:t>Τα μοντέλα  </a:t>
            </a:r>
            <a:r>
              <a:rPr lang="el-GR" sz="2800" dirty="0"/>
              <a:t>για  τα  </a:t>
            </a:r>
            <a:r>
              <a:rPr lang="el-GR" sz="2800" dirty="0" smtClean="0"/>
              <a:t>ΠΣ όμως  </a:t>
            </a:r>
            <a:r>
              <a:rPr lang="el-GR" sz="2800" b="1" dirty="0"/>
              <a:t>δεν  είναι  </a:t>
            </a:r>
            <a:r>
              <a:rPr lang="el-GR" sz="2800" dirty="0"/>
              <a:t>τόσο  τυποποιημένα  ή </a:t>
            </a:r>
            <a:r>
              <a:rPr lang="el-GR" sz="2800" dirty="0" smtClean="0"/>
              <a:t>ακριβή</a:t>
            </a:r>
            <a:r>
              <a:rPr lang="el-GR" sz="2800" dirty="0"/>
              <a:t>.  </a:t>
            </a:r>
            <a:endParaRPr lang="el-GR" sz="2800" dirty="0" smtClean="0"/>
          </a:p>
          <a:p>
            <a:r>
              <a:rPr lang="el-GR" sz="2800" i="1" dirty="0" smtClean="0"/>
              <a:t>Αυτό  </a:t>
            </a:r>
            <a:r>
              <a:rPr lang="el-GR" sz="2800" i="1" dirty="0"/>
              <a:t>οφείλεται  στο  γεγονός  ότι  ο  τομέας  που  μελετάει  τα  μοντέλα  των </a:t>
            </a:r>
            <a:r>
              <a:rPr lang="el-GR" sz="2800" i="1" dirty="0" smtClean="0"/>
              <a:t>πληροφοριακών </a:t>
            </a:r>
            <a:r>
              <a:rPr lang="el-GR" sz="2800" i="1" dirty="0"/>
              <a:t>συστημάτων γνωρίζει ανάπτυξη τα τελευταία χρόνια καθώς και στο </a:t>
            </a:r>
            <a:r>
              <a:rPr lang="el-GR" sz="2800" i="1" dirty="0" smtClean="0"/>
              <a:t>ότι </a:t>
            </a:r>
            <a:r>
              <a:rPr lang="el-GR" sz="2800" i="1" dirty="0"/>
              <a:t>τα πληροφοριακά συστήματα έχουν να κάνουν με καταστάσεις και έννοιες που </a:t>
            </a:r>
            <a:r>
              <a:rPr lang="el-GR" sz="2800" i="1" dirty="0" smtClean="0"/>
              <a:t>δεν </a:t>
            </a:r>
            <a:r>
              <a:rPr lang="el-GR" sz="2800" i="1" dirty="0"/>
              <a:t>έχουν την φυσική υπόσταση των αεροπλάνων. </a:t>
            </a:r>
            <a:endParaRPr lang="el-GR" sz="2800" i="1" dirty="0" smtClean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b="0" dirty="0"/>
              <a:t>2.6  Μεθοδολογίες, μοντέλα, εργαλεία και τεχνικές   </a:t>
            </a:r>
            <a:endParaRPr lang="en-US" sz="4400" b="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935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sz="2800" b="1" dirty="0"/>
              <a:t>Μοντέλα (</a:t>
            </a:r>
            <a:r>
              <a:rPr lang="en-US" sz="2800" b="1" dirty="0"/>
              <a:t>Models) </a:t>
            </a:r>
            <a:endParaRPr lang="el-GR" sz="2800" b="1" dirty="0" smtClean="0"/>
          </a:p>
          <a:p>
            <a:r>
              <a:rPr lang="el-GR" sz="2800" dirty="0"/>
              <a:t>Τα </a:t>
            </a:r>
            <a:r>
              <a:rPr lang="el-GR" sz="2800" dirty="0" smtClean="0"/>
              <a:t>μοντέλα  </a:t>
            </a:r>
            <a:r>
              <a:rPr lang="el-GR" sz="2800" dirty="0"/>
              <a:t>που  χρησιμοποιούνται  στην  ανάπτυξη  συστημάτων  περιλαμβάνουν </a:t>
            </a:r>
            <a:r>
              <a:rPr lang="el-GR" sz="2800" dirty="0" smtClean="0"/>
              <a:t>αναπαραστάσεις  </a:t>
            </a:r>
            <a:r>
              <a:rPr lang="el-GR" sz="2800" b="1" dirty="0"/>
              <a:t>εισόδων  εξόδων,  διαδικασιών,  δεδομένων,  αντικείμενων, </a:t>
            </a:r>
            <a:r>
              <a:rPr lang="el-GR" sz="2800" b="1" dirty="0" smtClean="0"/>
              <a:t>αλληλεπιδράσεων </a:t>
            </a:r>
            <a:r>
              <a:rPr lang="el-GR" sz="2800" b="1" dirty="0"/>
              <a:t>μεταξύ αντικείμενων, τοποθεσιών, δικτύων και συσκευών μεταξύ </a:t>
            </a:r>
            <a:r>
              <a:rPr lang="el-GR" sz="2800" b="1" dirty="0" smtClean="0"/>
              <a:t>άλλων</a:t>
            </a:r>
            <a:r>
              <a:rPr lang="el-GR" sz="2800" b="1" dirty="0"/>
              <a:t>. </a:t>
            </a:r>
            <a:endParaRPr lang="el-GR" sz="2800" b="1" dirty="0" smtClean="0"/>
          </a:p>
          <a:p>
            <a:r>
              <a:rPr lang="el-GR" sz="2800" dirty="0" smtClean="0"/>
              <a:t>Τα </a:t>
            </a:r>
            <a:r>
              <a:rPr lang="el-GR" sz="2800" dirty="0"/>
              <a:t>περισσότερα από τα αυτά είναι γραφικά μοντέλα δηλαδή </a:t>
            </a:r>
            <a:r>
              <a:rPr lang="el-GR" sz="2800" b="1" dirty="0"/>
              <a:t>διαγράμματα</a:t>
            </a:r>
            <a:r>
              <a:rPr lang="el-GR" sz="2800" dirty="0"/>
              <a:t> και </a:t>
            </a:r>
            <a:r>
              <a:rPr lang="el-GR" sz="2800" b="1" dirty="0" smtClean="0"/>
              <a:t>γραφήματα</a:t>
            </a:r>
            <a:r>
              <a:rPr lang="el-GR" sz="2800" dirty="0"/>
              <a:t>.  </a:t>
            </a:r>
            <a:endParaRPr lang="el-GR" sz="2800" dirty="0" smtClean="0"/>
          </a:p>
          <a:p>
            <a:r>
              <a:rPr lang="el-GR" sz="2800" dirty="0" smtClean="0"/>
              <a:t>Ένα  </a:t>
            </a:r>
            <a:r>
              <a:rPr lang="el-GR" sz="2800" dirty="0"/>
              <a:t>άλλο  είδος  σημαντικού  μοντέλου  που  αναπτύσσουμε  και </a:t>
            </a:r>
            <a:r>
              <a:rPr lang="el-GR" sz="2800" dirty="0" smtClean="0"/>
              <a:t>χρησιμοποιούμε  </a:t>
            </a:r>
            <a:r>
              <a:rPr lang="el-GR" sz="2800" dirty="0"/>
              <a:t>είναι  αυτό  του  </a:t>
            </a:r>
            <a:r>
              <a:rPr lang="el-GR" sz="2800" b="1" dirty="0"/>
              <a:t>σχεδιασμού</a:t>
            </a:r>
            <a:r>
              <a:rPr lang="el-GR" sz="2800" dirty="0"/>
              <a:t>  ή  </a:t>
            </a:r>
            <a:r>
              <a:rPr lang="el-GR" sz="2800" b="1" dirty="0"/>
              <a:t>προγραμματισμού</a:t>
            </a:r>
            <a:r>
              <a:rPr lang="el-GR" sz="2800" dirty="0"/>
              <a:t>  του  έργου</a:t>
            </a:r>
            <a:endParaRPr lang="el-GR" sz="2800" i="1" dirty="0" smtClean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b="0" dirty="0"/>
              <a:t>2.6  Μεθοδολογίες, μοντέλα, εργαλεία και τεχνικές   </a:t>
            </a:r>
            <a:endParaRPr lang="en-US" sz="4400" b="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144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sz="2800" b="1" dirty="0"/>
              <a:t>Εργαλεία (</a:t>
            </a:r>
            <a:r>
              <a:rPr lang="el-GR" sz="2800" b="1" dirty="0" err="1"/>
              <a:t>Tools</a:t>
            </a:r>
            <a:r>
              <a:rPr lang="el-GR" sz="2800" b="1" dirty="0"/>
              <a:t>) </a:t>
            </a:r>
          </a:p>
          <a:p>
            <a:r>
              <a:rPr lang="el-GR" sz="2800" dirty="0"/>
              <a:t>Ένα εργαλείο στο πλαίσιο της ανάπτυξης του πληροφοριακού συστήματος είναι ένα </a:t>
            </a:r>
            <a:r>
              <a:rPr lang="el-GR" sz="2800" b="1" dirty="0" smtClean="0"/>
              <a:t>υποστηρικτικό</a:t>
            </a:r>
            <a:r>
              <a:rPr lang="el-GR" sz="2800" dirty="0" smtClean="0"/>
              <a:t> </a:t>
            </a:r>
            <a:r>
              <a:rPr lang="el-GR" sz="2800" dirty="0"/>
              <a:t>λογισμικό που βοηθά στη δημιουργία μοντέλων ή άλλα συνιστωσών </a:t>
            </a:r>
            <a:r>
              <a:rPr lang="el-GR" sz="2800" dirty="0" smtClean="0"/>
              <a:t>που </a:t>
            </a:r>
            <a:r>
              <a:rPr lang="el-GR" sz="2800" dirty="0"/>
              <a:t>είναι απαραίτητες για την ανάπτυξη του έργου. </a:t>
            </a:r>
            <a:endParaRPr lang="el-GR" sz="2800" dirty="0" smtClean="0"/>
          </a:p>
          <a:p>
            <a:r>
              <a:rPr lang="el-GR" sz="2800" dirty="0" smtClean="0"/>
              <a:t>Τα </a:t>
            </a:r>
            <a:r>
              <a:rPr lang="el-GR" sz="2800" dirty="0"/>
              <a:t>εργαλεία μπορεί να είναι απλά </a:t>
            </a:r>
            <a:r>
              <a:rPr lang="el-GR" sz="2800" dirty="0" smtClean="0"/>
              <a:t>σχεδιαστικά  </a:t>
            </a:r>
            <a:r>
              <a:rPr lang="el-GR" sz="2800" dirty="0"/>
              <a:t>προγράμματα  για  τη  δημιουργία  διαγραμμάτων. </a:t>
            </a:r>
            <a:endParaRPr lang="el-GR" sz="2800" dirty="0" smtClean="0"/>
          </a:p>
          <a:p>
            <a:r>
              <a:rPr lang="el-GR" sz="2800" i="1" dirty="0" smtClean="0"/>
              <a:t>βάση  δεδομένων, οι  </a:t>
            </a:r>
            <a:r>
              <a:rPr lang="el-GR" sz="2800" i="1" dirty="0"/>
              <a:t>ορισμοί  ροών  δεδομένων  ή  οι  </a:t>
            </a:r>
            <a:r>
              <a:rPr lang="el-GR" sz="2800" i="1" dirty="0" smtClean="0"/>
              <a:t>γραπτές περιγραφές  </a:t>
            </a:r>
            <a:r>
              <a:rPr lang="el-GR" sz="2800" i="1" dirty="0"/>
              <a:t>των  </a:t>
            </a:r>
            <a:r>
              <a:rPr lang="el-GR" sz="2800" i="1" dirty="0" smtClean="0"/>
              <a:t>διαδικασιών ή ένα  </a:t>
            </a:r>
            <a:r>
              <a:rPr lang="el-GR" sz="2800" i="1" dirty="0"/>
              <a:t>λογισμικό  διαχείρισης  </a:t>
            </a:r>
            <a:r>
              <a:rPr lang="el-GR" sz="2800" i="1" dirty="0" smtClean="0"/>
              <a:t>έργου</a:t>
            </a:r>
            <a:endParaRPr lang="el-GR" sz="2800" i="1" dirty="0" smtClean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b="0" dirty="0"/>
              <a:t>2.6  Μεθοδολογίες, μοντέλα, εργαλεία και τεχνικές   </a:t>
            </a:r>
            <a:endParaRPr lang="en-US" sz="4400" b="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695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800" b="1" dirty="0"/>
              <a:t>Εργαλεία (</a:t>
            </a:r>
            <a:r>
              <a:rPr lang="el-GR" sz="2800" b="1" dirty="0" err="1"/>
              <a:t>Tools</a:t>
            </a:r>
            <a:r>
              <a:rPr lang="el-GR" sz="2800" b="1" dirty="0"/>
              <a:t>) </a:t>
            </a:r>
          </a:p>
          <a:p>
            <a:r>
              <a:rPr lang="el-GR" sz="2800" dirty="0"/>
              <a:t>Οι προγραμματιστές θα πρέπει να είναι εξοικειωμένοι με </a:t>
            </a:r>
            <a:r>
              <a:rPr lang="el-GR" sz="2800" dirty="0" smtClean="0"/>
              <a:t>τα </a:t>
            </a:r>
            <a:r>
              <a:rPr lang="el-GR" sz="2800" b="1" dirty="0"/>
              <a:t>ολοκληρωμένα περιβάλλοντα ανάπτυξης (</a:t>
            </a:r>
            <a:r>
              <a:rPr lang="el-GR" sz="2800" b="1" dirty="0" err="1"/>
              <a:t>integrated</a:t>
            </a:r>
            <a:r>
              <a:rPr lang="el-GR" sz="2800" b="1" dirty="0"/>
              <a:t> </a:t>
            </a:r>
            <a:r>
              <a:rPr lang="el-GR" sz="2800" b="1" dirty="0" err="1"/>
              <a:t>development</a:t>
            </a:r>
            <a:r>
              <a:rPr lang="el-GR" sz="2800" b="1" dirty="0"/>
              <a:t> </a:t>
            </a:r>
            <a:r>
              <a:rPr lang="el-GR" sz="2800" b="1" dirty="0" err="1"/>
              <a:t>environments</a:t>
            </a:r>
            <a:r>
              <a:rPr lang="el-GR" sz="2800" b="1" dirty="0"/>
              <a:t> - </a:t>
            </a:r>
            <a:r>
              <a:rPr lang="el-GR" sz="2800" b="1" dirty="0" err="1" smtClean="0"/>
              <a:t>IDEs</a:t>
            </a:r>
            <a:r>
              <a:rPr lang="el-GR" sz="2800" b="1" dirty="0"/>
              <a:t>)  </a:t>
            </a:r>
            <a:r>
              <a:rPr lang="el-GR" sz="2800" dirty="0"/>
              <a:t>που  περιλαμβάνουν  πολλά  εργαλεία  για  την  υποστήριξη  του </a:t>
            </a:r>
            <a:r>
              <a:rPr lang="el-GR" sz="2800" dirty="0" smtClean="0"/>
              <a:t>προγραμματισμού</a:t>
            </a:r>
            <a:r>
              <a:rPr lang="el-GR" sz="2800" dirty="0"/>
              <a:t>,  όπως  είναι  οι  </a:t>
            </a:r>
            <a:r>
              <a:rPr lang="el-GR" sz="2800" b="1" dirty="0"/>
              <a:t>έξυπνοι  συντάκτες</a:t>
            </a:r>
            <a:r>
              <a:rPr lang="el-GR" sz="2800" dirty="0"/>
              <a:t>,  η  </a:t>
            </a:r>
            <a:r>
              <a:rPr lang="el-GR" sz="2800" b="1" dirty="0"/>
              <a:t>θεματική  βοήθεια  </a:t>
            </a:r>
            <a:r>
              <a:rPr lang="el-GR" sz="2800" dirty="0"/>
              <a:t>και  </a:t>
            </a:r>
            <a:r>
              <a:rPr lang="el-GR" sz="2800" b="1" dirty="0"/>
              <a:t>τα </a:t>
            </a:r>
            <a:r>
              <a:rPr lang="el-GR" sz="2800" b="1" dirty="0" smtClean="0"/>
              <a:t>εργαλεία  </a:t>
            </a:r>
            <a:r>
              <a:rPr lang="el-GR" sz="2800" b="1" dirty="0" err="1"/>
              <a:t>εκσφαλμάτωσης</a:t>
            </a:r>
            <a:r>
              <a:rPr lang="el-GR" sz="2800" b="1" dirty="0"/>
              <a:t>.</a:t>
            </a:r>
            <a:endParaRPr lang="el-GR" sz="2800" b="1" i="1" dirty="0" smtClean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b="0" dirty="0"/>
              <a:t>2.6  Μεθοδολογίες, μοντέλα, εργαλεία και τεχνικές   </a:t>
            </a:r>
            <a:endParaRPr lang="en-US" sz="4400" b="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628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l-GR" sz="2800" b="1" dirty="0"/>
              <a:t>Τεχνικές (</a:t>
            </a:r>
            <a:r>
              <a:rPr lang="el-GR" sz="2800" b="1" dirty="0" err="1"/>
              <a:t>Techniques</a:t>
            </a:r>
            <a:r>
              <a:rPr lang="el-GR" sz="2800" b="1" dirty="0"/>
              <a:t>) </a:t>
            </a:r>
          </a:p>
          <a:p>
            <a:r>
              <a:rPr lang="el-GR" sz="2800" dirty="0"/>
              <a:t>Μια  τεχνική  στην  ανάπτυξη  συστήματος  είναι  μια  συλλογή  από  </a:t>
            </a:r>
            <a:r>
              <a:rPr lang="el-GR" sz="2800" b="1" dirty="0"/>
              <a:t>κατευθυντήριες </a:t>
            </a:r>
            <a:r>
              <a:rPr lang="el-GR" sz="2800" b="1" dirty="0" smtClean="0"/>
              <a:t>γραμμές</a:t>
            </a:r>
            <a:r>
              <a:rPr lang="el-GR" sz="2800" dirty="0" smtClean="0"/>
              <a:t> </a:t>
            </a:r>
            <a:r>
              <a:rPr lang="el-GR" sz="2800" dirty="0"/>
              <a:t>που υποστηρίζουν τον αναλυτή στην προσπάθειά του να ολοκληρώσει μια </a:t>
            </a:r>
            <a:r>
              <a:rPr lang="el-GR" sz="2800" dirty="0" smtClean="0"/>
              <a:t>δραστηριότητα</a:t>
            </a:r>
            <a:r>
              <a:rPr lang="el-GR" sz="2800" dirty="0"/>
              <a:t>. </a:t>
            </a:r>
            <a:endParaRPr lang="el-GR" sz="2800" dirty="0" smtClean="0"/>
          </a:p>
          <a:p>
            <a:r>
              <a:rPr lang="el-GR" sz="2800" dirty="0" smtClean="0"/>
              <a:t>Μια </a:t>
            </a:r>
            <a:r>
              <a:rPr lang="el-GR" sz="2800" dirty="0"/>
              <a:t>τεχνική μπορεί να περιλαμβάνει </a:t>
            </a:r>
            <a:r>
              <a:rPr lang="el-GR" sz="2800" b="1" dirty="0"/>
              <a:t>οδηγίες βήμα-προς-βήμα</a:t>
            </a:r>
            <a:r>
              <a:rPr lang="el-GR" sz="2800" dirty="0"/>
              <a:t> για τη </a:t>
            </a:r>
            <a:r>
              <a:rPr lang="el-GR" sz="2800" dirty="0" smtClean="0"/>
              <a:t>δημιουργία  </a:t>
            </a:r>
            <a:r>
              <a:rPr lang="el-GR" sz="2800" dirty="0"/>
              <a:t>ενός  μοντέλου  </a:t>
            </a:r>
            <a:r>
              <a:rPr lang="el-GR" sz="2800" b="1" dirty="0"/>
              <a:t>ή  γενικές  συμβουλές  </a:t>
            </a:r>
            <a:r>
              <a:rPr lang="el-GR" sz="2800" dirty="0"/>
              <a:t>για  τη  συλλογή  πληροφοριών  από </a:t>
            </a:r>
            <a:r>
              <a:rPr lang="el-GR" sz="2800" dirty="0" smtClean="0"/>
              <a:t>τους  </a:t>
            </a:r>
            <a:r>
              <a:rPr lang="el-GR" sz="2800" dirty="0"/>
              <a:t>χρήστες  του  συστήματος. </a:t>
            </a:r>
            <a:endParaRPr lang="el-GR" sz="2800" dirty="0" smtClean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b="0" dirty="0"/>
              <a:t>2.6  Μεθοδολογίες, μοντέλα, εργαλεία και τεχνικές   </a:t>
            </a:r>
            <a:endParaRPr lang="en-US" sz="4400" b="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656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800" b="1" dirty="0"/>
              <a:t>Τεχνικές (</a:t>
            </a:r>
            <a:r>
              <a:rPr lang="el-GR" sz="2800" b="1" dirty="0" err="1"/>
              <a:t>Techniques</a:t>
            </a:r>
            <a:r>
              <a:rPr lang="el-GR" sz="2800" b="1" dirty="0"/>
              <a:t>) </a:t>
            </a:r>
          </a:p>
          <a:p>
            <a:r>
              <a:rPr lang="el-GR" sz="2800" u="sng" dirty="0" smtClean="0"/>
              <a:t>Συναντάμε </a:t>
            </a:r>
            <a:r>
              <a:rPr lang="el-GR" sz="2800" dirty="0" smtClean="0"/>
              <a:t> </a:t>
            </a:r>
          </a:p>
          <a:p>
            <a:pPr lvl="1"/>
            <a:r>
              <a:rPr lang="el-GR" sz="2400" dirty="0" smtClean="0"/>
              <a:t>τεχνικές  </a:t>
            </a:r>
            <a:r>
              <a:rPr lang="el-GR" sz="2400" dirty="0"/>
              <a:t>μοντελοποίησης  δεδομένων, </a:t>
            </a:r>
            <a:endParaRPr lang="el-GR" sz="2400" dirty="0" smtClean="0"/>
          </a:p>
          <a:p>
            <a:pPr lvl="1"/>
            <a:r>
              <a:rPr lang="el-GR" sz="2400" dirty="0" smtClean="0"/>
              <a:t>ελέγχου  </a:t>
            </a:r>
            <a:r>
              <a:rPr lang="el-GR" sz="2400" dirty="0"/>
              <a:t>λογισμικού,  </a:t>
            </a:r>
            <a:endParaRPr lang="el-GR" sz="2400" dirty="0" smtClean="0"/>
          </a:p>
          <a:p>
            <a:pPr lvl="1"/>
            <a:r>
              <a:rPr lang="el-GR" sz="2400" dirty="0" smtClean="0"/>
              <a:t>Συνέντευξης,  </a:t>
            </a:r>
            <a:r>
              <a:rPr lang="el-GR" sz="2400" dirty="0"/>
              <a:t>καθώς  και  </a:t>
            </a:r>
            <a:endParaRPr lang="el-GR" sz="2400" dirty="0" smtClean="0"/>
          </a:p>
          <a:p>
            <a:pPr lvl="1"/>
            <a:r>
              <a:rPr lang="el-GR" sz="2400" dirty="0" smtClean="0"/>
              <a:t>σχεδιασμού  </a:t>
            </a:r>
            <a:r>
              <a:rPr lang="el-GR" sz="2400" dirty="0"/>
              <a:t>σχεσιακών  βάσεων </a:t>
            </a:r>
            <a:r>
              <a:rPr lang="el-GR" sz="2400" dirty="0" smtClean="0"/>
              <a:t>δεδομένων</a:t>
            </a:r>
            <a:r>
              <a:rPr lang="el-GR" sz="2400" dirty="0"/>
              <a:t>.</a:t>
            </a:r>
            <a:endParaRPr lang="el-GR" sz="2400" i="1" dirty="0" smtClean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b="0" dirty="0"/>
              <a:t>2.6  Μεθοδολογίες, μοντέλα, εργαλεία και τεχνικές   </a:t>
            </a:r>
            <a:endParaRPr lang="en-US" sz="4400" b="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957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sz="2800" dirty="0"/>
              <a:t>2.1  Ανάπτυξη Συστήματος   </a:t>
            </a:r>
            <a:endParaRPr lang="en-US" sz="2800" dirty="0" smtClean="0"/>
          </a:p>
          <a:p>
            <a:r>
              <a:rPr lang="el-GR" sz="2800" dirty="0" smtClean="0"/>
              <a:t>2.2  </a:t>
            </a:r>
            <a:r>
              <a:rPr lang="el-GR" sz="2800" dirty="0"/>
              <a:t>Κύκλος Ζωής Ανάπτυξης Συστήματος   </a:t>
            </a:r>
            <a:r>
              <a:rPr lang="en-US" sz="2800" dirty="0" smtClean="0"/>
              <a:t> </a:t>
            </a:r>
            <a:endParaRPr lang="el-GR" sz="2800" dirty="0"/>
          </a:p>
          <a:p>
            <a:r>
              <a:rPr lang="el-GR" sz="2800" dirty="0"/>
              <a:t>2.3  Κλασσικές προβλέψιμες προσεγγίσεις του Κύκλου ζωής Ανάπτυξης </a:t>
            </a:r>
            <a:r>
              <a:rPr lang="el-GR" sz="2800" dirty="0" smtClean="0"/>
              <a:t>Συστήματος  </a:t>
            </a:r>
            <a:endParaRPr lang="el-GR" sz="2800" dirty="0"/>
          </a:p>
          <a:p>
            <a:r>
              <a:rPr lang="el-GR" sz="2800" dirty="0" smtClean="0"/>
              <a:t>2.4  </a:t>
            </a:r>
            <a:r>
              <a:rPr lang="el-GR" sz="2800" dirty="0"/>
              <a:t>Ευέλικτες – Προσαρμοστικές προσεγγίσεις του Κύκλου ζωής </a:t>
            </a:r>
            <a:r>
              <a:rPr lang="el-GR" sz="2800" dirty="0" smtClean="0"/>
              <a:t>Ανάπτυξης </a:t>
            </a:r>
            <a:r>
              <a:rPr lang="el-GR" sz="2800" dirty="0"/>
              <a:t>Συστήματος  </a:t>
            </a:r>
          </a:p>
          <a:p>
            <a:r>
              <a:rPr lang="el-GR" sz="2800" dirty="0" smtClean="0"/>
              <a:t>2.5  </a:t>
            </a:r>
            <a:r>
              <a:rPr lang="el-GR" sz="2800" dirty="0"/>
              <a:t>Στάδια του Κύκλου ζωής Ανάπτυξης </a:t>
            </a:r>
            <a:r>
              <a:rPr lang="el-GR" sz="2800" dirty="0" smtClean="0"/>
              <a:t>Συστήματος</a:t>
            </a:r>
            <a:endParaRPr lang="el-GR" sz="2800" dirty="0"/>
          </a:p>
          <a:p>
            <a:r>
              <a:rPr lang="el-GR" sz="2800" dirty="0"/>
              <a:t>2.6  Μεθοδολογίες, μοντέλα, εργαλεία και τεχνικές   </a:t>
            </a:r>
            <a:endParaRPr lang="en-US" sz="2800" dirty="0" smtClean="0"/>
          </a:p>
          <a:p>
            <a:r>
              <a:rPr lang="el-GR" sz="2800" b="1" dirty="0" smtClean="0"/>
              <a:t>2.7  </a:t>
            </a:r>
            <a:r>
              <a:rPr lang="el-GR" sz="2800" b="1" dirty="0"/>
              <a:t>Δομημένη Ανάπτυξη Συστήματος (SADT) </a:t>
            </a:r>
          </a:p>
          <a:p>
            <a:r>
              <a:rPr lang="el-GR" sz="2800" dirty="0"/>
              <a:t>2.8  Αντικειμενοστραφής Ανάπτυξη </a:t>
            </a:r>
            <a:r>
              <a:rPr lang="el-GR" sz="2800" dirty="0" smtClean="0"/>
              <a:t>Συστήματος</a:t>
            </a:r>
            <a:endParaRPr lang="el-GR" sz="2800" dirty="0"/>
          </a:p>
          <a:p>
            <a:r>
              <a:rPr lang="el-GR" sz="2800" dirty="0"/>
              <a:t>2.9  Σύγχρονες Τάσεις στην Ανάπτυξη Συστήματος </a:t>
            </a:r>
            <a:endParaRPr lang="en-US" dirty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ΚΕΦΑΛΑΙΟ </a:t>
            </a:r>
            <a:r>
              <a:rPr lang="en-US" dirty="0"/>
              <a:t>2</a:t>
            </a:r>
            <a:r>
              <a:rPr lang="el-GR" dirty="0"/>
              <a:t>: Κύκλος ζωής ανάπτυξης συστήματος </a:t>
            </a:r>
            <a:endParaRPr lang="en-US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211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800" dirty="0"/>
              <a:t>Η δομημένη </a:t>
            </a:r>
            <a:r>
              <a:rPr lang="el-GR" sz="2800" b="1" dirty="0"/>
              <a:t>ανάλυση</a:t>
            </a:r>
            <a:r>
              <a:rPr lang="el-GR" sz="2800" dirty="0"/>
              <a:t>, η δομημένη </a:t>
            </a:r>
            <a:r>
              <a:rPr lang="el-GR" sz="2800" b="1" dirty="0"/>
              <a:t>σχεδίαση</a:t>
            </a:r>
            <a:r>
              <a:rPr lang="el-GR" sz="2800" dirty="0"/>
              <a:t> και ο δομημένος </a:t>
            </a:r>
            <a:r>
              <a:rPr lang="el-GR" sz="2800" b="1" dirty="0"/>
              <a:t>προγραμματισμός</a:t>
            </a:r>
            <a:r>
              <a:rPr lang="el-GR" sz="2800" dirty="0"/>
              <a:t> είναι </a:t>
            </a:r>
            <a:r>
              <a:rPr lang="el-GR" sz="2800" dirty="0" smtClean="0"/>
              <a:t>τρείς  </a:t>
            </a:r>
            <a:r>
              <a:rPr lang="el-GR" sz="2800" dirty="0"/>
              <a:t>τεχνικές  που  αποτελούν  </a:t>
            </a:r>
            <a:r>
              <a:rPr lang="el-GR" sz="2800" b="1" dirty="0"/>
              <a:t>την  δομημένη  ανάπτυξη.  </a:t>
            </a:r>
            <a:endParaRPr lang="el-GR" sz="2800" b="1" dirty="0" smtClean="0"/>
          </a:p>
          <a:p>
            <a:r>
              <a:rPr lang="el-GR" sz="2800" dirty="0" smtClean="0"/>
              <a:t>Πολλές  </a:t>
            </a:r>
            <a:r>
              <a:rPr lang="el-GR" sz="2800" dirty="0"/>
              <a:t>φορές  αυτές  οι </a:t>
            </a:r>
            <a:r>
              <a:rPr lang="el-GR" sz="2800" dirty="0" smtClean="0"/>
              <a:t>τεχνικές  </a:t>
            </a:r>
            <a:r>
              <a:rPr lang="el-GR" sz="2800" dirty="0"/>
              <a:t>αναφέρονται  με τα αρχικά  των  λέξεων    </a:t>
            </a:r>
            <a:r>
              <a:rPr lang="el-GR" sz="2800" b="1" dirty="0" err="1"/>
              <a:t>Structured</a:t>
            </a:r>
            <a:r>
              <a:rPr lang="el-GR" sz="2800" b="1" dirty="0"/>
              <a:t> </a:t>
            </a:r>
            <a:r>
              <a:rPr lang="el-GR" sz="2800" b="1" dirty="0" err="1"/>
              <a:t>Analysis</a:t>
            </a:r>
            <a:r>
              <a:rPr lang="el-GR" sz="2800" b="1" dirty="0"/>
              <a:t> </a:t>
            </a:r>
            <a:r>
              <a:rPr lang="el-GR" sz="2800" b="1" dirty="0" err="1"/>
              <a:t>and</a:t>
            </a:r>
            <a:r>
              <a:rPr lang="el-GR" sz="2800" b="1" dirty="0"/>
              <a:t> </a:t>
            </a:r>
            <a:r>
              <a:rPr lang="el-GR" sz="2800" b="1" dirty="0" err="1"/>
              <a:t>Design</a:t>
            </a:r>
            <a:r>
              <a:rPr lang="el-GR" sz="2800" b="1" dirty="0"/>
              <a:t> </a:t>
            </a:r>
            <a:r>
              <a:rPr lang="el-GR" sz="2800" b="1" dirty="0" err="1" smtClean="0"/>
              <a:t>Technique</a:t>
            </a:r>
            <a:r>
              <a:rPr lang="el-GR" sz="2800" b="1" dirty="0" smtClean="0"/>
              <a:t> </a:t>
            </a:r>
            <a:r>
              <a:rPr lang="el-GR" sz="2800" b="1" dirty="0"/>
              <a:t>(SADT). </a:t>
            </a:r>
            <a:endParaRPr lang="el-GR" sz="2400" b="1" i="1" dirty="0" smtClean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b="0" dirty="0"/>
              <a:t>2.7  Δομημένη Ανάπτυξη Συστήματος (SADT) </a:t>
            </a:r>
            <a:endParaRPr lang="el-GR" sz="4400" b="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875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Ιστορικά </a:t>
            </a:r>
          </a:p>
          <a:p>
            <a:r>
              <a:rPr lang="el-GR" sz="2800" dirty="0" smtClean="0"/>
              <a:t>Οι </a:t>
            </a:r>
            <a:r>
              <a:rPr lang="el-GR" sz="2800" dirty="0"/>
              <a:t>τεχνικές του δομημένου </a:t>
            </a:r>
            <a:r>
              <a:rPr lang="el-GR" sz="2800" b="1" dirty="0"/>
              <a:t>προγραμματισμού</a:t>
            </a:r>
            <a:r>
              <a:rPr lang="el-GR" sz="2800" dirty="0"/>
              <a:t> αναπτύχθηκαν στην δεκαετία του 60 </a:t>
            </a:r>
          </a:p>
          <a:p>
            <a:r>
              <a:rPr lang="el-GR" sz="2800" dirty="0" smtClean="0"/>
              <a:t>Οι </a:t>
            </a:r>
            <a:r>
              <a:rPr lang="el-GR" sz="2800" dirty="0"/>
              <a:t>τεχνικές της δομημένης </a:t>
            </a:r>
            <a:r>
              <a:rPr lang="el-GR" sz="2800" b="1" dirty="0"/>
              <a:t>σχεδίασης</a:t>
            </a:r>
            <a:r>
              <a:rPr lang="el-GR" sz="2800" dirty="0"/>
              <a:t> αναπτύχθηκαν </a:t>
            </a:r>
            <a:r>
              <a:rPr lang="el-GR" sz="2800" dirty="0" smtClean="0"/>
              <a:t>την  </a:t>
            </a:r>
            <a:r>
              <a:rPr lang="el-GR" sz="2800" dirty="0"/>
              <a:t>δεκαετία  του  </a:t>
            </a:r>
            <a:r>
              <a:rPr lang="el-GR" sz="2800" dirty="0" smtClean="0"/>
              <a:t>70</a:t>
            </a:r>
            <a:r>
              <a:rPr lang="el-GR" sz="2800" dirty="0"/>
              <a:t>.</a:t>
            </a:r>
            <a:r>
              <a:rPr lang="el-GR" sz="2800" dirty="0" smtClean="0"/>
              <a:t> </a:t>
            </a:r>
            <a:r>
              <a:rPr lang="el-GR" sz="2800" dirty="0"/>
              <a:t>Για το σκοπό αυτό αναπτύχθηκαν τα </a:t>
            </a:r>
            <a:r>
              <a:rPr lang="el-GR" sz="2800" b="1" dirty="0"/>
              <a:t>Διαγράμματα Δομής </a:t>
            </a:r>
            <a:r>
              <a:rPr lang="el-GR" sz="2800" dirty="0"/>
              <a:t>(ΔΔ). </a:t>
            </a:r>
          </a:p>
          <a:p>
            <a:r>
              <a:rPr lang="el-GR" sz="2800" dirty="0"/>
              <a:t>Οι τεχνικές της δομημένης </a:t>
            </a:r>
            <a:r>
              <a:rPr lang="el-GR" sz="2800" b="1" dirty="0"/>
              <a:t>ανάλυσης</a:t>
            </a:r>
            <a:r>
              <a:rPr lang="el-GR" sz="2800" dirty="0"/>
              <a:t> εξελίχθηκαν στις αρχές της δεκαετίας του </a:t>
            </a:r>
            <a:r>
              <a:rPr lang="el-GR" sz="2800" dirty="0" smtClean="0"/>
              <a:t>1980.  </a:t>
            </a:r>
            <a:r>
              <a:rPr lang="el-GR" sz="2800" dirty="0"/>
              <a:t>Τα  Διαγράμματα  Ροής  Δεδομένων  (ΔΡΔ) </a:t>
            </a:r>
            <a:r>
              <a:rPr lang="el-GR" sz="2800" dirty="0" smtClean="0"/>
              <a:t>αποτελούν </a:t>
            </a:r>
            <a:r>
              <a:rPr lang="el-GR" sz="2800" dirty="0"/>
              <a:t>τη διαγραμματική αποτύπωση των απαιτήσεων του συστήματος. Από τη </a:t>
            </a:r>
            <a:r>
              <a:rPr lang="el-GR" sz="2800" dirty="0" smtClean="0"/>
              <a:t>φάση  </a:t>
            </a:r>
            <a:r>
              <a:rPr lang="el-GR" sz="2800" dirty="0"/>
              <a:t>της  ανάλυσης  τα  ΔΡΔ  μετατρέπονται  σε  ΔΔ  για  να  χρησιμοποιηθούν  στη </a:t>
            </a:r>
            <a:r>
              <a:rPr lang="el-GR" sz="2800" dirty="0" smtClean="0"/>
              <a:t>Σχεδίαση</a:t>
            </a:r>
            <a:r>
              <a:rPr lang="el-GR" sz="2800" dirty="0"/>
              <a:t>. </a:t>
            </a:r>
            <a:endParaRPr lang="el-GR" sz="2400" b="1" i="1" dirty="0" smtClean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b="0" dirty="0"/>
              <a:t>2.7  Δομημένη Ανάπτυξη Συστήματος (SADT) </a:t>
            </a:r>
            <a:endParaRPr lang="el-GR" sz="4400" b="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240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800" i="1" dirty="0"/>
              <a:t>Σύμφωνα  με  τη  δομημένη  προσέγγιση  το  Πληροφοριακό  Σύστημα  θεωρείται  ότι αποτελεί μια </a:t>
            </a:r>
            <a:r>
              <a:rPr lang="el-GR" sz="2800" b="1" i="1" dirty="0"/>
              <a:t>ενιαία</a:t>
            </a:r>
            <a:r>
              <a:rPr lang="el-GR" sz="2800" i="1" dirty="0"/>
              <a:t> </a:t>
            </a:r>
            <a:r>
              <a:rPr lang="el-GR" sz="2800" b="1" i="1" dirty="0"/>
              <a:t>και σχετικά αυτοτελή, μεγάλη και σύνθετη λειτουργική μονάδα</a:t>
            </a:r>
            <a:r>
              <a:rPr lang="el-GR" sz="2800" b="1" i="1" dirty="0" smtClean="0"/>
              <a:t>.</a:t>
            </a:r>
            <a:endParaRPr lang="el-G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l-G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Πλεονεκτήματα</a:t>
            </a:r>
          </a:p>
          <a:p>
            <a:pPr lvl="1"/>
            <a:r>
              <a:rPr lang="el-GR" sz="2400" dirty="0"/>
              <a:t> η  ανεξαρτησία  των  δεδομένων </a:t>
            </a:r>
            <a:r>
              <a:rPr lang="el-GR" sz="2400" dirty="0" smtClean="0"/>
              <a:t>από </a:t>
            </a:r>
            <a:r>
              <a:rPr lang="el-GR" sz="2400" dirty="0"/>
              <a:t>το λογισμικό, </a:t>
            </a:r>
            <a:endParaRPr lang="el-GR" sz="2400" dirty="0" smtClean="0"/>
          </a:p>
          <a:p>
            <a:pPr lvl="1"/>
            <a:r>
              <a:rPr lang="el-GR" sz="2400" dirty="0" smtClean="0"/>
              <a:t>η </a:t>
            </a:r>
            <a:r>
              <a:rPr lang="el-GR" sz="2400" dirty="0"/>
              <a:t>ευκολία στην κατανόηση του κώδικα και </a:t>
            </a:r>
            <a:endParaRPr lang="el-GR" sz="2400" dirty="0" smtClean="0"/>
          </a:p>
          <a:p>
            <a:pPr lvl="1"/>
            <a:r>
              <a:rPr lang="el-GR" sz="2400" dirty="0" smtClean="0"/>
              <a:t>η </a:t>
            </a:r>
            <a:r>
              <a:rPr lang="el-GR" sz="2400" dirty="0"/>
              <a:t>συμβατότητα με τον </a:t>
            </a:r>
            <a:r>
              <a:rPr lang="el-GR" sz="2400" dirty="0" smtClean="0"/>
              <a:t>δομημένο προγραμματισμό</a:t>
            </a:r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b="0" dirty="0"/>
              <a:t>2.7  Δομημένη Ανάπτυξη Συστήματος (SADT) </a:t>
            </a:r>
            <a:endParaRPr lang="el-GR" sz="4400" b="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546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l-GR" sz="2800" b="1" dirty="0"/>
              <a:t>Μειονεκτήματα </a:t>
            </a:r>
            <a:endParaRPr lang="el-GR" sz="2800" b="1" dirty="0" smtClean="0"/>
          </a:p>
          <a:p>
            <a:r>
              <a:rPr lang="el-GR" sz="2800" dirty="0" smtClean="0"/>
              <a:t>Οι  </a:t>
            </a:r>
            <a:r>
              <a:rPr lang="el-GR" sz="2800" dirty="0"/>
              <a:t>αναλυτές  που  έμειναν  στην  αρχικές  εκδόσεις  δεν </a:t>
            </a:r>
            <a:r>
              <a:rPr lang="el-GR" sz="2800" dirty="0" smtClean="0"/>
              <a:t>χρησιμοποίησαν </a:t>
            </a:r>
            <a:r>
              <a:rPr lang="el-GR" sz="2800" dirty="0"/>
              <a:t>πολλές βελτιώσεις της, ενώ κάποιοι χρησιμοποίησαν τμήματα των </a:t>
            </a:r>
            <a:r>
              <a:rPr lang="el-GR" sz="2800" dirty="0" smtClean="0"/>
              <a:t>νέων </a:t>
            </a:r>
            <a:r>
              <a:rPr lang="el-GR" sz="2800" dirty="0"/>
              <a:t>τεχνικών χωρίς να τις κατανοήσουν σε όλη τους την έκταση και να τις μάθουν </a:t>
            </a:r>
            <a:r>
              <a:rPr lang="el-GR" sz="2800" dirty="0" smtClean="0"/>
              <a:t> με </a:t>
            </a:r>
            <a:r>
              <a:rPr lang="el-GR" sz="2800" dirty="0"/>
              <a:t>όλες τις λεπτομέρειες. </a:t>
            </a:r>
            <a:endParaRPr lang="el-GR" sz="2800" dirty="0" smtClean="0"/>
          </a:p>
          <a:p>
            <a:r>
              <a:rPr lang="el-GR" sz="2800" dirty="0" smtClean="0"/>
              <a:t>Πολλοί </a:t>
            </a:r>
            <a:r>
              <a:rPr lang="el-GR" sz="2800" dirty="0"/>
              <a:t>αναλυτές θεωρούν ότι η μετάβαση από </a:t>
            </a:r>
            <a:r>
              <a:rPr lang="el-GR" sz="2800" dirty="0" smtClean="0"/>
              <a:t>τα  </a:t>
            </a:r>
            <a:r>
              <a:rPr lang="el-GR" sz="2800" dirty="0"/>
              <a:t>Διαγράμματα  Ροής  Δεδομένων  (ΔΡΔ)  (δομημένη  ανάλυση)  στα  Διαγράμματα </a:t>
            </a:r>
            <a:r>
              <a:rPr lang="el-GR" sz="2800" dirty="0" smtClean="0"/>
              <a:t>Δομής  </a:t>
            </a:r>
            <a:r>
              <a:rPr lang="el-GR" sz="2800" dirty="0"/>
              <a:t>(δομημένη  σχεδίαση)  στην  πράξη  δεν  λειτουργεί. </a:t>
            </a:r>
            <a:endParaRPr lang="el-GR" sz="2800" dirty="0" smtClean="0"/>
          </a:p>
          <a:p>
            <a:r>
              <a:rPr lang="el-GR" sz="2800" dirty="0"/>
              <a:t>Α</a:t>
            </a:r>
            <a:r>
              <a:rPr lang="el-GR" sz="2800" dirty="0" smtClean="0"/>
              <a:t>ργή </a:t>
            </a:r>
            <a:r>
              <a:rPr lang="el-GR" sz="2800" dirty="0"/>
              <a:t>ανάπτυξη (κρατά μερικά χρόνια για μεγάλα Π.Σ.) γιατί έχει </a:t>
            </a:r>
            <a:r>
              <a:rPr lang="el-GR" sz="2800" dirty="0" smtClean="0"/>
              <a:t>σειριακό  </a:t>
            </a:r>
            <a:r>
              <a:rPr lang="el-GR" sz="2800" dirty="0"/>
              <a:t>χαρακτήρα  (πρέπει  πρώτα  να  τελειώσει  η  ανάλυση  για  να  αρχίσει  η </a:t>
            </a:r>
            <a:r>
              <a:rPr lang="el-GR" sz="2800" dirty="0" smtClean="0"/>
              <a:t>σχεδίαση</a:t>
            </a:r>
            <a:r>
              <a:rPr lang="el-GR" sz="2800" dirty="0"/>
              <a:t>, κλπ) </a:t>
            </a:r>
            <a:endParaRPr lang="el-GR" sz="2800" dirty="0" smtClean="0"/>
          </a:p>
          <a:p>
            <a:r>
              <a:rPr lang="el-GR" sz="2800" dirty="0" smtClean="0"/>
              <a:t>Πρόβλημα οι </a:t>
            </a:r>
            <a:r>
              <a:rPr lang="el-GR" sz="2800" dirty="0"/>
              <a:t>αλλαγές στις επιχειρηματικές απαιτήσεις που αποτυπώνονται </a:t>
            </a:r>
            <a:r>
              <a:rPr lang="el-GR" sz="2800" dirty="0" smtClean="0"/>
              <a:t>με  </a:t>
            </a:r>
            <a:r>
              <a:rPr lang="el-GR" sz="2800" dirty="0"/>
              <a:t>μεγάλη  δυσκολία  και  δεν  επιτρέπουν  την  επαναχρησιμοποίηση  τμημάτων </a:t>
            </a:r>
            <a:r>
              <a:rPr lang="el-GR" sz="2800" dirty="0" smtClean="0"/>
              <a:t>λογισμικού </a:t>
            </a:r>
            <a:r>
              <a:rPr lang="el-GR" sz="2800" dirty="0"/>
              <a:t>(</a:t>
            </a:r>
            <a:r>
              <a:rPr lang="el-GR" sz="2800" dirty="0" err="1"/>
              <a:t>reuse</a:t>
            </a:r>
            <a:r>
              <a:rPr lang="el-GR" sz="2800" dirty="0"/>
              <a:t>). </a:t>
            </a:r>
            <a:endParaRPr lang="el-GR" sz="2800" dirty="0" smtClean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b="0" dirty="0"/>
              <a:t>2.7  Δομημένη Ανάπτυξη Συστήματος (SADT) </a:t>
            </a:r>
            <a:endParaRPr lang="el-GR" sz="4400" b="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005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sz="2800" dirty="0"/>
              <a:t>2.1  Ανάπτυξη Συστήματος   </a:t>
            </a:r>
            <a:endParaRPr lang="en-US" sz="2800" dirty="0" smtClean="0"/>
          </a:p>
          <a:p>
            <a:r>
              <a:rPr lang="el-GR" sz="2800" dirty="0" smtClean="0"/>
              <a:t>2.2  </a:t>
            </a:r>
            <a:r>
              <a:rPr lang="el-GR" sz="2800" dirty="0"/>
              <a:t>Κύκλος Ζωής Ανάπτυξης Συστήματος   </a:t>
            </a:r>
            <a:r>
              <a:rPr lang="en-US" sz="2800" dirty="0" smtClean="0"/>
              <a:t> </a:t>
            </a:r>
            <a:endParaRPr lang="el-GR" sz="2800" dirty="0"/>
          </a:p>
          <a:p>
            <a:r>
              <a:rPr lang="el-GR" sz="2800" dirty="0"/>
              <a:t>2.3  Κλασσικές προβλέψιμες προσεγγίσεις του Κύκλου ζωής Ανάπτυξης </a:t>
            </a:r>
            <a:r>
              <a:rPr lang="el-GR" sz="2800" dirty="0" smtClean="0"/>
              <a:t>Συστήματος  </a:t>
            </a:r>
            <a:endParaRPr lang="el-GR" sz="2800" dirty="0"/>
          </a:p>
          <a:p>
            <a:r>
              <a:rPr lang="el-GR" sz="2800" dirty="0" smtClean="0"/>
              <a:t>2.4  </a:t>
            </a:r>
            <a:r>
              <a:rPr lang="el-GR" sz="2800" dirty="0"/>
              <a:t>Ευέλικτες – Προσαρμοστικές προσεγγίσεις του Κύκλου ζωής </a:t>
            </a:r>
            <a:r>
              <a:rPr lang="el-GR" sz="2800" dirty="0" smtClean="0"/>
              <a:t>Ανάπτυξης </a:t>
            </a:r>
            <a:r>
              <a:rPr lang="el-GR" sz="2800" dirty="0"/>
              <a:t>Συστήματος  </a:t>
            </a:r>
          </a:p>
          <a:p>
            <a:r>
              <a:rPr lang="el-GR" sz="2800" dirty="0" smtClean="0"/>
              <a:t>2.5  </a:t>
            </a:r>
            <a:r>
              <a:rPr lang="el-GR" sz="2800" dirty="0"/>
              <a:t>Στάδια του Κύκλου ζωής Ανάπτυξης </a:t>
            </a:r>
            <a:r>
              <a:rPr lang="el-GR" sz="2800" dirty="0" smtClean="0"/>
              <a:t>Συστήματος</a:t>
            </a:r>
            <a:endParaRPr lang="el-GR" sz="2800" dirty="0"/>
          </a:p>
          <a:p>
            <a:r>
              <a:rPr lang="el-GR" sz="2800" dirty="0"/>
              <a:t>2.6  Μεθοδολογίες, μοντέλα, εργαλεία και τεχνικές   </a:t>
            </a:r>
            <a:endParaRPr lang="en-US" sz="2800" dirty="0" smtClean="0"/>
          </a:p>
          <a:p>
            <a:r>
              <a:rPr lang="el-GR" sz="2800" dirty="0" smtClean="0"/>
              <a:t>2.7  </a:t>
            </a:r>
            <a:r>
              <a:rPr lang="el-GR" sz="2800" dirty="0"/>
              <a:t>Δομημένη Ανάπτυξη Συστήματος (SADT) </a:t>
            </a:r>
          </a:p>
          <a:p>
            <a:r>
              <a:rPr lang="el-GR" sz="2800" b="1" dirty="0"/>
              <a:t>2.8  Αντικειμενοστραφής Ανάπτυξη </a:t>
            </a:r>
            <a:r>
              <a:rPr lang="el-GR" sz="2800" b="1" dirty="0" smtClean="0"/>
              <a:t>Συστήματος</a:t>
            </a:r>
            <a:endParaRPr lang="el-GR" sz="2800" b="1" dirty="0"/>
          </a:p>
          <a:p>
            <a:r>
              <a:rPr lang="el-GR" sz="2800" dirty="0"/>
              <a:t>2.9  Σύγχρονες Τάσεις στην Ανάπτυξη Συστήματος </a:t>
            </a:r>
            <a:endParaRPr lang="en-US" dirty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ΚΕΦΑΛΑΙΟ </a:t>
            </a:r>
            <a:r>
              <a:rPr lang="en-US" dirty="0"/>
              <a:t>2</a:t>
            </a:r>
            <a:r>
              <a:rPr lang="el-GR" dirty="0"/>
              <a:t>: Κύκλος ζωής ανάπτυξης συστήματος </a:t>
            </a:r>
            <a:endParaRPr lang="en-US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766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sz="2800" dirty="0"/>
              <a:t> Το σύστημα εξετάζεται ως συλλογή </a:t>
            </a:r>
            <a:r>
              <a:rPr lang="el-GR" sz="2800" dirty="0" smtClean="0"/>
              <a:t>από </a:t>
            </a:r>
            <a:r>
              <a:rPr lang="el-GR" sz="2800" b="1" dirty="0" smtClean="0"/>
              <a:t>αλληλεπιδρώμενα </a:t>
            </a:r>
            <a:r>
              <a:rPr lang="el-GR" sz="2800" b="1" dirty="0"/>
              <a:t>αντικείμενα </a:t>
            </a:r>
            <a:r>
              <a:rPr lang="el-GR" sz="2800" dirty="0"/>
              <a:t>τα οποία συνεργάζονται για την πραγματοποίηση ενός </a:t>
            </a:r>
            <a:r>
              <a:rPr lang="el-GR" sz="2800" dirty="0" smtClean="0"/>
              <a:t>έργου</a:t>
            </a:r>
            <a:r>
              <a:rPr lang="el-GR" sz="2800" dirty="0"/>
              <a:t>.  </a:t>
            </a:r>
            <a:endParaRPr lang="el-GR" sz="2800" dirty="0" smtClean="0"/>
          </a:p>
          <a:p>
            <a:r>
              <a:rPr lang="el-GR" sz="2800" dirty="0" smtClean="0"/>
              <a:t>Το  </a:t>
            </a:r>
            <a:r>
              <a:rPr lang="el-GR" sz="2800" dirty="0"/>
              <a:t>σύστημα  αποτελείται  από  αντικείμενα  που  μπορούν  να  </a:t>
            </a:r>
            <a:r>
              <a:rPr lang="el-GR" sz="2800" b="1" dirty="0"/>
              <a:t>απαντούν</a:t>
            </a:r>
            <a:r>
              <a:rPr lang="el-GR" sz="2800" dirty="0"/>
              <a:t>  </a:t>
            </a:r>
            <a:r>
              <a:rPr lang="el-GR" sz="2800" b="1" dirty="0"/>
              <a:t>σε </a:t>
            </a:r>
            <a:r>
              <a:rPr lang="el-GR" sz="2800" b="1" dirty="0" smtClean="0"/>
              <a:t>μηνύματα</a:t>
            </a:r>
            <a:r>
              <a:rPr lang="el-GR" sz="2800" dirty="0" smtClean="0"/>
              <a:t>.</a:t>
            </a:r>
          </a:p>
          <a:p>
            <a:r>
              <a:rPr lang="el-GR" sz="2800" dirty="0"/>
              <a:t>αναπτύχθηκε  όταν  στη  δεκαετία  του  70  άρχισαν  να  αναπτύσσονται  οι </a:t>
            </a:r>
            <a:r>
              <a:rPr lang="el-GR" sz="2800" dirty="0" smtClean="0"/>
              <a:t>αντικειμενοστραφείς </a:t>
            </a:r>
            <a:r>
              <a:rPr lang="el-GR" sz="2800" dirty="0"/>
              <a:t>γλώσσες προγραμματισμού</a:t>
            </a:r>
            <a:endParaRPr lang="el-GR" sz="2800" dirty="0" smtClean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dirty="0"/>
              <a:t>2.8  Αντικειμενοστραφής Ανάπτυξη Συστήματος</a:t>
            </a:r>
            <a:endParaRPr lang="el-GR" sz="44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276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sz="2800" dirty="0" smtClean="0"/>
              <a:t>Η  </a:t>
            </a:r>
            <a:r>
              <a:rPr lang="el-GR" sz="2800" b="1" dirty="0"/>
              <a:t>αντικειμενοστραφής  ανάλυση </a:t>
            </a:r>
            <a:r>
              <a:rPr lang="el-GR" sz="2800" b="1" dirty="0" smtClean="0"/>
              <a:t>(</a:t>
            </a:r>
            <a:r>
              <a:rPr lang="el-GR" sz="2800" b="1" dirty="0" err="1"/>
              <a:t>Οbject</a:t>
            </a:r>
            <a:r>
              <a:rPr lang="el-GR" sz="2800" b="1" dirty="0"/>
              <a:t>-</a:t>
            </a:r>
            <a:r>
              <a:rPr lang="el-GR" sz="2800" b="1" dirty="0" err="1"/>
              <a:t>Οriented</a:t>
            </a:r>
            <a:r>
              <a:rPr lang="el-GR" sz="2800" b="1" dirty="0"/>
              <a:t>  </a:t>
            </a:r>
            <a:r>
              <a:rPr lang="el-GR" sz="2800" b="1" dirty="0" err="1"/>
              <a:t>Αnalysis</a:t>
            </a:r>
            <a:r>
              <a:rPr lang="el-GR" sz="2800" b="1" dirty="0"/>
              <a:t>  (OOA))  </a:t>
            </a:r>
            <a:r>
              <a:rPr lang="el-GR" sz="2800" dirty="0"/>
              <a:t>καθορίζει  όλα  τα  είδη  των  αντικειμένων  που </a:t>
            </a:r>
            <a:r>
              <a:rPr lang="el-GR" sz="2800" dirty="0" smtClean="0"/>
              <a:t>αλληλεπιδρούν  </a:t>
            </a:r>
            <a:r>
              <a:rPr lang="el-GR" sz="2800" dirty="0"/>
              <a:t>με  το  σύστημα  και  μελετά  τις  αλληλεπιδράσεις  χρήστη  που </a:t>
            </a:r>
            <a:r>
              <a:rPr lang="el-GR" sz="2800" dirty="0" smtClean="0"/>
              <a:t>απαιτούνται </a:t>
            </a:r>
            <a:r>
              <a:rPr lang="el-GR" sz="2800" dirty="0"/>
              <a:t>για την ολοκλήρωση των εργασιών. Ο αντικειμενοστραφής σχεδιασμός </a:t>
            </a:r>
          </a:p>
          <a:p>
            <a:r>
              <a:rPr lang="el-GR" sz="2800" dirty="0"/>
              <a:t>(</a:t>
            </a:r>
            <a:r>
              <a:rPr lang="el-GR" sz="2800" dirty="0" err="1"/>
              <a:t>Object</a:t>
            </a:r>
            <a:r>
              <a:rPr lang="el-GR" sz="2800" dirty="0"/>
              <a:t>-</a:t>
            </a:r>
            <a:r>
              <a:rPr lang="el-GR" sz="2800" dirty="0" err="1"/>
              <a:t>Οriented</a:t>
            </a:r>
            <a:r>
              <a:rPr lang="el-GR" sz="2800" dirty="0"/>
              <a:t>  </a:t>
            </a:r>
            <a:r>
              <a:rPr lang="el-GR" sz="2800" dirty="0" err="1"/>
              <a:t>design</a:t>
            </a:r>
            <a:r>
              <a:rPr lang="el-GR" sz="2800" dirty="0"/>
              <a:t>  (OOD))  καθορίζει  όλους  τους  τύπους  των  αντικειμένων </a:t>
            </a:r>
          </a:p>
          <a:p>
            <a:r>
              <a:rPr lang="el-GR" sz="2800" dirty="0"/>
              <a:t>που  είναι  απαραίτητοι,  δείχνει  πώς  τα  αντικείμενα  αλληλεπιδρούν  για  να </a:t>
            </a:r>
          </a:p>
          <a:p>
            <a:r>
              <a:rPr lang="el-GR" sz="2800" dirty="0"/>
              <a:t>ολοκληρωθούν οι εργασίες και τελειοποιεί τον ορισμό του κάθε τύπου αντικειμένου</a:t>
            </a:r>
            <a:endParaRPr lang="el-GR" sz="2800" dirty="0" smtClean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dirty="0"/>
              <a:t>2.8  Αντικειμενοστραφής Ανάπτυξη Συστήματος</a:t>
            </a:r>
            <a:endParaRPr lang="el-GR" sz="44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412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800" dirty="0" smtClean="0"/>
              <a:t>Ο </a:t>
            </a:r>
            <a:r>
              <a:rPr lang="el-GR" sz="2800" b="1" dirty="0"/>
              <a:t>αντικειμενοστραφής σχεδιασμός </a:t>
            </a:r>
            <a:r>
              <a:rPr lang="el-GR" sz="2800" b="1" dirty="0" smtClean="0"/>
              <a:t>(</a:t>
            </a:r>
            <a:r>
              <a:rPr lang="el-GR" sz="2800" b="1" dirty="0" err="1"/>
              <a:t>Object</a:t>
            </a:r>
            <a:r>
              <a:rPr lang="el-GR" sz="2800" b="1" dirty="0"/>
              <a:t>-</a:t>
            </a:r>
            <a:r>
              <a:rPr lang="el-GR" sz="2800" b="1" dirty="0" err="1"/>
              <a:t>Οriented</a:t>
            </a:r>
            <a:r>
              <a:rPr lang="el-GR" sz="2800" b="1" dirty="0"/>
              <a:t>  </a:t>
            </a:r>
            <a:r>
              <a:rPr lang="el-GR" sz="2800" b="1" dirty="0" err="1"/>
              <a:t>design</a:t>
            </a:r>
            <a:r>
              <a:rPr lang="el-GR" sz="2800" b="1" dirty="0"/>
              <a:t>  (OOD))  </a:t>
            </a:r>
            <a:r>
              <a:rPr lang="el-GR" sz="2800" dirty="0"/>
              <a:t>καθορίζει  όλους  τους  τύπους  των  αντικειμένων </a:t>
            </a:r>
            <a:r>
              <a:rPr lang="el-GR" sz="2800" dirty="0" smtClean="0"/>
              <a:t>που  </a:t>
            </a:r>
            <a:r>
              <a:rPr lang="el-GR" sz="2800" dirty="0"/>
              <a:t>είναι  απαραίτητοι,  δείχνει  πώς  τα  αντικείμενα  αλληλεπιδρούν  για  να </a:t>
            </a:r>
            <a:r>
              <a:rPr lang="el-GR" sz="2800" dirty="0" smtClean="0"/>
              <a:t>ολοκληρωθούν </a:t>
            </a:r>
            <a:r>
              <a:rPr lang="el-GR" sz="2800" dirty="0"/>
              <a:t>οι εργασίες και τελειοποιεί τον ορισμό του κάθε τύπου αντικειμένου έτσι  ώστε  να  μπορεί  να  υλοποιηθεί  σε  μια  συγκεκριμένη  γλώσσα</a:t>
            </a:r>
            <a:endParaRPr lang="el-GR" sz="2800" dirty="0" smtClean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dirty="0"/>
              <a:t>2.8  Αντικειμενοστραφής Ανάπτυξη Συστήματος</a:t>
            </a:r>
            <a:endParaRPr lang="el-GR" sz="44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10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sz="2800" dirty="0" smtClean="0"/>
              <a:t>Ο </a:t>
            </a:r>
            <a:r>
              <a:rPr lang="el-GR" sz="2800" b="1" dirty="0" smtClean="0"/>
              <a:t>Αντικειμενοστραφής  </a:t>
            </a:r>
            <a:r>
              <a:rPr lang="el-GR" sz="2800" b="1" dirty="0"/>
              <a:t>Προγραμματισμός  (</a:t>
            </a:r>
            <a:r>
              <a:rPr lang="el-GR" sz="2800" b="1" dirty="0" err="1"/>
              <a:t>Object</a:t>
            </a:r>
            <a:r>
              <a:rPr lang="el-GR" sz="2800" b="1" dirty="0"/>
              <a:t>-</a:t>
            </a:r>
            <a:r>
              <a:rPr lang="el-GR" sz="2800" b="1" dirty="0" err="1"/>
              <a:t>Οriented</a:t>
            </a:r>
            <a:r>
              <a:rPr lang="el-GR" sz="2800" b="1" dirty="0"/>
              <a:t>  </a:t>
            </a:r>
            <a:r>
              <a:rPr lang="el-GR" sz="2800" b="1" dirty="0" err="1"/>
              <a:t>Programming</a:t>
            </a:r>
            <a:r>
              <a:rPr lang="el-GR" sz="2800" b="1" dirty="0"/>
              <a:t>  (OOP)) </a:t>
            </a:r>
            <a:r>
              <a:rPr lang="el-GR" sz="2800" dirty="0" smtClean="0"/>
              <a:t>αποτελείται  </a:t>
            </a:r>
            <a:r>
              <a:rPr lang="el-GR" sz="2800" dirty="0"/>
              <a:t>από  γραπτές  δηλώσεις  σε  μια  γλώσσα  προγραμματισμού  για  να </a:t>
            </a:r>
            <a:r>
              <a:rPr lang="el-GR" sz="2800" dirty="0" smtClean="0"/>
              <a:t>καθορίσει </a:t>
            </a:r>
            <a:r>
              <a:rPr lang="el-GR" sz="2800" dirty="0"/>
              <a:t>τι κάνει κάθε τύπος αντικειμένου</a:t>
            </a:r>
            <a:r>
              <a:rPr lang="el-GR" sz="2800" dirty="0" smtClean="0"/>
              <a:t>.</a:t>
            </a:r>
          </a:p>
          <a:p>
            <a:r>
              <a:rPr lang="el-GR" sz="2800" dirty="0" smtClean="0"/>
              <a:t>Η αντικειμενοστραφής  </a:t>
            </a:r>
            <a:r>
              <a:rPr lang="el-GR" sz="2800" dirty="0"/>
              <a:t>ανάπτυξη  πληροφοριακών  συστημάτων  χρησιμοποιεί  </a:t>
            </a:r>
            <a:r>
              <a:rPr lang="el-GR" sz="2800" b="1" dirty="0"/>
              <a:t>ένα </a:t>
            </a:r>
            <a:r>
              <a:rPr lang="el-GR" sz="2800" b="1" dirty="0" smtClean="0"/>
              <a:t>διάγραμμα  </a:t>
            </a:r>
            <a:r>
              <a:rPr lang="el-GR" sz="2800" b="1" dirty="0"/>
              <a:t>κλάσεων  </a:t>
            </a:r>
            <a:r>
              <a:rPr lang="el-GR" sz="2800" dirty="0"/>
              <a:t>για  την  εμφάνιση  όλων  των  κλάσεων  των  αντικειμένων  </a:t>
            </a:r>
            <a:r>
              <a:rPr lang="el-GR" sz="2800" dirty="0" smtClean="0"/>
              <a:t>στο σύστημα</a:t>
            </a:r>
            <a:r>
              <a:rPr lang="el-GR" sz="2800" dirty="0"/>
              <a:t>. </a:t>
            </a:r>
            <a:endParaRPr lang="el-GR" sz="2800" dirty="0" smtClean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dirty="0"/>
              <a:t>2.8  Αντικειμενοστραφής Ανάπτυξη Συστήματος</a:t>
            </a:r>
            <a:endParaRPr lang="el-GR" sz="44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627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800" b="1" dirty="0" smtClean="0"/>
              <a:t>Πλεονεκτήματα</a:t>
            </a:r>
          </a:p>
          <a:p>
            <a:r>
              <a:rPr lang="el-GR" sz="2800" dirty="0" smtClean="0"/>
              <a:t>Η </a:t>
            </a:r>
            <a:r>
              <a:rPr lang="el-GR" sz="2800" b="1" dirty="0"/>
              <a:t>φυσικότητα</a:t>
            </a:r>
            <a:r>
              <a:rPr lang="el-GR" sz="2800" dirty="0"/>
              <a:t> και η </a:t>
            </a:r>
            <a:r>
              <a:rPr lang="el-GR" sz="2800" b="1" dirty="0" smtClean="0"/>
              <a:t>επαναχρησιμοποίηση</a:t>
            </a:r>
            <a:r>
              <a:rPr lang="el-GR" sz="2800" dirty="0"/>
              <a:t>. Η προσέγγιση είναι φυσική </a:t>
            </a:r>
            <a:r>
              <a:rPr lang="el-GR" sz="2800" dirty="0" smtClean="0"/>
              <a:t>— </a:t>
            </a:r>
            <a:r>
              <a:rPr lang="el-GR" sz="2800" dirty="0"/>
              <a:t>ή διαισθητική — για τους ανθρώπους, επειδή έχουν την τάση να σκέφτονται τον </a:t>
            </a:r>
            <a:r>
              <a:rPr lang="el-GR" sz="2800" dirty="0" smtClean="0"/>
              <a:t>κόσμο  </a:t>
            </a:r>
            <a:r>
              <a:rPr lang="el-GR" sz="2800" dirty="0"/>
              <a:t>ως  αντικείμενα. </a:t>
            </a:r>
            <a:endParaRPr lang="el-GR" sz="2800" dirty="0" smtClean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dirty="0"/>
              <a:t>2.8  Αντικειμενοστραφής Ανάπτυξη Συστήματος</a:t>
            </a:r>
            <a:endParaRPr lang="el-GR" sz="44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28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l-GR" sz="2800" dirty="0"/>
              <a:t> </a:t>
            </a:r>
            <a:r>
              <a:rPr lang="el-GR" sz="2800" b="1" dirty="0"/>
              <a:t>Π</a:t>
            </a:r>
            <a:r>
              <a:rPr lang="el-GR" sz="2800" b="1" dirty="0" smtClean="0"/>
              <a:t>λεονεκτήματα</a:t>
            </a:r>
          </a:p>
          <a:p>
            <a:r>
              <a:rPr lang="el-GR" sz="2800" dirty="0"/>
              <a:t> η  αντικειμενοστραφής  προσέγγιση  περιλαμβάνει </a:t>
            </a:r>
            <a:r>
              <a:rPr lang="el-GR" sz="2800" b="1" dirty="0" smtClean="0"/>
              <a:t>κλάσεις </a:t>
            </a:r>
            <a:r>
              <a:rPr lang="el-GR" sz="2800" b="1" dirty="0"/>
              <a:t>αντικειμένων </a:t>
            </a:r>
            <a:r>
              <a:rPr lang="el-GR" sz="2800" dirty="0"/>
              <a:t>και πολλά συστήματα στην οργάνωση τους χρησιμοποιούν τα </a:t>
            </a:r>
            <a:r>
              <a:rPr lang="el-GR" sz="2800" dirty="0" smtClean="0"/>
              <a:t>ίδια </a:t>
            </a:r>
            <a:r>
              <a:rPr lang="el-GR" sz="2800" dirty="0"/>
              <a:t>αντικείμενα, αυτές οι κλάσεις μπορούν να χρησιμοποιηθούν ξανά και ξανά κάθε </a:t>
            </a:r>
            <a:r>
              <a:rPr lang="el-GR" sz="2800" dirty="0" smtClean="0"/>
              <a:t>φορά  </a:t>
            </a:r>
            <a:r>
              <a:rPr lang="el-GR" sz="2800" dirty="0"/>
              <a:t>που  χρειάζονται.  </a:t>
            </a:r>
            <a:endParaRPr lang="el-GR" sz="2800" dirty="0" smtClean="0"/>
          </a:p>
          <a:p>
            <a:r>
              <a:rPr lang="el-GR" sz="2800" i="1" dirty="0" smtClean="0"/>
              <a:t>Για  </a:t>
            </a:r>
            <a:r>
              <a:rPr lang="el-GR" sz="2800" i="1" dirty="0"/>
              <a:t>παράδειγμα, </a:t>
            </a:r>
            <a:r>
              <a:rPr lang="el-GR" sz="2800" i="1" dirty="0" smtClean="0"/>
              <a:t>μενού</a:t>
            </a:r>
            <a:r>
              <a:rPr lang="el-GR" sz="2800" i="1" dirty="0"/>
              <a:t>, πλαίσια διαλόγου, παράθυρα και κουμπιά, αλλά </a:t>
            </a:r>
            <a:r>
              <a:rPr lang="el-GR" sz="2800" i="1" dirty="0" smtClean="0"/>
              <a:t>και κλάσεις </a:t>
            </a:r>
            <a:r>
              <a:rPr lang="el-GR" sz="2800" i="1" dirty="0"/>
              <a:t>όπως πελάτης, προϊόν και τιμολόγιο </a:t>
            </a:r>
            <a:r>
              <a:rPr lang="el-GR" sz="2800" i="1" dirty="0" smtClean="0"/>
              <a:t>που </a:t>
            </a:r>
            <a:r>
              <a:rPr lang="el-GR" sz="2800" i="1" dirty="0"/>
              <a:t>μπορούν να επαναχρησιμοποιηθούν. </a:t>
            </a:r>
            <a:endParaRPr lang="el-GR" sz="2800" i="1" dirty="0" smtClean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dirty="0"/>
              <a:t>2.8  Αντικειμενοστραφής Ανάπτυξη Συστήματος</a:t>
            </a:r>
            <a:endParaRPr lang="el-GR" sz="44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145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800" b="1" dirty="0" smtClean="0"/>
              <a:t>Συμπέρασμα</a:t>
            </a:r>
          </a:p>
          <a:p>
            <a:r>
              <a:rPr lang="el-GR" sz="2800" dirty="0"/>
              <a:t>Πολλά  συστήματα  που  αναπτύσσονται  σήμερα  </a:t>
            </a:r>
            <a:r>
              <a:rPr lang="el-GR" sz="2800" b="1" dirty="0"/>
              <a:t>συνδυάζουν  παραδοσιακές  και </a:t>
            </a:r>
            <a:r>
              <a:rPr lang="el-GR" sz="2800" b="1" dirty="0" smtClean="0"/>
              <a:t>αντικειμενοστραφείς </a:t>
            </a:r>
            <a:r>
              <a:rPr lang="el-GR" sz="2800" b="1" dirty="0"/>
              <a:t>προσεγγίσεις</a:t>
            </a:r>
            <a:r>
              <a:rPr lang="el-GR" sz="2800" dirty="0"/>
              <a:t>. </a:t>
            </a:r>
            <a:endParaRPr lang="el-GR" sz="2800" dirty="0" smtClean="0"/>
          </a:p>
          <a:p>
            <a:r>
              <a:rPr lang="el-GR" sz="2800" dirty="0" smtClean="0"/>
              <a:t>Για </a:t>
            </a:r>
            <a:r>
              <a:rPr lang="el-GR" sz="2800" dirty="0"/>
              <a:t>το λόγο αυτό, είναι σημαντικό η κάλυψη τόσο </a:t>
            </a:r>
            <a:r>
              <a:rPr lang="el-GR" sz="2800" dirty="0" smtClean="0"/>
              <a:t>των  </a:t>
            </a:r>
            <a:r>
              <a:rPr lang="el-GR" sz="2800" dirty="0"/>
              <a:t>παραδοσιακών</a:t>
            </a:r>
            <a:r>
              <a:rPr lang="el-GR" sz="2800" dirty="0" smtClean="0"/>
              <a:t>/ δομημένων  </a:t>
            </a:r>
            <a:r>
              <a:rPr lang="el-GR" sz="2800" dirty="0"/>
              <a:t>προσεγγίσεων  όσο  και  των  αντικειμενοστραφών </a:t>
            </a:r>
            <a:r>
              <a:rPr lang="el-GR" sz="2800" dirty="0" smtClean="0"/>
              <a:t>προσεγγίσεων</a:t>
            </a:r>
            <a:r>
              <a:rPr lang="el-GR" sz="2800" dirty="0"/>
              <a:t>. </a:t>
            </a:r>
            <a:endParaRPr lang="el-GR" sz="2800" dirty="0" smtClean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dirty="0"/>
              <a:t>2.8  Αντικειμενοστραφής Ανάπτυξη Συστήματος</a:t>
            </a:r>
            <a:endParaRPr lang="el-GR" sz="44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830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sz="2800" dirty="0"/>
              <a:t>2.1  Ανάπτυξη Συστήματος   </a:t>
            </a:r>
            <a:endParaRPr lang="en-US" sz="2800" dirty="0" smtClean="0"/>
          </a:p>
          <a:p>
            <a:r>
              <a:rPr lang="el-GR" sz="2800" dirty="0" smtClean="0"/>
              <a:t>2.2  </a:t>
            </a:r>
            <a:r>
              <a:rPr lang="el-GR" sz="2800" dirty="0"/>
              <a:t>Κύκλος Ζωής Ανάπτυξης Συστήματος   </a:t>
            </a:r>
            <a:r>
              <a:rPr lang="en-US" sz="2800" dirty="0" smtClean="0"/>
              <a:t> </a:t>
            </a:r>
            <a:endParaRPr lang="el-GR" sz="2800" dirty="0"/>
          </a:p>
          <a:p>
            <a:r>
              <a:rPr lang="el-GR" sz="2800" dirty="0"/>
              <a:t>2.3  Κλασσικές προβλέψιμες προσεγγίσεις του Κύκλου ζωής Ανάπτυξης </a:t>
            </a:r>
            <a:r>
              <a:rPr lang="el-GR" sz="2800" dirty="0" smtClean="0"/>
              <a:t>Συστήματος  </a:t>
            </a:r>
            <a:endParaRPr lang="el-GR" sz="2800" dirty="0"/>
          </a:p>
          <a:p>
            <a:r>
              <a:rPr lang="el-GR" sz="2800" dirty="0" smtClean="0"/>
              <a:t>2.4  </a:t>
            </a:r>
            <a:r>
              <a:rPr lang="el-GR" sz="2800" dirty="0"/>
              <a:t>Ευέλικτες – Προσαρμοστικές προσεγγίσεις του Κύκλου ζωής </a:t>
            </a:r>
            <a:r>
              <a:rPr lang="el-GR" sz="2800" dirty="0" smtClean="0"/>
              <a:t>Ανάπτυξης </a:t>
            </a:r>
            <a:r>
              <a:rPr lang="el-GR" sz="2800" dirty="0"/>
              <a:t>Συστήματος  </a:t>
            </a:r>
          </a:p>
          <a:p>
            <a:r>
              <a:rPr lang="el-GR" sz="2800" dirty="0" smtClean="0"/>
              <a:t>2.5  </a:t>
            </a:r>
            <a:r>
              <a:rPr lang="el-GR" sz="2800" dirty="0"/>
              <a:t>Στάδια του Κύκλου ζωής Ανάπτυξης </a:t>
            </a:r>
            <a:r>
              <a:rPr lang="el-GR" sz="2800" dirty="0" smtClean="0"/>
              <a:t>Συστήματος</a:t>
            </a:r>
            <a:endParaRPr lang="el-GR" sz="2800" dirty="0"/>
          </a:p>
          <a:p>
            <a:r>
              <a:rPr lang="el-GR" sz="2800" dirty="0"/>
              <a:t>2.6  Μεθοδολογίες, μοντέλα, εργαλεία και τεχνικές   </a:t>
            </a:r>
            <a:endParaRPr lang="en-US" sz="2800" dirty="0" smtClean="0"/>
          </a:p>
          <a:p>
            <a:r>
              <a:rPr lang="el-GR" sz="2800" dirty="0" smtClean="0"/>
              <a:t>2.7  </a:t>
            </a:r>
            <a:r>
              <a:rPr lang="el-GR" sz="2800" dirty="0"/>
              <a:t>Δομημένη Ανάπτυξη Συστήματος (SADT) </a:t>
            </a:r>
          </a:p>
          <a:p>
            <a:r>
              <a:rPr lang="el-GR" sz="2800" dirty="0"/>
              <a:t>2.8  Αντικειμενοστραφής Ανάπτυξη </a:t>
            </a:r>
            <a:r>
              <a:rPr lang="el-GR" sz="2800" dirty="0" smtClean="0"/>
              <a:t>Συστήματος</a:t>
            </a:r>
            <a:endParaRPr lang="el-GR" sz="2800" dirty="0"/>
          </a:p>
          <a:p>
            <a:r>
              <a:rPr lang="el-GR" sz="2800" b="1" dirty="0"/>
              <a:t>2.9  Σύγχρονες Τάσεις στην Ανάπτυξη Συστήματος </a:t>
            </a:r>
            <a:endParaRPr lang="en-US" b="1" dirty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ΚΕΦΑΛΑΙΟ </a:t>
            </a:r>
            <a:r>
              <a:rPr lang="en-US" dirty="0"/>
              <a:t>2</a:t>
            </a:r>
            <a:r>
              <a:rPr lang="el-GR" dirty="0"/>
              <a:t>: Κύκλος ζωής ανάπτυξης συστήματος </a:t>
            </a:r>
            <a:endParaRPr lang="en-US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0281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800" dirty="0"/>
              <a:t>Ένα πράγμα που δεν αλλάζει ποτέ στο πεδίο των πληροφοριών συστημάτων είναι ότι </a:t>
            </a:r>
            <a:r>
              <a:rPr lang="el-GR" sz="2800" b="1" dirty="0" smtClean="0"/>
              <a:t>τα  </a:t>
            </a:r>
            <a:r>
              <a:rPr lang="el-GR" sz="2800" b="1" dirty="0"/>
              <a:t>πράγματα  αλλάζουν  πάντα. </a:t>
            </a:r>
            <a:endParaRPr lang="el-GR" sz="2800" b="1" dirty="0" smtClean="0"/>
          </a:p>
          <a:p>
            <a:r>
              <a:rPr lang="el-GR" sz="2800" dirty="0"/>
              <a:t> Οι  τεχνικές  και  οι  κύκλοι  ζωής  που </a:t>
            </a:r>
            <a:r>
              <a:rPr lang="el-GR" sz="2800" dirty="0" smtClean="0"/>
              <a:t>συζητήθηκαν  </a:t>
            </a:r>
            <a:r>
              <a:rPr lang="el-GR" sz="2800" dirty="0"/>
              <a:t>προηγουμένως  είναι  παραδείγματα  των  εν  εξελίξει  αλλαγών  στις </a:t>
            </a:r>
            <a:r>
              <a:rPr lang="el-GR" sz="2800" dirty="0" smtClean="0"/>
              <a:t>μεθοδολογίες  </a:t>
            </a:r>
            <a:r>
              <a:rPr lang="el-GR" sz="2800" dirty="0"/>
              <a:t>ανάπτυξης  συστημάτων</a:t>
            </a:r>
            <a:endParaRPr lang="el-GR" sz="2800" dirty="0" smtClean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dirty="0"/>
              <a:t>2.9  Σύγχρονες Τάσεις στην Ανάπτυξη Συστήματος </a:t>
            </a:r>
            <a:endParaRPr lang="en-US" sz="4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318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800" b="1" dirty="0"/>
              <a:t>2.9.1  Ενοποιημένη διαδικασία (</a:t>
            </a:r>
            <a:r>
              <a:rPr lang="en-US" sz="2800" b="1" dirty="0"/>
              <a:t>UP) </a:t>
            </a:r>
            <a:endParaRPr lang="el-GR" sz="2800" b="1" dirty="0" smtClean="0"/>
          </a:p>
          <a:p>
            <a:r>
              <a:rPr lang="el-GR" sz="2800" dirty="0"/>
              <a:t>Η  ενιαία  διαδικασία  (ΕΔ)  είναι  μια  αντικειμενοστραφής  μεθοδολογία  ανάπτυξης </a:t>
            </a:r>
            <a:r>
              <a:rPr lang="el-GR" sz="2800" dirty="0" smtClean="0"/>
              <a:t>συστήματος </a:t>
            </a:r>
            <a:r>
              <a:rPr lang="el-GR" sz="2800" dirty="0"/>
              <a:t>που </a:t>
            </a:r>
            <a:r>
              <a:rPr lang="el-GR" sz="2800" dirty="0" err="1" smtClean="0"/>
              <a:t>ροσφέρεται</a:t>
            </a:r>
            <a:r>
              <a:rPr lang="el-GR" sz="2800" dirty="0" smtClean="0"/>
              <a:t> </a:t>
            </a:r>
            <a:r>
              <a:rPr lang="el-GR" sz="2800" dirty="0"/>
              <a:t>από την εταιρεία  λογισμικού  IBM και προέρχεται από </a:t>
            </a:r>
            <a:r>
              <a:rPr lang="el-GR" sz="2800" dirty="0" smtClean="0"/>
              <a:t>τούς  </a:t>
            </a:r>
            <a:r>
              <a:rPr lang="el-GR" sz="2800" dirty="0"/>
              <a:t>τρεις  υποστηρικτές  της  </a:t>
            </a:r>
            <a:r>
              <a:rPr lang="el-GR" sz="2800" b="1" dirty="0" err="1"/>
              <a:t>Unified</a:t>
            </a:r>
            <a:r>
              <a:rPr lang="el-GR" sz="2800" b="1" dirty="0"/>
              <a:t>  </a:t>
            </a:r>
            <a:r>
              <a:rPr lang="el-GR" sz="2800" b="1" dirty="0" err="1"/>
              <a:t>Modeling</a:t>
            </a:r>
            <a:r>
              <a:rPr lang="el-GR" sz="2800" b="1" dirty="0"/>
              <a:t>  </a:t>
            </a:r>
            <a:r>
              <a:rPr lang="el-GR" sz="2800" b="1" dirty="0" err="1"/>
              <a:t>Language(UML</a:t>
            </a:r>
            <a:r>
              <a:rPr lang="el-GR" sz="2800" b="1" dirty="0"/>
              <a:t>):  </a:t>
            </a:r>
            <a:r>
              <a:rPr lang="el-GR" sz="2800" dirty="0" err="1"/>
              <a:t>Grady</a:t>
            </a:r>
            <a:r>
              <a:rPr lang="el-GR" sz="2800" dirty="0"/>
              <a:t>  </a:t>
            </a:r>
            <a:r>
              <a:rPr lang="el-GR" sz="2800" dirty="0" err="1"/>
              <a:t>Booch</a:t>
            </a:r>
            <a:r>
              <a:rPr lang="el-GR" sz="2800" dirty="0"/>
              <a:t>, </a:t>
            </a:r>
            <a:r>
              <a:rPr lang="el-GR" sz="2800" dirty="0" err="1" smtClean="0"/>
              <a:t>James</a:t>
            </a:r>
            <a:r>
              <a:rPr lang="el-GR" sz="2800" dirty="0" smtClean="0"/>
              <a:t>  </a:t>
            </a:r>
            <a:r>
              <a:rPr lang="el-GR" sz="2800" dirty="0" err="1"/>
              <a:t>Rumbaugh</a:t>
            </a:r>
            <a:r>
              <a:rPr lang="el-GR" sz="2800" dirty="0"/>
              <a:t>  και  τον  </a:t>
            </a:r>
            <a:r>
              <a:rPr lang="el-GR" sz="2800" dirty="0" err="1"/>
              <a:t>Ivar</a:t>
            </a:r>
            <a:r>
              <a:rPr lang="el-GR" sz="2800" dirty="0"/>
              <a:t>  </a:t>
            </a:r>
            <a:r>
              <a:rPr lang="el-GR" sz="2800" dirty="0" err="1"/>
              <a:t>Jacobson</a:t>
            </a:r>
            <a:r>
              <a:rPr lang="el-GR" sz="2800" dirty="0"/>
              <a:t>. </a:t>
            </a:r>
            <a:endParaRPr lang="el-GR" sz="2800" dirty="0" smtClean="0"/>
          </a:p>
          <a:p>
            <a:endParaRPr lang="el-GR" sz="2800" dirty="0" smtClean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dirty="0" smtClean="0"/>
              <a:t>2.9.  </a:t>
            </a:r>
            <a:r>
              <a:rPr lang="el-GR" sz="4400" dirty="0"/>
              <a:t>Σύγχρονες Τάσεις στην Ανάπτυξη Συστήματος </a:t>
            </a:r>
            <a:endParaRPr lang="en-US" sz="4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503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sz="2800" b="1" dirty="0"/>
              <a:t>2.9.1  Ενοποιημένη διαδικασία (</a:t>
            </a:r>
            <a:r>
              <a:rPr lang="en-US" sz="2800" b="1" dirty="0"/>
              <a:t>UP) </a:t>
            </a:r>
            <a:endParaRPr lang="el-GR" sz="2800" b="1" dirty="0" smtClean="0"/>
          </a:p>
          <a:p>
            <a:r>
              <a:rPr lang="el-GR" sz="2800" dirty="0"/>
              <a:t>Η  UP  στοχεύει  στην  ενίσχυση  των  έξι  "βέλτιστων  πρακτικών"  ανάπτυξης </a:t>
            </a:r>
            <a:r>
              <a:rPr lang="el-GR" sz="2800" dirty="0" smtClean="0"/>
              <a:t>συστήματος </a:t>
            </a:r>
            <a:r>
              <a:rPr lang="el-GR" sz="2800" dirty="0"/>
              <a:t>που είναι κοινές σε πολλές μεθοδολογίες ανάπτυξης: </a:t>
            </a:r>
          </a:p>
          <a:p>
            <a:r>
              <a:rPr lang="el-GR" sz="2800" dirty="0" smtClean="0"/>
              <a:t>Επαναληπτική </a:t>
            </a:r>
            <a:r>
              <a:rPr lang="el-GR" sz="2800" dirty="0"/>
              <a:t>ανάπτυξη </a:t>
            </a:r>
          </a:p>
          <a:p>
            <a:r>
              <a:rPr lang="el-GR" sz="2800" dirty="0" smtClean="0"/>
              <a:t>Ορισμός </a:t>
            </a:r>
            <a:r>
              <a:rPr lang="el-GR" sz="2800" dirty="0"/>
              <a:t>και διαχείριση απαιτήσεων </a:t>
            </a:r>
          </a:p>
          <a:p>
            <a:r>
              <a:rPr lang="el-GR" sz="2800" dirty="0" smtClean="0"/>
              <a:t>Χρήση </a:t>
            </a:r>
            <a:r>
              <a:rPr lang="el-GR" sz="2800" dirty="0"/>
              <a:t>συστατικών αρχιτεκτονικής </a:t>
            </a:r>
          </a:p>
          <a:p>
            <a:r>
              <a:rPr lang="el-GR" sz="2800" dirty="0" smtClean="0"/>
              <a:t>Δημιουργία </a:t>
            </a:r>
            <a:r>
              <a:rPr lang="el-GR" sz="2800" dirty="0"/>
              <a:t>εικονικών μοντέλων </a:t>
            </a:r>
          </a:p>
          <a:p>
            <a:r>
              <a:rPr lang="el-GR" sz="2800" dirty="0" smtClean="0"/>
              <a:t>Έλεγχος </a:t>
            </a:r>
            <a:r>
              <a:rPr lang="el-GR" sz="2800" dirty="0"/>
              <a:t>ποιότητας </a:t>
            </a:r>
          </a:p>
          <a:p>
            <a:r>
              <a:rPr lang="el-GR" sz="2800" dirty="0" smtClean="0"/>
              <a:t>Έλεγχος </a:t>
            </a:r>
            <a:r>
              <a:rPr lang="el-GR" sz="2800" dirty="0"/>
              <a:t>αλλαγών </a:t>
            </a:r>
            <a:endParaRPr lang="el-GR" sz="2800" dirty="0" smtClean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dirty="0" smtClean="0"/>
              <a:t>2.9.  </a:t>
            </a:r>
            <a:r>
              <a:rPr lang="el-GR" sz="4400" dirty="0"/>
              <a:t>Σύγχρονες Τάσεις στην Ανάπτυξη Συστήματος </a:t>
            </a:r>
            <a:endParaRPr lang="en-US" sz="4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49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800" b="1" dirty="0"/>
              <a:t>2.9.1  Ενοποιημένη διαδικασία (</a:t>
            </a:r>
            <a:r>
              <a:rPr lang="en-US" sz="2800" b="1" dirty="0"/>
              <a:t>UP) </a:t>
            </a:r>
            <a:endParaRPr lang="el-GR" sz="2800" b="1" dirty="0" smtClean="0"/>
          </a:p>
          <a:p>
            <a:r>
              <a:rPr lang="el-GR" sz="2800" dirty="0"/>
              <a:t>Η UP ορίζει τέσσερις φάσεις του κύκλου ζωής:  </a:t>
            </a:r>
          </a:p>
          <a:p>
            <a:r>
              <a:rPr lang="el-GR" sz="2800" dirty="0" smtClean="0"/>
              <a:t>έναρξη  </a:t>
            </a:r>
            <a:endParaRPr lang="el-GR" sz="2800" dirty="0"/>
          </a:p>
          <a:p>
            <a:r>
              <a:rPr lang="el-GR" sz="2800" dirty="0" smtClean="0"/>
              <a:t>επεξεργασία </a:t>
            </a:r>
            <a:endParaRPr lang="el-GR" sz="2800" dirty="0"/>
          </a:p>
          <a:p>
            <a:r>
              <a:rPr lang="el-GR" sz="2800" dirty="0" smtClean="0"/>
              <a:t>κατασκευή </a:t>
            </a:r>
            <a:endParaRPr lang="el-GR" sz="2800" dirty="0"/>
          </a:p>
          <a:p>
            <a:r>
              <a:rPr lang="el-GR" sz="2800" dirty="0" smtClean="0"/>
              <a:t>μετάβαση </a:t>
            </a:r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dirty="0" smtClean="0"/>
              <a:t>2.9.  </a:t>
            </a:r>
            <a:r>
              <a:rPr lang="el-GR" sz="4400" dirty="0"/>
              <a:t>Σύγχρονες Τάσεις στην Ανάπτυξη Συστήματος </a:t>
            </a:r>
            <a:endParaRPr lang="en-US" sz="4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929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l-GR" sz="2800" b="1" dirty="0" smtClean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dirty="0"/>
              <a:t>2.9.1  Ενοποιημένη διαδικασία (</a:t>
            </a:r>
            <a:r>
              <a:rPr lang="en-US" sz="4400" dirty="0"/>
              <a:t>UP) </a:t>
            </a:r>
            <a:endParaRPr lang="el-GR" sz="44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73</a:t>
            </a:fld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908720"/>
            <a:ext cx="6048672" cy="554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1367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sz="2800" b="1" dirty="0"/>
              <a:t>2.9.2  Ακραίος Προγραμματισμός </a:t>
            </a:r>
            <a:r>
              <a:rPr lang="el-GR" sz="2800" b="1" dirty="0" err="1"/>
              <a:t>eXtreme</a:t>
            </a:r>
            <a:r>
              <a:rPr lang="el-GR" sz="2800" b="1" dirty="0"/>
              <a:t> </a:t>
            </a:r>
            <a:r>
              <a:rPr lang="el-GR" sz="2800" b="1" dirty="0" err="1"/>
              <a:t>Programming</a:t>
            </a:r>
            <a:r>
              <a:rPr lang="el-GR" sz="2800" b="1" dirty="0"/>
              <a:t> (XP) </a:t>
            </a:r>
            <a:endParaRPr lang="en-US" sz="2800" b="1" dirty="0" smtClean="0"/>
          </a:p>
          <a:p>
            <a:r>
              <a:rPr lang="el-GR" sz="2800" dirty="0"/>
              <a:t>Ο  ακραίος  προγραμματισμός  (XP)  είναι  μία  προσέγγιση  ανάπτυξης  </a:t>
            </a:r>
            <a:r>
              <a:rPr lang="el-GR" sz="2800" dirty="0" smtClean="0"/>
              <a:t>συστήματος</a:t>
            </a:r>
            <a:r>
              <a:rPr lang="en-US" sz="2800" dirty="0" smtClean="0"/>
              <a:t> </a:t>
            </a:r>
            <a:r>
              <a:rPr lang="el-GR" sz="2800" dirty="0" smtClean="0"/>
              <a:t>που </a:t>
            </a:r>
            <a:r>
              <a:rPr lang="el-GR" sz="2800" dirty="0"/>
              <a:t>πρόσφατα διαδόθηκε από τον </a:t>
            </a:r>
            <a:r>
              <a:rPr lang="el-GR" sz="2800" dirty="0" err="1"/>
              <a:t>Kent</a:t>
            </a:r>
            <a:r>
              <a:rPr lang="el-GR" sz="2800" dirty="0"/>
              <a:t> </a:t>
            </a:r>
            <a:r>
              <a:rPr lang="el-GR" sz="2800" dirty="0" err="1"/>
              <a:t>Beck</a:t>
            </a:r>
            <a:r>
              <a:rPr lang="el-GR" sz="2800" dirty="0" smtClean="0"/>
              <a:t>.</a:t>
            </a:r>
            <a:endParaRPr lang="en-US" sz="2800" dirty="0" smtClean="0"/>
          </a:p>
          <a:p>
            <a:r>
              <a:rPr lang="el-GR" sz="2800" dirty="0" smtClean="0"/>
              <a:t>Στον </a:t>
            </a:r>
            <a:r>
              <a:rPr lang="el-GR" sz="2800" dirty="0"/>
              <a:t>XP προσαρμόζονται τεχνικές από </a:t>
            </a:r>
            <a:r>
              <a:rPr lang="el-GR" sz="2800" dirty="0" smtClean="0"/>
              <a:t>πολλές </a:t>
            </a:r>
            <a:r>
              <a:rPr lang="el-GR" sz="2800" dirty="0"/>
              <a:t>πηγές και προσθέτονται μερικές νέες ιδέες. </a:t>
            </a:r>
            <a:endParaRPr lang="en-US" sz="2800" dirty="0" smtClean="0"/>
          </a:p>
          <a:p>
            <a:r>
              <a:rPr lang="el-GR" sz="2800" dirty="0" smtClean="0"/>
              <a:t>Μερικές </a:t>
            </a:r>
            <a:r>
              <a:rPr lang="el-GR" sz="2800" dirty="0"/>
              <a:t>φορές αναφέρεται ως μία </a:t>
            </a:r>
            <a:r>
              <a:rPr lang="el-GR" sz="2800" dirty="0" smtClean="0"/>
              <a:t>"</a:t>
            </a:r>
            <a:r>
              <a:rPr lang="el-GR" sz="2800" dirty="0"/>
              <a:t>ελαφριά"  μεθοδολογία  ανάπτυξης  συστήματος,  δηλαδή  διατηρείται  απλή  </a:t>
            </a:r>
            <a:r>
              <a:rPr lang="el-GR" sz="2800" dirty="0" smtClean="0"/>
              <a:t>και</a:t>
            </a:r>
            <a:r>
              <a:rPr lang="en-US" sz="2800" dirty="0" smtClean="0"/>
              <a:t> </a:t>
            </a:r>
            <a:r>
              <a:rPr lang="el-GR" sz="2800" dirty="0" smtClean="0"/>
              <a:t>επικεντρώνεται  </a:t>
            </a:r>
            <a:r>
              <a:rPr lang="el-GR" sz="2800" dirty="0"/>
              <a:t>περισσότερο  στην  αποτελεσματικότητα  της  διαδικασίας  ανάπτυξης.</a:t>
            </a:r>
            <a:endParaRPr lang="el-GR" sz="2800" dirty="0" smtClean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dirty="0" smtClean="0"/>
              <a:t>2.9.  </a:t>
            </a:r>
            <a:r>
              <a:rPr lang="el-GR" sz="4400" dirty="0"/>
              <a:t>Σύγχρονες Τάσεις στην Ανάπτυξη Συστήματος </a:t>
            </a:r>
            <a:endParaRPr lang="en-US" sz="4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801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sz="2800" b="1" dirty="0"/>
              <a:t>2.9.2  Ακραίος Προγραμματισμός </a:t>
            </a:r>
            <a:r>
              <a:rPr lang="el-GR" sz="2800" b="1" dirty="0" err="1"/>
              <a:t>eXtreme</a:t>
            </a:r>
            <a:r>
              <a:rPr lang="el-GR" sz="2800" b="1" dirty="0"/>
              <a:t> </a:t>
            </a:r>
            <a:r>
              <a:rPr lang="el-GR" sz="2800" b="1" dirty="0" err="1"/>
              <a:t>Programming</a:t>
            </a:r>
            <a:r>
              <a:rPr lang="el-GR" sz="2800" b="1" dirty="0"/>
              <a:t> (XP) </a:t>
            </a:r>
            <a:endParaRPr lang="en-US" sz="2800" b="1" dirty="0" smtClean="0"/>
          </a:p>
          <a:p>
            <a:r>
              <a:rPr lang="el-GR" sz="2800" dirty="0"/>
              <a:t>Οι  </a:t>
            </a:r>
            <a:r>
              <a:rPr lang="el-GR" sz="2800" dirty="0" smtClean="0"/>
              <a:t>χρήστες  περιγράφουν  </a:t>
            </a:r>
            <a:r>
              <a:rPr lang="el-GR" sz="2800" dirty="0"/>
              <a:t>ιστορίες  </a:t>
            </a:r>
            <a:r>
              <a:rPr lang="el-GR" sz="2800" dirty="0" smtClean="0"/>
              <a:t>με  </a:t>
            </a:r>
            <a:r>
              <a:rPr lang="el-GR" sz="2800" dirty="0"/>
              <a:t>περιπτώσεις  χρήσης. </a:t>
            </a:r>
            <a:endParaRPr lang="en-US" sz="2800" dirty="0" smtClean="0"/>
          </a:p>
          <a:p>
            <a:r>
              <a:rPr lang="el-GR" sz="2800" dirty="0" smtClean="0"/>
              <a:t>Οι ιστορίες  </a:t>
            </a:r>
            <a:r>
              <a:rPr lang="el-GR" sz="2800" dirty="0"/>
              <a:t>χρηστών  </a:t>
            </a:r>
            <a:r>
              <a:rPr lang="el-GR" sz="2800" dirty="0" smtClean="0"/>
              <a:t>περιγράφουν  </a:t>
            </a:r>
            <a:r>
              <a:rPr lang="el-GR" sz="2800" dirty="0"/>
              <a:t>την  απαιτούμενη  λειτουργικότητα  του </a:t>
            </a:r>
            <a:r>
              <a:rPr lang="el-GR" sz="2800" dirty="0" smtClean="0"/>
              <a:t>συστήματος</a:t>
            </a:r>
            <a:r>
              <a:rPr lang="el-GR" sz="2800" dirty="0"/>
              <a:t>.  </a:t>
            </a:r>
            <a:endParaRPr lang="en-US" sz="2800" dirty="0" smtClean="0"/>
          </a:p>
          <a:p>
            <a:r>
              <a:rPr lang="el-GR" sz="2800" dirty="0" smtClean="0"/>
              <a:t>Οι  </a:t>
            </a:r>
            <a:r>
              <a:rPr lang="el-GR" sz="2800" dirty="0"/>
              <a:t>αναλυτές  ετοιμάζουν  ένα  </a:t>
            </a:r>
            <a:r>
              <a:rPr lang="el-GR" sz="2800" b="1" dirty="0"/>
              <a:t>έγγραφο</a:t>
            </a:r>
            <a:r>
              <a:rPr lang="el-GR" sz="2800" dirty="0"/>
              <a:t>  με  αυτές  τις  ιστορίες  με  άτυπα </a:t>
            </a:r>
            <a:r>
              <a:rPr lang="el-GR" sz="2800" dirty="0" smtClean="0"/>
              <a:t>περιγραφικά  </a:t>
            </a:r>
            <a:r>
              <a:rPr lang="el-GR" sz="2800" dirty="0"/>
              <a:t>μοντέλα.  </a:t>
            </a:r>
            <a:endParaRPr lang="en-US" sz="2800" dirty="0" smtClean="0"/>
          </a:p>
          <a:p>
            <a:r>
              <a:rPr lang="en-US" sz="2800" dirty="0" smtClean="0"/>
              <a:t>O</a:t>
            </a:r>
            <a:r>
              <a:rPr lang="el-GR" sz="2800" dirty="0" smtClean="0"/>
              <a:t>ι  </a:t>
            </a:r>
            <a:r>
              <a:rPr lang="el-GR" sz="2800" dirty="0"/>
              <a:t>χρήστες  περιγράφουν </a:t>
            </a:r>
            <a:r>
              <a:rPr lang="el-GR" sz="2800" dirty="0" smtClean="0"/>
              <a:t>ένα  </a:t>
            </a:r>
            <a:r>
              <a:rPr lang="el-GR" sz="2800" dirty="0"/>
              <a:t>σύνολο  δοκιμών  αποδοχής  που  θα  αποδεικνύουν  ότι  το  σύστημα  παρέχει  την </a:t>
            </a:r>
            <a:r>
              <a:rPr lang="el-GR" sz="2800" dirty="0" smtClean="0"/>
              <a:t>απαιτούμενη </a:t>
            </a:r>
            <a:r>
              <a:rPr lang="el-GR" sz="2800" dirty="0"/>
              <a:t>λειτουργικότητα μετά την ολοκλήρωσή του</a:t>
            </a:r>
            <a:endParaRPr lang="el-GR" sz="2800" dirty="0" smtClean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dirty="0" smtClean="0"/>
              <a:t>2.9.  </a:t>
            </a:r>
            <a:r>
              <a:rPr lang="el-GR" sz="4400" dirty="0"/>
              <a:t>Σύγχρονες Τάσεις στην Ανάπτυξη Συστήματος </a:t>
            </a:r>
            <a:endParaRPr lang="en-US" sz="4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75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030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sz="2800" b="1" dirty="0"/>
              <a:t>2.9.2  Ακραίος Προγραμματισμός </a:t>
            </a:r>
            <a:r>
              <a:rPr lang="el-GR" sz="2800" b="1" dirty="0" err="1"/>
              <a:t>eXtreme</a:t>
            </a:r>
            <a:r>
              <a:rPr lang="el-GR" sz="2800" b="1" dirty="0"/>
              <a:t> </a:t>
            </a:r>
            <a:r>
              <a:rPr lang="el-GR" sz="2800" b="1" dirty="0" err="1"/>
              <a:t>Programming</a:t>
            </a:r>
            <a:r>
              <a:rPr lang="el-GR" sz="2800" b="1" dirty="0"/>
              <a:t> (XP) </a:t>
            </a:r>
            <a:endParaRPr lang="en-US" sz="2800" b="1" dirty="0" smtClean="0"/>
          </a:p>
          <a:p>
            <a:r>
              <a:rPr lang="el-GR" sz="2800" dirty="0"/>
              <a:t>Στη συνέχεια οι αναλυτές προγραμματίζουν μια σειρά εκδόσεων του έργου, όπου σε </a:t>
            </a:r>
            <a:r>
              <a:rPr lang="el-GR" sz="2800" dirty="0" smtClean="0"/>
              <a:t>κάθε </a:t>
            </a:r>
            <a:r>
              <a:rPr lang="el-GR" sz="2800" dirty="0"/>
              <a:t>έκδοση συμπεριλαμβάνεται ένα μέρος του τελικού συστήματος, όπως ισχύει και </a:t>
            </a:r>
            <a:r>
              <a:rPr lang="el-GR" sz="2800" dirty="0" smtClean="0"/>
              <a:t>με  </a:t>
            </a:r>
            <a:r>
              <a:rPr lang="el-GR" sz="2800" dirty="0"/>
              <a:t>την  προσέγγιση  της  σταδιακής  ανάπτυξης. </a:t>
            </a:r>
            <a:endParaRPr lang="en-US" sz="2800" dirty="0" smtClean="0"/>
          </a:p>
          <a:p>
            <a:r>
              <a:rPr lang="el-GR" sz="2800" dirty="0" smtClean="0"/>
              <a:t> </a:t>
            </a:r>
            <a:r>
              <a:rPr lang="el-GR" sz="2800" dirty="0"/>
              <a:t>Το  έργο  προχωρά  με  την  πρώτη </a:t>
            </a:r>
            <a:r>
              <a:rPr lang="el-GR" sz="2800" dirty="0" smtClean="0"/>
              <a:t>έκδοση</a:t>
            </a:r>
            <a:r>
              <a:rPr lang="el-GR" sz="2800" dirty="0"/>
              <a:t>,  που  συνήθως  παίρνει  αρκετές  επαναλήψεις  για  να  ολοκληρωθεί.  </a:t>
            </a:r>
            <a:endParaRPr lang="en-US" sz="2800" dirty="0" smtClean="0"/>
          </a:p>
          <a:p>
            <a:r>
              <a:rPr lang="el-GR" sz="2800" dirty="0" smtClean="0"/>
              <a:t>Όταν ολοκληρωθεί </a:t>
            </a:r>
            <a:r>
              <a:rPr lang="el-GR" sz="2800" dirty="0"/>
              <a:t>η πρώτη έκδοση, η δεύτερη έκδοση ξεκινά και το ίδιο συμβαίνει και με </a:t>
            </a:r>
            <a:r>
              <a:rPr lang="el-GR" sz="2800" dirty="0" smtClean="0"/>
              <a:t>τις </a:t>
            </a:r>
            <a:r>
              <a:rPr lang="el-GR" sz="2800" dirty="0"/>
              <a:t>επόμενες εκδόσεις. </a:t>
            </a:r>
            <a:endParaRPr lang="el-GR" sz="2800" dirty="0" smtClean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dirty="0" smtClean="0"/>
              <a:t>2.9.  </a:t>
            </a:r>
            <a:r>
              <a:rPr lang="el-GR" sz="4400" dirty="0"/>
              <a:t>Σύγχρονες Τάσεις στην Ανάπτυξη Συστήματος </a:t>
            </a:r>
            <a:endParaRPr lang="en-US" sz="4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096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sz="2800" b="1" dirty="0"/>
              <a:t>2.9.2  Ακραίος Προγραμματισμός </a:t>
            </a:r>
            <a:r>
              <a:rPr lang="el-GR" sz="2800" b="1" dirty="0" err="1"/>
              <a:t>eXtreme</a:t>
            </a:r>
            <a:r>
              <a:rPr lang="el-GR" sz="2800" b="1" dirty="0"/>
              <a:t> </a:t>
            </a:r>
            <a:r>
              <a:rPr lang="el-GR" sz="2800" b="1" dirty="0" err="1"/>
              <a:t>Programming</a:t>
            </a:r>
            <a:r>
              <a:rPr lang="el-GR" sz="2800" b="1" dirty="0"/>
              <a:t> (XP) </a:t>
            </a:r>
            <a:endParaRPr lang="en-US" sz="2800" b="1" dirty="0" smtClean="0"/>
          </a:p>
          <a:p>
            <a:r>
              <a:rPr lang="el-GR" sz="2800" dirty="0"/>
              <a:t>Ο  XP  είναι  λίγο  πολύ  όπως  και  οι  άλλες  επαναληπτικές  και  </a:t>
            </a:r>
            <a:r>
              <a:rPr lang="el-GR" sz="2800" dirty="0" err="1"/>
              <a:t>επαυξητικές</a:t>
            </a:r>
            <a:r>
              <a:rPr lang="el-GR" sz="2800" dirty="0"/>
              <a:t> </a:t>
            </a:r>
            <a:r>
              <a:rPr lang="el-GR" sz="2800" dirty="0" smtClean="0"/>
              <a:t>προσεγγίσεις</a:t>
            </a:r>
            <a:r>
              <a:rPr lang="el-GR" sz="2800" dirty="0"/>
              <a:t>. </a:t>
            </a:r>
            <a:endParaRPr lang="en-US" sz="2800" dirty="0" smtClean="0"/>
          </a:p>
          <a:p>
            <a:r>
              <a:rPr lang="el-GR" sz="2800" dirty="0" smtClean="0"/>
              <a:t> </a:t>
            </a:r>
            <a:r>
              <a:rPr lang="el-GR" sz="2800" dirty="0"/>
              <a:t>Όμως,  ο  XP  περιέχει  μερικά  πρόσθετα  χαρακτηριστικά  γνωρίσματα </a:t>
            </a:r>
            <a:r>
              <a:rPr lang="el-GR" sz="2800" dirty="0" smtClean="0"/>
              <a:t>που  </a:t>
            </a:r>
            <a:r>
              <a:rPr lang="el-GR" sz="2800" dirty="0"/>
              <a:t>τον  καθιστούν  δημοφιλή.  </a:t>
            </a:r>
            <a:endParaRPr lang="en-US" sz="2800" dirty="0" smtClean="0"/>
          </a:p>
          <a:p>
            <a:r>
              <a:rPr lang="el-GR" sz="2800" dirty="0" smtClean="0"/>
              <a:t>Για  </a:t>
            </a:r>
            <a:r>
              <a:rPr lang="el-GR" sz="2800" dirty="0"/>
              <a:t>παράδειγμα  απαιτεί  </a:t>
            </a:r>
            <a:r>
              <a:rPr lang="el-GR" sz="2800" b="1" dirty="0"/>
              <a:t>συνεχή</a:t>
            </a:r>
            <a:r>
              <a:rPr lang="el-GR" sz="2800" dirty="0"/>
              <a:t>  </a:t>
            </a:r>
            <a:r>
              <a:rPr lang="el-GR" sz="2800" b="1" dirty="0"/>
              <a:t>δοκιμή</a:t>
            </a:r>
            <a:r>
              <a:rPr lang="el-GR" sz="2800" dirty="0"/>
              <a:t>,  συνεχή </a:t>
            </a:r>
            <a:r>
              <a:rPr lang="el-GR" sz="2800" b="1" dirty="0" smtClean="0"/>
              <a:t>ολοκλήρωση</a:t>
            </a:r>
            <a:r>
              <a:rPr lang="el-GR" sz="2800" dirty="0" smtClean="0"/>
              <a:t>  </a:t>
            </a:r>
            <a:r>
              <a:rPr lang="el-GR" sz="2800" dirty="0"/>
              <a:t>και  </a:t>
            </a:r>
            <a:r>
              <a:rPr lang="el-GR" sz="2800" b="1" dirty="0"/>
              <a:t>μεγάλη  συμμετοχή  των  χρηστών. </a:t>
            </a:r>
            <a:endParaRPr lang="el-GR" sz="2800" b="1" dirty="0" smtClean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dirty="0" smtClean="0"/>
              <a:t>2.9.  </a:t>
            </a:r>
            <a:r>
              <a:rPr lang="el-GR" sz="4400" dirty="0"/>
              <a:t>Σύγχρονες Τάσεις στην Ανάπτυξη Συστήματος </a:t>
            </a:r>
            <a:endParaRPr lang="en-US" sz="4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77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475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sz="2800" b="1" dirty="0"/>
              <a:t>2.9.2  Ακραίος Προγραμματισμός </a:t>
            </a:r>
            <a:r>
              <a:rPr lang="el-GR" sz="2800" b="1" dirty="0" err="1"/>
              <a:t>eXtreme</a:t>
            </a:r>
            <a:r>
              <a:rPr lang="el-GR" sz="2800" b="1" dirty="0"/>
              <a:t> </a:t>
            </a:r>
            <a:r>
              <a:rPr lang="el-GR" sz="2800" b="1" dirty="0" err="1"/>
              <a:t>Programming</a:t>
            </a:r>
            <a:r>
              <a:rPr lang="el-GR" sz="2800" b="1" dirty="0"/>
              <a:t> (XP) </a:t>
            </a:r>
            <a:endParaRPr lang="en-US" sz="2800" b="1" dirty="0" smtClean="0"/>
          </a:p>
          <a:p>
            <a:r>
              <a:rPr lang="el-GR" sz="2800" dirty="0"/>
              <a:t>Απαιτεί  επίσης,  ο </a:t>
            </a:r>
            <a:r>
              <a:rPr lang="el-GR" sz="2800" dirty="0" smtClean="0"/>
              <a:t>προγραμματισμός </a:t>
            </a:r>
            <a:r>
              <a:rPr lang="el-GR" sz="2800" dirty="0"/>
              <a:t>να γίνεται από </a:t>
            </a:r>
            <a:r>
              <a:rPr lang="el-GR" sz="2800" b="1" dirty="0"/>
              <a:t>ομάδες των δύο προγραμματιστών που εργάζονται </a:t>
            </a:r>
            <a:r>
              <a:rPr lang="el-GR" sz="2800" b="1" dirty="0" smtClean="0"/>
              <a:t>μαζί  </a:t>
            </a:r>
            <a:r>
              <a:rPr lang="el-GR" sz="2800" dirty="0"/>
              <a:t>σε  ένα σταθμό εργασίας  όταν γράφουν και δοκιμάζουν τον κώδικα. Αυτό και </a:t>
            </a:r>
            <a:r>
              <a:rPr lang="el-GR" sz="2800" dirty="0" smtClean="0"/>
              <a:t>άλλα </a:t>
            </a:r>
            <a:r>
              <a:rPr lang="el-GR" sz="2800" dirty="0" err="1" smtClean="0"/>
              <a:t>χαρακτηρι</a:t>
            </a:r>
            <a:r>
              <a:rPr lang="en-US" sz="2800" dirty="0" smtClean="0"/>
              <a:t>-</a:t>
            </a:r>
            <a:r>
              <a:rPr lang="el-GR" sz="2800" dirty="0" err="1" smtClean="0"/>
              <a:t>στικά</a:t>
            </a:r>
            <a:r>
              <a:rPr lang="el-GR" sz="2800" dirty="0" smtClean="0"/>
              <a:t> </a:t>
            </a:r>
            <a:r>
              <a:rPr lang="el-GR" sz="2800" dirty="0"/>
              <a:t>γνωρίσματα δίνουν έμφαση στην ανοιχτή και αποτελεσματική </a:t>
            </a:r>
            <a:r>
              <a:rPr lang="el-GR" sz="2800" dirty="0" smtClean="0"/>
              <a:t>επικοινωνία  </a:t>
            </a:r>
            <a:r>
              <a:rPr lang="el-GR" sz="2800" dirty="0"/>
              <a:t>μεταξύ  των  μελών  της  ομάδας.  </a:t>
            </a:r>
            <a:endParaRPr lang="en-US" sz="2800" dirty="0" smtClean="0"/>
          </a:p>
          <a:p>
            <a:r>
              <a:rPr lang="el-GR" sz="2800" dirty="0" smtClean="0"/>
              <a:t>Ένα  </a:t>
            </a:r>
            <a:r>
              <a:rPr lang="el-GR" sz="2800" dirty="0"/>
              <a:t>τελικό  χαρακτηριστικό  γνώρισμα </a:t>
            </a:r>
            <a:r>
              <a:rPr lang="el-GR" sz="2800" dirty="0" smtClean="0"/>
              <a:t>είναι </a:t>
            </a:r>
            <a:r>
              <a:rPr lang="el-GR" sz="2800" dirty="0"/>
              <a:t>ότι </a:t>
            </a:r>
            <a:r>
              <a:rPr lang="el-GR" sz="2800" b="1" dirty="0"/>
              <a:t>οι προγραμματιστές δεν θα πρέπει να εργάζονται περισσότερο από 40 ώρες </a:t>
            </a:r>
            <a:r>
              <a:rPr lang="en-US" sz="2800" dirty="0" smtClean="0"/>
              <a:t>/</a:t>
            </a:r>
            <a:r>
              <a:rPr lang="el-GR" sz="2800" dirty="0" smtClean="0"/>
              <a:t>εβδομάδα</a:t>
            </a:r>
            <a:r>
              <a:rPr lang="el-GR" sz="2800" dirty="0"/>
              <a:t>, </a:t>
            </a:r>
            <a:r>
              <a:rPr lang="el-GR" sz="2800" dirty="0" smtClean="0"/>
              <a:t>άρα μπορεί </a:t>
            </a:r>
            <a:r>
              <a:rPr lang="el-GR" sz="2800" dirty="0"/>
              <a:t>να ολοκληρωθεί σύμφωνα με </a:t>
            </a:r>
            <a:r>
              <a:rPr lang="el-GR" sz="2800" dirty="0" smtClean="0"/>
              <a:t>το </a:t>
            </a:r>
            <a:r>
              <a:rPr lang="el-GR" sz="2800" dirty="0"/>
              <a:t>χρονοδιάγραμμα  χωρίς να απαιτούνται υπερβολικές ώρες εργασίας</a:t>
            </a:r>
            <a:endParaRPr lang="el-GR" sz="2800" b="1" dirty="0" smtClean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dirty="0" smtClean="0"/>
              <a:t>2.9.  </a:t>
            </a:r>
            <a:r>
              <a:rPr lang="el-GR" sz="4400" dirty="0"/>
              <a:t>Σύγχρονες Τάσεις στην Ανάπτυξη Συστήματος </a:t>
            </a:r>
            <a:endParaRPr lang="en-US" sz="4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78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062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800" b="1" dirty="0"/>
              <a:t>2.9.3  Μεθοδολογία </a:t>
            </a:r>
            <a:r>
              <a:rPr lang="en-US" sz="2800" b="1" dirty="0"/>
              <a:t>SCRUM </a:t>
            </a:r>
            <a:endParaRPr lang="el-GR" sz="2800" b="1" dirty="0" smtClean="0"/>
          </a:p>
          <a:p>
            <a:r>
              <a:rPr lang="el-GR" sz="2800" dirty="0"/>
              <a:t>Η </a:t>
            </a:r>
            <a:r>
              <a:rPr lang="el-GR" sz="2800" dirty="0" err="1"/>
              <a:t>Scrum</a:t>
            </a:r>
            <a:r>
              <a:rPr lang="el-GR" sz="2800" dirty="0"/>
              <a:t> είναι μία νέα μεθοδολογία ευέλικτης/προσαρμοστικής ανάπτυξης. Ο όρος </a:t>
            </a:r>
            <a:r>
              <a:rPr lang="el-GR" sz="2800" dirty="0" err="1" smtClean="0"/>
              <a:t>Scrum</a:t>
            </a:r>
            <a:r>
              <a:rPr lang="el-GR" sz="2800" dirty="0" smtClean="0"/>
              <a:t>  </a:t>
            </a:r>
            <a:r>
              <a:rPr lang="el-GR" sz="2800" dirty="0"/>
              <a:t>αναφέρεται  στο  παιχνίδι  του  ράγκμπι.  Το  όνομα  δόθηκε  καθώς  υπάρχουν </a:t>
            </a:r>
            <a:r>
              <a:rPr lang="el-GR" sz="2800" dirty="0" smtClean="0"/>
              <a:t>πολλές  </a:t>
            </a:r>
            <a:r>
              <a:rPr lang="el-GR" sz="2800" dirty="0"/>
              <a:t>ομοιότητες  μεταξύ  του  αθλήματος  και  της  προσέγγισης  ανάπτυξης </a:t>
            </a:r>
            <a:r>
              <a:rPr lang="el-GR" sz="2800" dirty="0" smtClean="0"/>
              <a:t>συστήματος.</a:t>
            </a:r>
          </a:p>
          <a:p>
            <a:r>
              <a:rPr lang="el-GR" sz="2800" dirty="0" smtClean="0"/>
              <a:t>Και </a:t>
            </a:r>
            <a:r>
              <a:rPr lang="el-GR" sz="2800" dirty="0"/>
              <a:t>οι δύο είναι γρήγορες, προσαρμοστικές και αυτό-ρυθμιζόμενες</a:t>
            </a:r>
            <a:endParaRPr lang="el-GR" sz="2800" b="1" dirty="0" smtClean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dirty="0" smtClean="0"/>
              <a:t>2.9.  </a:t>
            </a:r>
            <a:r>
              <a:rPr lang="el-GR" sz="4400" dirty="0"/>
              <a:t>Σύγχρονες Τάσεις στην Ανάπτυξη Συστήματος </a:t>
            </a:r>
            <a:endParaRPr lang="en-US" sz="4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79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127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800" b="1" dirty="0"/>
              <a:t>2.9.3  Μεθοδολογία </a:t>
            </a:r>
            <a:r>
              <a:rPr lang="en-US" sz="2800" b="1" dirty="0"/>
              <a:t>SCRUM </a:t>
            </a:r>
            <a:endParaRPr lang="el-GR" sz="2800" b="1" dirty="0" smtClean="0"/>
          </a:p>
          <a:p>
            <a:r>
              <a:rPr lang="el-GR" sz="2800" dirty="0"/>
              <a:t>Η  φιλοσοφία  του  </a:t>
            </a:r>
            <a:r>
              <a:rPr lang="el-GR" sz="2800" dirty="0" err="1"/>
              <a:t>scrum</a:t>
            </a:r>
            <a:r>
              <a:rPr lang="el-GR" sz="2800" dirty="0"/>
              <a:t>  εστιάζεται  στην  γρήγορη  ανταπόκριση  σε  αλλαγές  ενός </a:t>
            </a:r>
            <a:r>
              <a:rPr lang="el-GR" sz="2800" b="1" dirty="0" smtClean="0"/>
              <a:t>δυναμικού </a:t>
            </a:r>
            <a:r>
              <a:rPr lang="el-GR" sz="2800" b="1" dirty="0"/>
              <a:t>περιβάλλοντος </a:t>
            </a:r>
            <a:r>
              <a:rPr lang="el-GR" sz="2800" dirty="0"/>
              <a:t>στο οποίο οι χρήστες δεν γνωρίζουν ακριβώς τι χρειάζεται </a:t>
            </a:r>
            <a:r>
              <a:rPr lang="el-GR" sz="2800" dirty="0" smtClean="0"/>
              <a:t>και </a:t>
            </a:r>
            <a:r>
              <a:rPr lang="el-GR" sz="2800" dirty="0"/>
              <a:t>μπορεί να αλλάζουν συχνά προτεραιότητες</a:t>
            </a:r>
            <a:r>
              <a:rPr lang="el-GR" sz="2800" dirty="0" smtClean="0"/>
              <a:t>.</a:t>
            </a:r>
          </a:p>
          <a:p>
            <a:r>
              <a:rPr lang="el-GR" sz="2800" b="1" dirty="0"/>
              <a:t>Κλειδί σε αυτή η </a:t>
            </a:r>
            <a:r>
              <a:rPr lang="el-GR" sz="2800" b="1" dirty="0" smtClean="0"/>
              <a:t>φιλοσοφία </a:t>
            </a:r>
            <a:r>
              <a:rPr lang="el-GR" sz="2800" b="1" dirty="0"/>
              <a:t>είναι ότι ασκεί τον απόλυτο έλεγχο μια ομάδα ειδικών</a:t>
            </a:r>
            <a:endParaRPr lang="el-GR" sz="2800" b="1" dirty="0" smtClean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dirty="0" smtClean="0"/>
              <a:t>2.9.  </a:t>
            </a:r>
            <a:r>
              <a:rPr lang="el-GR" sz="4400" dirty="0"/>
              <a:t>Σύγχρονες Τάσεις στην Ανάπτυξη Συστήματος </a:t>
            </a:r>
            <a:endParaRPr lang="en-US" sz="4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ΣΧΕΔΙΑΣΜΟΣ ΚΑΙ ΑΝΑΠΤΥΞΗ ΔΙΑΔΙΚΤΥΑΚΩΝ ΕΦΑΡΜΟΓΩΝ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258F4-7755-4C95-BBE5-3E2694CC7962}" type="slidenum">
              <a:rPr lang="en-US" smtClean="0"/>
              <a:t>80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213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Συγκέντρωση">
  <a:themeElements>
    <a:clrScheme name="Συγκέντρωση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Συγκέντρωση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Συγκέντρωση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2637</TotalTime>
  <Words>4934</Words>
  <Application>Microsoft Office PowerPoint</Application>
  <PresentationFormat>Προβολή στην οθόνη (4:3)</PresentationFormat>
  <Paragraphs>589</Paragraphs>
  <Slides>80</Slides>
  <Notes>3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80</vt:i4>
      </vt:variant>
    </vt:vector>
  </HeadingPairs>
  <TitlesOfParts>
    <vt:vector size="81" baseType="lpstr">
      <vt:lpstr>Συγκέντρωση</vt:lpstr>
      <vt:lpstr>ΣΧΕΔΙΑΣΜΟΣ ΚΑΙ ΑΝΑΠΤΥΞΗ   ΔΙΑΔΙΚΤΥΑΚΩΝ ΕΦΑΡΜΟΓΩΝ </vt:lpstr>
      <vt:lpstr>ΠΕΡΙΕΧΟΜΕΝΑ</vt:lpstr>
      <vt:lpstr>ΚΕΦΑΛΑΙΟ 2: Κύκλος ζωής ανάπτυξης συστήματος </vt:lpstr>
      <vt:lpstr>ΚΕΦΑΛΑΙΟ 2: Κύκλος ζωής ανάπτυξης συστήματος </vt:lpstr>
      <vt:lpstr>ΚΕΦΑΛΑΙΟ 2: Κύκλος ζωής ανάπτυξης συστήματος </vt:lpstr>
      <vt:lpstr>2.1  Ανάπτυξη Συστήματος   </vt:lpstr>
      <vt:lpstr>2.1  Ανάπτυξη Συστήματος   </vt:lpstr>
      <vt:lpstr>2.1  Ανάπτυξη Συστήματος   </vt:lpstr>
      <vt:lpstr>ΚΕΦΑΛΑΙΟ 2: Κύκλος ζωής ανάπτυξης συστήματος </vt:lpstr>
      <vt:lpstr>2.2.  Κύκλος Ζωής Ανάπτυξης Συστήματος </vt:lpstr>
      <vt:lpstr>2.2.  Κύκλος Ζωής Ανάπτυξης Συστήματος </vt:lpstr>
      <vt:lpstr>2.2.  Κύκλος Ζωής Ανάπτυξης Συστήματος </vt:lpstr>
      <vt:lpstr>2.2.  Κύκλος Ζωής Ανάπτυξης Συστήματος </vt:lpstr>
      <vt:lpstr>2.2.  Κύκλος Ζωής Ανάπτυξης Συστήματος </vt:lpstr>
      <vt:lpstr>2.2.  Κύκλος Ζωής Ανάπτυξης Συστήματος </vt:lpstr>
      <vt:lpstr>2.2.  Κύκλος Ζωής Ανάπτυξης Συστήματος </vt:lpstr>
      <vt:lpstr>2.2.  Κύκλος Ζωής Ανάπτυξης Συστήματος </vt:lpstr>
      <vt:lpstr>2.2.  Κύκλος Ζωής Ανάπτυξης Συστήματος </vt:lpstr>
      <vt:lpstr>2.2.  Κύκλος Ζωής Ανάπτυξης Συστήματος </vt:lpstr>
      <vt:lpstr>2.2.  Κύκλος Ζωής Ανάπτυξης Συστήματος </vt:lpstr>
      <vt:lpstr>ΚΕΦΑΛΑΙΟ 2: Κύκλος ζωής ανάπτυξης συστήματος </vt:lpstr>
      <vt:lpstr>2.3  Κλασσικές προβλέψιμες προσεγγίσεις του ΚΖΑΣ</vt:lpstr>
      <vt:lpstr>2.3  Κλασσικές προβλέψιμες προσεγγίσεις του ΚΖΑΣ</vt:lpstr>
      <vt:lpstr>ΚΕΦΑΛΑΙΟ 2: Κύκλος ζωής ανάπτυξης συστήματος </vt:lpstr>
      <vt:lpstr>2.4 Ευέλικτες –Προσαρμοστικές προσεγγίσεις του ΚΖΑΣ</vt:lpstr>
      <vt:lpstr>2.4 Ευέλικτες –Προσαρμοστικές προσεγγίσεις του ΚΖΑΣ</vt:lpstr>
      <vt:lpstr>2.4 Ευέλικτες –Προσαρμοστικές προσεγγίσεις του ΚΖΑΣ</vt:lpstr>
      <vt:lpstr>2.4 Ευέλικτες –Προσαρμοστικές προσεγγίσεις του ΚΖΑΣ</vt:lpstr>
      <vt:lpstr>2.4 Ευέλικτες –Προσαρμοστικές προσεγγίσεις του ΚΖΑΣ</vt:lpstr>
      <vt:lpstr>2.4 Ευέλικτες –Προσαρμοστικές προσεγγίσεις του ΚΖΑΣ</vt:lpstr>
      <vt:lpstr>2.4 Ευέλικτες –Προσαρμοστικές προσεγγίσεις του ΚΖΑΣ</vt:lpstr>
      <vt:lpstr>2.4 Ευέλικτες –Προσαρμοστικές προσεγγίσεις του ΚΖΑΣ</vt:lpstr>
      <vt:lpstr>2.4 Ευέλικτες –Προσαρμοστικές προσεγγίσεις του ΚΖΑΣ</vt:lpstr>
      <vt:lpstr>2.4 Ευέλικτες –Προσαρμοστικές προσεγγίσεις του ΚΖΑΣ</vt:lpstr>
      <vt:lpstr>2.4 Ευέλικτες –Προσαρμοστικές προσεγγίσεις του ΚΖΑΣ</vt:lpstr>
      <vt:lpstr>ΚΕΦΑΛΑΙΟ 2: Κύκλος ζωής ανάπτυξης συστήματος </vt:lpstr>
      <vt:lpstr>2.5  Στάδια του Κύκλου ζωής Ανάπτυξης Συστήματος</vt:lpstr>
      <vt:lpstr>2.5  Στάδια του Κύκλου ζωής Ανάπτυξης Συστήματος</vt:lpstr>
      <vt:lpstr>2.5  Στάδια του Κύκλου ζωής Ανάπτυξης Συστήματος</vt:lpstr>
      <vt:lpstr>2.5  Στάδια του Κύκλου ζωής Ανάπτυξης Συστήματος</vt:lpstr>
      <vt:lpstr>2.5  Στάδια του Κύκλου ζωής Ανάπτυξης Συστήματος</vt:lpstr>
      <vt:lpstr>ΚΕΦΑΛΑΙΟ 2: Κύκλος ζωής ανάπτυξης συστήματος </vt:lpstr>
      <vt:lpstr>2.6  Μεθοδολογίες, μοντέλα, εργαλεία και τεχνικές   </vt:lpstr>
      <vt:lpstr>2.6  Μεθοδολογίες, μοντέλα, εργαλεία και τεχνικές   </vt:lpstr>
      <vt:lpstr>2.6  Μεθοδολογίες, μοντέλα, εργαλεία και τεχνικές   </vt:lpstr>
      <vt:lpstr>2.6  Μεθοδολογίες, μοντέλα, εργαλεία και τεχνικές   </vt:lpstr>
      <vt:lpstr>2.6  Μεθοδολογίες, μοντέλα, εργαλεία και τεχνικές   </vt:lpstr>
      <vt:lpstr>2.6  Μεθοδολογίες, μοντέλα, εργαλεία και τεχνικές   </vt:lpstr>
      <vt:lpstr>2.6  Μεθοδολογίες, μοντέλα, εργαλεία και τεχνικές   </vt:lpstr>
      <vt:lpstr>2.6  Μεθοδολογίες, μοντέλα, εργαλεία και τεχνικές   </vt:lpstr>
      <vt:lpstr>2.6  Μεθοδολογίες, μοντέλα, εργαλεία και τεχνικές   </vt:lpstr>
      <vt:lpstr>2.6  Μεθοδολογίες, μοντέλα, εργαλεία και τεχνικές   </vt:lpstr>
      <vt:lpstr>2.6  Μεθοδολογίες, μοντέλα, εργαλεία και τεχνικές   </vt:lpstr>
      <vt:lpstr>2.6  Μεθοδολογίες, μοντέλα, εργαλεία και τεχνικές   </vt:lpstr>
      <vt:lpstr>ΚΕΦΑΛΑΙΟ 2: Κύκλος ζωής ανάπτυξης συστήματος </vt:lpstr>
      <vt:lpstr>2.7  Δομημένη Ανάπτυξη Συστήματος (SADT) </vt:lpstr>
      <vt:lpstr>2.7  Δομημένη Ανάπτυξη Συστήματος (SADT) </vt:lpstr>
      <vt:lpstr>2.7  Δομημένη Ανάπτυξη Συστήματος (SADT) </vt:lpstr>
      <vt:lpstr>2.7  Δομημένη Ανάπτυξη Συστήματος (SADT) </vt:lpstr>
      <vt:lpstr>ΚΕΦΑΛΑΙΟ 2: Κύκλος ζωής ανάπτυξης συστήματος </vt:lpstr>
      <vt:lpstr>2.8  Αντικειμενοστραφής Ανάπτυξη Συστήματος</vt:lpstr>
      <vt:lpstr>2.8  Αντικειμενοστραφής Ανάπτυξη Συστήματος</vt:lpstr>
      <vt:lpstr>2.8  Αντικειμενοστραφής Ανάπτυξη Συστήματος</vt:lpstr>
      <vt:lpstr>2.8  Αντικειμενοστραφής Ανάπτυξη Συστήματος</vt:lpstr>
      <vt:lpstr>2.8  Αντικειμενοστραφής Ανάπτυξη Συστήματος</vt:lpstr>
      <vt:lpstr>2.8  Αντικειμενοστραφής Ανάπτυξη Συστήματος</vt:lpstr>
      <vt:lpstr>2.8  Αντικειμενοστραφής Ανάπτυξη Συστήματος</vt:lpstr>
      <vt:lpstr>ΚΕΦΑΛΑΙΟ 2: Κύκλος ζωής ανάπτυξης συστήματος </vt:lpstr>
      <vt:lpstr>2.9  Σύγχρονες Τάσεις στην Ανάπτυξη Συστήματος </vt:lpstr>
      <vt:lpstr>2.9.  Σύγχρονες Τάσεις στην Ανάπτυξη Συστήματος </vt:lpstr>
      <vt:lpstr>2.9.  Σύγχρονες Τάσεις στην Ανάπτυξη Συστήματος </vt:lpstr>
      <vt:lpstr>2.9.  Σύγχρονες Τάσεις στην Ανάπτυξη Συστήματος </vt:lpstr>
      <vt:lpstr>2.9.1  Ενοποιημένη διαδικασία (UP) </vt:lpstr>
      <vt:lpstr>2.9.  Σύγχρονες Τάσεις στην Ανάπτυξη Συστήματος </vt:lpstr>
      <vt:lpstr>2.9.  Σύγχρονες Τάσεις στην Ανάπτυξη Συστήματος </vt:lpstr>
      <vt:lpstr>2.9.  Σύγχρονες Τάσεις στην Ανάπτυξη Συστήματος </vt:lpstr>
      <vt:lpstr>2.9.  Σύγχρονες Τάσεις στην Ανάπτυξη Συστήματος </vt:lpstr>
      <vt:lpstr>2.9.  Σύγχρονες Τάσεις στην Ανάπτυξη Συστήματος </vt:lpstr>
      <vt:lpstr>2.9.  Σύγχρονες Τάσεις στην Ανάπτυξη Συστήματος </vt:lpstr>
      <vt:lpstr>2.9.  Σύγχρονες Τάσεις στην Ανάπτυξη Συστήματος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ΣΧΕΔΙΑΣΜΟΣ ΚΑΙ ΑΝΑΠΤΥΞΗ   ΔΙΑΔΙΚΤΥΑΚΩΝ ΕΦΑΡΜΟΓΩΝ .</dc:title>
  <dc:creator>Stefanos Merliaountas</dc:creator>
  <cp:lastModifiedBy>Stefanos Merliaountas</cp:lastModifiedBy>
  <cp:revision>59</cp:revision>
  <dcterms:created xsi:type="dcterms:W3CDTF">2015-10-07T13:19:53Z</dcterms:created>
  <dcterms:modified xsi:type="dcterms:W3CDTF">2015-11-10T18:38:54Z</dcterms:modified>
</cp:coreProperties>
</file>