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wmf" ContentType="image/x-wmf"/>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2"/>
  </p:notesMasterIdLst>
  <p:sldIdLst>
    <p:sldId id="293" r:id="rId4"/>
    <p:sldId id="259" r:id="rId5"/>
    <p:sldId id="287" r:id="rId6"/>
    <p:sldId id="260" r:id="rId7"/>
    <p:sldId id="288" r:id="rId8"/>
    <p:sldId id="289" r:id="rId9"/>
    <p:sldId id="290" r:id="rId10"/>
    <p:sldId id="310" r:id="rId11"/>
    <p:sldId id="323" r:id="rId13"/>
    <p:sldId id="312" r:id="rId14"/>
    <p:sldId id="335" r:id="rId15"/>
    <p:sldId id="336" r:id="rId16"/>
    <p:sldId id="313" r:id="rId17"/>
    <p:sldId id="265" r:id="rId18"/>
    <p:sldId id="291" r:id="rId19"/>
    <p:sldId id="292" r:id="rId20"/>
    <p:sldId id="277" r:id="rId21"/>
    <p:sldId id="304" r:id="rId22"/>
    <p:sldId id="307" r:id="rId23"/>
    <p:sldId id="308" r:id="rId24"/>
    <p:sldId id="305" r:id="rId25"/>
    <p:sldId id="309" r:id="rId2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2058" y="-102"/>
      </p:cViewPr>
      <p:guideLst>
        <p:guide orient="horz" pos="2106"/>
        <p:guide pos="28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36.wmf"/><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9D8F2-68ED-4BF5-937C-AF070B9B0B77}" type="datetimeFigureOut">
              <a:rPr lang="el-GR" smtClean="0"/>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F2608-9054-4C5E-91A4-7C47E8D563C0}"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en-GB" sz="1200" dirty="0"/>
            </a:fld>
            <a:endParaRPr lang="en-GB" sz="1200" dirty="0"/>
          </a:p>
        </p:txBody>
      </p:sp>
      <p:sp>
        <p:nvSpPr>
          <p:cNvPr id="182274" name="Slide Image Placeholder 182273"/>
          <p:cNvSpPr>
            <a:spLocks noTextEdit="1"/>
          </p:cNvSpPr>
          <p:nvPr>
            <p:ph type="sldImg"/>
          </p:nvPr>
        </p:nvSpPr>
        <p:spPr>
          <a:xfrm>
            <a:off x="2863850" y="508000"/>
            <a:ext cx="4191000" cy="2543175"/>
          </a:xfrm>
        </p:spPr>
      </p:sp>
      <p:sp>
        <p:nvSpPr>
          <p:cNvPr id="182275" name="Text Placeholder 182274"/>
          <p:cNvSpPr>
            <a:spLocks noGrp="1"/>
          </p:cNvSpPr>
          <p:nvPr>
            <p:ph type="body" idx="1"/>
          </p:nvPr>
        </p:nvSpPr>
        <p:spPr/>
        <p:txBody>
          <a:bodyPr/>
          <a:p>
            <a:pPr lvl="0"/>
            <a:endParaRPr lang="el-GR" alt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en-GB" sz="1200" dirty="0"/>
            </a:fld>
            <a:endParaRPr lang="en-GB" sz="1200" dirty="0"/>
          </a:p>
        </p:txBody>
      </p:sp>
      <p:sp>
        <p:nvSpPr>
          <p:cNvPr id="187394" name="Slide Image Placeholder 187393"/>
          <p:cNvSpPr>
            <a:spLocks noTextEdit="1"/>
          </p:cNvSpPr>
          <p:nvPr>
            <p:ph type="sldImg"/>
          </p:nvPr>
        </p:nvSpPr>
        <p:spPr>
          <a:xfrm>
            <a:off x="2863850" y="508000"/>
            <a:ext cx="4191000" cy="2543175"/>
          </a:xfrm>
        </p:spPr>
      </p:sp>
      <p:sp>
        <p:nvSpPr>
          <p:cNvPr id="187395" name="Text Placeholder 187394"/>
          <p:cNvSpPr>
            <a:spLocks noGrp="1"/>
          </p:cNvSpPr>
          <p:nvPr>
            <p:ph type="body" idx="1"/>
          </p:nvPr>
        </p:nvSpPr>
        <p:spPr/>
        <p:txBody>
          <a:bodyPr/>
          <a:p>
            <a:pPr lvl="0"/>
            <a:endParaRPr lang="el-GR"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en-GB" sz="1200" dirty="0"/>
            </a:fld>
            <a:endParaRPr lang="en-GB" sz="1200" dirty="0"/>
          </a:p>
        </p:txBody>
      </p:sp>
      <p:sp>
        <p:nvSpPr>
          <p:cNvPr id="184322" name="Slide Image Placeholder 184321"/>
          <p:cNvSpPr>
            <a:spLocks noTextEdit="1"/>
          </p:cNvSpPr>
          <p:nvPr>
            <p:ph type="sldImg"/>
          </p:nvPr>
        </p:nvSpPr>
        <p:spPr>
          <a:xfrm>
            <a:off x="2863850" y="508000"/>
            <a:ext cx="4191000" cy="2543175"/>
          </a:xfrm>
        </p:spPr>
      </p:sp>
      <p:sp>
        <p:nvSpPr>
          <p:cNvPr id="184323" name="Text Placeholder 184322"/>
          <p:cNvSpPr>
            <a:spLocks noGrp="1"/>
          </p:cNvSpPr>
          <p:nvPr>
            <p:ph type="body" idx="1"/>
          </p:nvPr>
        </p:nvSpPr>
        <p:spPr/>
        <p:txBody>
          <a:bodyPr/>
          <a:p>
            <a:pPr lvl="0"/>
            <a:endParaRPr lang="el-GR"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en-GB" sz="1200" dirty="0"/>
            </a:fld>
            <a:endParaRPr lang="en-GB" sz="1200" dirty="0"/>
          </a:p>
        </p:txBody>
      </p:sp>
      <p:sp>
        <p:nvSpPr>
          <p:cNvPr id="185346" name="Slide Image Placeholder 185345"/>
          <p:cNvSpPr>
            <a:spLocks noTextEdit="1"/>
          </p:cNvSpPr>
          <p:nvPr>
            <p:ph type="sldImg"/>
          </p:nvPr>
        </p:nvSpPr>
        <p:spPr>
          <a:xfrm>
            <a:off x="2863850" y="508000"/>
            <a:ext cx="4191000" cy="2543175"/>
          </a:xfrm>
        </p:spPr>
      </p:sp>
      <p:sp>
        <p:nvSpPr>
          <p:cNvPr id="185347" name="Text Placeholder 185346"/>
          <p:cNvSpPr>
            <a:spLocks noGrp="1"/>
          </p:cNvSpPr>
          <p:nvPr>
            <p:ph type="body" idx="1"/>
          </p:nvPr>
        </p:nvSpPr>
        <p:spPr/>
        <p:txBody>
          <a:bodyPr/>
          <a:p>
            <a:pPr lvl="0"/>
            <a:endParaRPr lang="el-GR"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en-GB" sz="1200" dirty="0"/>
            </a:fld>
            <a:endParaRPr lang="en-GB" sz="1200" dirty="0"/>
          </a:p>
        </p:txBody>
      </p:sp>
      <p:sp>
        <p:nvSpPr>
          <p:cNvPr id="179202" name="Slide Image Placeholder 179201"/>
          <p:cNvSpPr>
            <a:spLocks noTextEdit="1"/>
          </p:cNvSpPr>
          <p:nvPr>
            <p:ph type="sldImg"/>
          </p:nvPr>
        </p:nvSpPr>
        <p:spPr>
          <a:xfrm>
            <a:off x="2863850" y="508000"/>
            <a:ext cx="4191000" cy="2543175"/>
          </a:xfrm>
        </p:spPr>
      </p:sp>
      <p:sp>
        <p:nvSpPr>
          <p:cNvPr id="179203" name="Text Placeholder 179202"/>
          <p:cNvSpPr>
            <a:spLocks noGrp="1"/>
          </p:cNvSpPr>
          <p:nvPr>
            <p:ph type="body" idx="1"/>
          </p:nvPr>
        </p:nvSpPr>
        <p:spPr/>
        <p:txBody>
          <a:bodyPr/>
          <a:p>
            <a:pPr lvl="0"/>
            <a:endParaRPr lang="el-GR"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en-GB" sz="1200" dirty="0"/>
            </a:fld>
            <a:endParaRPr lang="en-GB" sz="1200" dirty="0"/>
          </a:p>
        </p:txBody>
      </p:sp>
      <p:sp>
        <p:nvSpPr>
          <p:cNvPr id="180226" name="Slide Image Placeholder 180225"/>
          <p:cNvSpPr>
            <a:spLocks noTextEdit="1"/>
          </p:cNvSpPr>
          <p:nvPr>
            <p:ph type="sldImg"/>
          </p:nvPr>
        </p:nvSpPr>
        <p:spPr>
          <a:xfrm>
            <a:off x="2863850" y="508000"/>
            <a:ext cx="4191000" cy="2543175"/>
          </a:xfrm>
        </p:spPr>
      </p:sp>
      <p:sp>
        <p:nvSpPr>
          <p:cNvPr id="180227" name="Text Placeholder 180226"/>
          <p:cNvSpPr>
            <a:spLocks noGrp="1"/>
          </p:cNvSpPr>
          <p:nvPr>
            <p:ph type="body" idx="1"/>
          </p:nvPr>
        </p:nvSpPr>
        <p:spPr/>
        <p:txBody>
          <a:bodyPr/>
          <a:p>
            <a:pPr lvl="0"/>
            <a:endParaRPr lang="el-GR" alt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en-GB" sz="1200" dirty="0"/>
            </a:fld>
            <a:endParaRPr lang="en-GB" sz="1200" dirty="0"/>
          </a:p>
        </p:txBody>
      </p:sp>
      <p:sp>
        <p:nvSpPr>
          <p:cNvPr id="181250" name="Slide Image Placeholder 181249"/>
          <p:cNvSpPr>
            <a:spLocks noTextEdit="1"/>
          </p:cNvSpPr>
          <p:nvPr>
            <p:ph type="sldImg"/>
          </p:nvPr>
        </p:nvSpPr>
        <p:spPr>
          <a:xfrm>
            <a:off x="2863850" y="508000"/>
            <a:ext cx="4191000" cy="2543175"/>
          </a:xfrm>
        </p:spPr>
      </p:sp>
      <p:sp>
        <p:nvSpPr>
          <p:cNvPr id="181251" name="Text Placeholder 181250"/>
          <p:cNvSpPr>
            <a:spLocks noGrp="1"/>
          </p:cNvSpPr>
          <p:nvPr>
            <p:ph type="body" idx="1"/>
          </p:nvPr>
        </p:nvSpPr>
        <p:spPr/>
        <p:txBody>
          <a:bodyPr/>
          <a:p>
            <a:pPr lvl="0"/>
            <a:endParaRPr lang="el-GR"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hasCustomPrompt="1"/>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hasCustomPrompt="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74AB5D5-FD83-48AA-B30D-FCC43858335C}" type="slidenum">
              <a:rPr lang="el-GR" smtClean="0"/>
            </a:fld>
            <a:endParaRPr lang="el-G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DC3E59-AADE-4CFD-8CDC-0E224330C1DC}" type="slidenum">
              <a:rPr lang="el-GR" smtClean="0"/>
            </a:fld>
            <a:endParaRPr lang="el-G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C119FAD-40EA-4ED1-9D7C-E4070B46DF0A}" type="slidenum">
              <a:rPr lang="el-GR" smtClean="0"/>
            </a:fld>
            <a:endParaRPr lang="el-GR"/>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l-GR" sz="3200" b="0" i="0" u="none" strike="noStrike" kern="1200" cap="none" spc="0" normalizeH="0" baseline="0" noProof="0">
              <a:ln>
                <a:noFill/>
              </a:ln>
              <a:solidFill>
                <a:schemeClr val="tx1"/>
              </a:solidFill>
              <a:effectLst/>
              <a:uLnTx/>
              <a:uFillTx/>
              <a:latin typeface="+mn-lt"/>
              <a:ea typeface="+mn-ea"/>
              <a:cs typeface="+mn-cs"/>
            </a:endParaRPr>
          </a:p>
        </p:txBody>
      </p:sp>
      <p:sp>
        <p:nvSpPr>
          <p:cNvPr id="4" name="3 - Θέση κειμένου"/>
          <p:cNvSpPr>
            <a:spLocks noGrp="1"/>
          </p:cNvSpPr>
          <p:nvPr>
            <p:ph type="body" sz="half" idx="2" hasCustomPrompt="1"/>
          </p:nvPr>
        </p:nvSpPr>
        <p:spPr>
          <a:xfrm>
            <a:off x="4648200" y="1981200"/>
            <a:ext cx="3810000" cy="4114800"/>
          </a:xfrm>
        </p:spPr>
        <p:txBody>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7" name="4 - Θέση ημερομηνίας"/>
          <p:cNvSpPr>
            <a:spLocks noGrp="1"/>
          </p:cNvSpPr>
          <p:nvPr>
            <p:ph type="dt" sz="half" idx="12"/>
          </p:nvPr>
        </p:nvSpPr>
        <p:spPr>
          <a:xfrm>
            <a:off x="685800" y="6248400"/>
            <a:ext cx="19050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5 - Θέση υποσέλιδου"/>
          <p:cNvSpPr>
            <a:spLocks noGrp="1"/>
          </p:cNvSpPr>
          <p:nvPr>
            <p:ph type="ftr" sz="quarter" idx="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6 - Θέση αριθμού διαφάνειας"/>
          <p:cNvSpPr>
            <a:spLocks noGrp="1"/>
          </p:cNvSpPr>
          <p:nvPr>
            <p:ph type="sldNum" sz="quarter" idx="4"/>
          </p:nvPr>
        </p:nvSpPr>
        <p:spPr>
          <a:xfrm>
            <a:off x="6553200" y="6248400"/>
            <a:ext cx="1905000" cy="457200"/>
          </a:xfrm>
          <a:prstGeom prst="rect">
            <a:avLst/>
          </a:prstGeom>
        </p:spPr>
        <p:txBody>
          <a:bodyPr vert="horz" lIns="91440" tIns="45720" rIns="91440" bIns="45720" rtlCol="0" anchor="ctr"/>
          <a:p>
            <a:pPr algn="r">
              <a:buNone/>
            </a:pPr>
            <a:fld id="{9A0DB2DC-4C9A-4742-B13C-FB6460FD3503}" type="slidenum">
              <a:rPr lang="en-US" altLang="x-none" dirty="0"/>
            </a:fld>
            <a:endParaRPr lang="en-US" altLang="x-none" dirty="0"/>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hasCustomPrompt="1"/>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hasCustomPrompt="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74AB5D5-FD83-48AA-B30D-FCC43858335C}"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hasCustomPrompt="1"/>
          </p:nvPr>
        </p:nvSpPr>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BEFDCD76-E0A0-4EC9-A887-FC558C16B0F9}"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hasCustomPrompt="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endParaRPr kumimoji="0" lang="el-GR" smtClean="0"/>
          </a:p>
        </p:txBody>
      </p:sp>
      <p:sp>
        <p:nvSpPr>
          <p:cNvPr id="19" name="18 - Θέση ημερομηνίας"/>
          <p:cNvSpPr>
            <a:spLocks noGrp="1"/>
          </p:cNvSpPr>
          <p:nvPr>
            <p:ph type="dt" sz="half" idx="10"/>
          </p:nvPr>
        </p:nvSpPr>
        <p:spPr/>
        <p:txBody>
          <a:bodyPr/>
          <a:lstStyle/>
          <a:p>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E514EFB8-1278-4BD4-BEAF-A43E6DCDCD54}" type="slidenum">
              <a:rPr lang="el-GR" smtClean="0"/>
            </a:fld>
            <a:endParaRPr lang="el-GR"/>
          </a:p>
        </p:txBody>
      </p:sp>
      <p:sp>
        <p:nvSpPr>
          <p:cNvPr id="8" name="7 - Τίτλος"/>
          <p:cNvSpPr>
            <a:spLocks noGrp="1"/>
          </p:cNvSpPr>
          <p:nvPr>
            <p:ph type="title" hasCustomPrompt="1"/>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hasCustomPrompt="1"/>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hasCustomPrompt="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hasCustomPrompt="1"/>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540C4724-00AA-48E3-97E2-50CC1250D535}"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Σύγκριση">
    <p:spTree>
      <p:nvGrpSpPr>
        <p:cNvPr id="1" name=""/>
        <p:cNvGrpSpPr/>
        <p:nvPr/>
      </p:nvGrpSpPr>
      <p:grpSpPr>
        <a:xfrm>
          <a:off x="0" y="0"/>
          <a:ext cx="0" cy="0"/>
          <a:chOff x="0" y="0"/>
          <a:chExt cx="0" cy="0"/>
        </a:xfrm>
      </p:grpSpPr>
      <p:sp>
        <p:nvSpPr>
          <p:cNvPr id="29" name="28 - Τίτλος"/>
          <p:cNvSpPr>
            <a:spLocks noGrp="1"/>
          </p:cNvSpPr>
          <p:nvPr>
            <p:ph type="title" hasCustomPrompt="1"/>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hasCustomPrompt="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25" name="24 - Θέση κειμένου"/>
          <p:cNvSpPr>
            <a:spLocks noGrp="1"/>
          </p:cNvSpPr>
          <p:nvPr>
            <p:ph type="body" sz="half" idx="3" hasCustomPrompt="1"/>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4" name="3 - Θέση περιεχομένου"/>
          <p:cNvSpPr>
            <a:spLocks noGrp="1"/>
          </p:cNvSpPr>
          <p:nvPr>
            <p:ph sz="quarter" idx="2" hasCustomPrompt="1"/>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hasCustomPrompt="1"/>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BFA6F21C-5E1D-433C-90F7-75436E9F7CE0}" type="slidenum">
              <a:rPr lang="el-GR" smtClean="0"/>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edg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hasCustomPrompt="1"/>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4B1588-BCC2-4819-8F55-83DED02ACCAD}"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B010ACE-8B49-4CB2-B2C1-70775AC0855A}"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hasCustomPrompt="1"/>
          </p:nvPr>
        </p:nvSpPr>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BEFDCD76-E0A0-4EC9-A887-FC558C16B0F9}" type="slidenum">
              <a:rPr lang="el-GR" smtClean="0"/>
            </a:fld>
            <a:endParaRPr lang="el-GR"/>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showMasterSp="0">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hasCustomPrompt="1"/>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hasCustomPrompt="1"/>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endParaRPr kumimoji="0" lang="el-GR" smtClean="0"/>
          </a:p>
        </p:txBody>
      </p:sp>
      <p:sp>
        <p:nvSpPr>
          <p:cNvPr id="14" name="13 - Θέση περιεχομένου"/>
          <p:cNvSpPr>
            <a:spLocks noGrp="1"/>
          </p:cNvSpPr>
          <p:nvPr>
            <p:ph sz="half" idx="1" hasCustomPrompt="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97923F1-A107-475C-B534-0EF2B88FDD29}"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hasCustomPrompt="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F1A2C99C-0667-4875-9532-DC7D8C877625}" type="slidenum">
              <a:rPr lang="el-GR" smtClean="0"/>
            </a:fld>
            <a:endParaRPr lang="el-GR"/>
          </a:p>
        </p:txBody>
      </p:sp>
      <p:sp>
        <p:nvSpPr>
          <p:cNvPr id="17" name="16 - Τίτλος"/>
          <p:cNvSpPr>
            <a:spLocks noGrp="1"/>
          </p:cNvSpPr>
          <p:nvPr>
            <p:ph type="title" hasCustomPrompt="1"/>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hasCustomPrompt="1"/>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endParaRPr kumimoji="0" lang="el-GR" smtClean="0"/>
          </a:p>
        </p:txBody>
      </p:sp>
    </p:spTree>
  </p:cSld>
  <p:clrMapOvr>
    <a:masterClrMapping/>
  </p:clrMapOvr>
  <p:transition>
    <p:wedg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DC3E59-AADE-4CFD-8CDC-0E224330C1DC}"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C119FAD-40EA-4ED1-9D7C-E4070B46DF0A}" type="slidenum">
              <a:rPr lang="el-GR" smtClean="0"/>
            </a:fld>
            <a:endParaRPr lang="el-GR"/>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hasCustomPrompt="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endParaRPr kumimoji="0" lang="el-GR" smtClean="0"/>
          </a:p>
        </p:txBody>
      </p:sp>
      <p:sp>
        <p:nvSpPr>
          <p:cNvPr id="19" name="18 - Θέση ημερομηνίας"/>
          <p:cNvSpPr>
            <a:spLocks noGrp="1"/>
          </p:cNvSpPr>
          <p:nvPr>
            <p:ph type="dt" sz="half" idx="10"/>
          </p:nvPr>
        </p:nvSpPr>
        <p:spPr/>
        <p:txBody>
          <a:bodyPr/>
          <a:lstStyle/>
          <a:p>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E514EFB8-1278-4BD4-BEAF-A43E6DCDCD54}" type="slidenum">
              <a:rPr lang="el-GR" smtClean="0"/>
            </a:fld>
            <a:endParaRPr lang="el-GR"/>
          </a:p>
        </p:txBody>
      </p:sp>
      <p:sp>
        <p:nvSpPr>
          <p:cNvPr id="8" name="7 - Τίτλος"/>
          <p:cNvSpPr>
            <a:spLocks noGrp="1"/>
          </p:cNvSpPr>
          <p:nvPr>
            <p:ph type="title" hasCustomPrompt="1"/>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hasCustomPrompt="1"/>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hasCustomPrompt="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hasCustomPrompt="1"/>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540C4724-00AA-48E3-97E2-50CC1250D535}" type="slidenum">
              <a:rPr lang="el-GR" smtClean="0"/>
            </a:fld>
            <a:endParaRPr lang="el-G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hasCustomPrompt="1"/>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hasCustomPrompt="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25" name="24 - Θέση κειμένου"/>
          <p:cNvSpPr>
            <a:spLocks noGrp="1"/>
          </p:cNvSpPr>
          <p:nvPr>
            <p:ph type="body" sz="half" idx="3" hasCustomPrompt="1"/>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4" name="3 - Θέση περιεχομένου"/>
          <p:cNvSpPr>
            <a:spLocks noGrp="1"/>
          </p:cNvSpPr>
          <p:nvPr>
            <p:ph sz="quarter" idx="2" hasCustomPrompt="1"/>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hasCustomPrompt="1"/>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BFA6F21C-5E1D-433C-90F7-75436E9F7CE0}" type="slidenum">
              <a:rPr lang="el-GR" smtClean="0"/>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hasCustomPrompt="1"/>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4B1588-BCC2-4819-8F55-83DED02ACCAD}" type="slidenum">
              <a:rPr lang="el-GR" smtClean="0"/>
            </a:fld>
            <a:endParaRPr lang="el-G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B010ACE-8B49-4CB2-B2C1-70775AC0855A}" type="slidenum">
              <a:rPr lang="el-GR" smtClean="0"/>
            </a:fld>
            <a:endParaRPr lang="el-G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hasCustomPrompt="1"/>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hasCustomPrompt="1"/>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endParaRPr kumimoji="0" lang="el-GR" smtClean="0"/>
          </a:p>
        </p:txBody>
      </p:sp>
      <p:sp>
        <p:nvSpPr>
          <p:cNvPr id="14" name="13 - Θέση περιεχομένου"/>
          <p:cNvSpPr>
            <a:spLocks noGrp="1"/>
          </p:cNvSpPr>
          <p:nvPr>
            <p:ph sz="half" idx="1" hasCustomPrompt="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97923F1-A107-475C-B534-0EF2B88FDD29}" type="slidenum">
              <a:rPr lang="el-GR" smtClean="0"/>
            </a:fld>
            <a:endParaRPr lang="el-G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hasCustomPrompt="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F1A2C99C-0667-4875-9532-DC7D8C877625}" type="slidenum">
              <a:rPr lang="el-GR" smtClean="0"/>
            </a:fld>
            <a:endParaRPr lang="el-GR"/>
          </a:p>
        </p:txBody>
      </p:sp>
      <p:sp>
        <p:nvSpPr>
          <p:cNvPr id="17" name="16 - Τίτλος"/>
          <p:cNvSpPr>
            <a:spLocks noGrp="1"/>
          </p:cNvSpPr>
          <p:nvPr>
            <p:ph type="title" hasCustomPrompt="1"/>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hasCustomPrompt="1"/>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endParaRPr kumimoji="0" lang="el-GR" smtClean="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blip>
          <a:srcRect/>
          <a:stretch>
            <a:fillRect/>
          </a:stretch>
        </a:blipFill>
        <a:effectLst/>
      </p:bgPr>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endParaRPr kumimoji="0" lang="el-GR" smtClean="0"/>
          </a:p>
          <a:p>
            <a:pPr lvl="1" eaLnBrk="1" latinLnBrk="0" hangingPunct="1"/>
            <a:r>
              <a:rPr kumimoji="0" lang="el-GR" smtClean="0"/>
              <a:t>Δεύτερου επιπέδου</a:t>
            </a:r>
            <a:endParaRPr kumimoji="0" lang="el-GR" smtClean="0"/>
          </a:p>
          <a:p>
            <a:pPr lvl="2" eaLnBrk="1" latinLnBrk="0" hangingPunct="1"/>
            <a:r>
              <a:rPr kumimoji="0" lang="el-GR" smtClean="0"/>
              <a:t>Τρίτου επιπέδου</a:t>
            </a:r>
            <a:endParaRPr kumimoji="0" lang="el-GR" smtClean="0"/>
          </a:p>
          <a:p>
            <a:pPr lvl="3" eaLnBrk="1" latinLnBrk="0" hangingPunct="1"/>
            <a:r>
              <a:rPr kumimoji="0" lang="el-GR" smtClean="0"/>
              <a:t>Τέταρτου επιπέδου</a:t>
            </a:r>
            <a:endParaRPr kumimoji="0" lang="el-GR" smtClean="0"/>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F529FD-9BD2-484D-843F-2AEF6AD306B5}" type="slidenum">
              <a:rPr lang="el-GR" smtClean="0"/>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edg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endParaRPr kumimoji="0" lang="el-GR" smtClean="0"/>
          </a:p>
          <a:p>
            <a:pPr lvl="1" eaLnBrk="1" latinLnBrk="0" hangingPunct="1"/>
            <a:r>
              <a:rPr kumimoji="0" lang="el-GR" smtClean="0"/>
              <a:t>Δεύτερου επιπέδου</a:t>
            </a:r>
            <a:endParaRPr kumimoji="0" lang="el-GR" smtClean="0"/>
          </a:p>
          <a:p>
            <a:pPr lvl="2" eaLnBrk="1" latinLnBrk="0" hangingPunct="1"/>
            <a:r>
              <a:rPr kumimoji="0" lang="el-GR" smtClean="0"/>
              <a:t>Τρίτου επιπέδου</a:t>
            </a:r>
            <a:endParaRPr kumimoji="0" lang="el-GR" smtClean="0"/>
          </a:p>
          <a:p>
            <a:pPr lvl="3" eaLnBrk="1" latinLnBrk="0" hangingPunct="1"/>
            <a:r>
              <a:rPr kumimoji="0" lang="el-GR" smtClean="0"/>
              <a:t>Τέταρτου επιπέδου</a:t>
            </a:r>
            <a:endParaRPr kumimoji="0" lang="el-GR" smtClean="0"/>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F529FD-9BD2-484D-843F-2AEF6AD306B5}" type="slidenum">
              <a:rPr lang="el-GR" smtClean="0"/>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wedge/>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9.wmf"/><Relationship Id="rId1"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4.xml"/><Relationship Id="rId4" Type="http://schemas.openxmlformats.org/officeDocument/2006/relationships/image" Target="../media/image22.wmf"/><Relationship Id="rId3" Type="http://schemas.openxmlformats.org/officeDocument/2006/relationships/oleObject" Target="../embeddings/oleObject4.bin"/><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xml"/><Relationship Id="rId3" Type="http://schemas.openxmlformats.org/officeDocument/2006/relationships/image" Target="../media/image27.wmf"/><Relationship Id="rId2" Type="http://schemas.openxmlformats.org/officeDocument/2006/relationships/oleObject" Target="../embeddings/oleObject5.bin"/><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1.wav"/><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9" Type="http://schemas.openxmlformats.org/officeDocument/2006/relationships/image" Target="../media/image35.wmf"/><Relationship Id="rId8" Type="http://schemas.openxmlformats.org/officeDocument/2006/relationships/image" Target="../media/image34.wmf"/><Relationship Id="rId7" Type="http://schemas.openxmlformats.org/officeDocument/2006/relationships/image" Target="../media/image33.wmf"/><Relationship Id="rId6" Type="http://schemas.openxmlformats.org/officeDocument/2006/relationships/oleObject" Target="../embeddings/oleObject8.bin"/><Relationship Id="rId5" Type="http://schemas.openxmlformats.org/officeDocument/2006/relationships/image" Target="../media/image32.wmf"/><Relationship Id="rId4" Type="http://schemas.openxmlformats.org/officeDocument/2006/relationships/oleObject" Target="../embeddings/oleObject7.bin"/><Relationship Id="rId3" Type="http://schemas.openxmlformats.org/officeDocument/2006/relationships/image" Target="../media/image31.wmf"/><Relationship Id="rId2" Type="http://schemas.openxmlformats.org/officeDocument/2006/relationships/oleObject" Target="../embeddings/oleObject6.bin"/><Relationship Id="rId14" Type="http://schemas.openxmlformats.org/officeDocument/2006/relationships/notesSlide" Target="../notesSlides/notesSlide5.xml"/><Relationship Id="rId13" Type="http://schemas.openxmlformats.org/officeDocument/2006/relationships/vmlDrawing" Target="../drawings/vmlDrawing5.vml"/><Relationship Id="rId12" Type="http://schemas.openxmlformats.org/officeDocument/2006/relationships/slideLayout" Target="../slideLayouts/slideLayout2.xml"/><Relationship Id="rId11" Type="http://schemas.openxmlformats.org/officeDocument/2006/relationships/image" Target="../media/image36.wmf"/><Relationship Id="rId10" Type="http://schemas.openxmlformats.org/officeDocument/2006/relationships/oleObject" Target="../embeddings/oleObject9.bin"/><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3.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11.bin"/><Relationship Id="rId3" Type="http://schemas.openxmlformats.org/officeDocument/2006/relationships/image" Target="../media/image38.wmf"/><Relationship Id="rId2" Type="http://schemas.openxmlformats.org/officeDocument/2006/relationships/oleObject" Target="../embeddings/oleObject10.bin"/><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2.xml"/><Relationship Id="rId2" Type="http://schemas.openxmlformats.org/officeDocument/2006/relationships/image" Target="../media/image3.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oleObject" Target="../embeddings/oleObject2.bin"/><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image" Target="../media/image11.wmf"/><Relationship Id="rId2" Type="http://schemas.openxmlformats.org/officeDocument/2006/relationships/hyperlink" Target="../swf%20&#945;&#961;&#967;&#949;&#943;&#945;%20&#949;&#953;&#954;&#959;&#957;&#953;&#954;&#940;%20&#960;&#949;&#953;&#961;&#940;&#956;&#945;&#964;&#945;/&#945;&#961;&#967;&#942;%20&#964;&#959;&#965;%20Pascal.swf" TargetMode="Externa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image" Target="../media/image18.wmf"/><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699792" y="2636912"/>
            <a:ext cx="4515082" cy="830997"/>
          </a:xfrm>
          <a:prstGeom prst="rect">
            <a:avLst/>
          </a:prstGeom>
          <a:noFill/>
          <a:ln w="9525">
            <a:noFill/>
            <a:miter lim="800000"/>
          </a:ln>
          <a:effectLst/>
        </p:spPr>
        <p:txBody>
          <a:bodyPr wrap="none">
            <a:spAutoFit/>
          </a:bodyPr>
          <a:lstStyle/>
          <a:p>
            <a:r>
              <a:rPr lang="el-GR" sz="4800" b="1" dirty="0">
                <a:latin typeface="+mj-lt"/>
                <a:ea typeface="+mj-ea"/>
                <a:cs typeface="+mj-cs"/>
              </a:rPr>
              <a:t>Αρχή του </a:t>
            </a:r>
            <a:r>
              <a:rPr lang="en-US" sz="4800" b="1" dirty="0" smtClean="0">
                <a:latin typeface="+mj-lt"/>
                <a:ea typeface="+mj-ea"/>
                <a:cs typeface="+mj-cs"/>
              </a:rPr>
              <a:t>Pascal</a:t>
            </a:r>
            <a:endParaRPr lang="en-US" sz="4800" b="1" dirty="0">
              <a:latin typeface="+mj-lt"/>
              <a:ea typeface="+mj-ea"/>
              <a:cs typeface="+mj-cs"/>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a:fld id="{9A0DB2DC-4C9A-4742-B13C-FB6460FD3503}" type="slidenum">
              <a:rPr lang="en-GB" sz="970" dirty="0"/>
            </a:fld>
            <a:endParaRPr lang="en-GB" sz="970" dirty="0"/>
          </a:p>
        </p:txBody>
      </p:sp>
      <p:sp>
        <p:nvSpPr>
          <p:cNvPr id="88066" name="Title 88065"/>
          <p:cNvSpPr>
            <a:spLocks noGrp="1"/>
          </p:cNvSpPr>
          <p:nvPr>
            <p:ph type="title"/>
          </p:nvPr>
        </p:nvSpPr>
        <p:spPr/>
        <p:txBody>
          <a:bodyPr anchor="ctr" anchorCtr="0"/>
          <a:p>
            <a:r>
              <a:rPr lang="el-GR" altLang="x-none" b="1"/>
              <a:t>Εφαρμογή </a:t>
            </a:r>
            <a:r>
              <a:rPr lang="en-US" altLang="x-none" b="1"/>
              <a:t>:    </a:t>
            </a:r>
            <a:r>
              <a:rPr lang="el-GR" altLang="x-none" b="1">
                <a:solidFill>
                  <a:srgbClr val="FF3300"/>
                </a:solidFill>
              </a:rPr>
              <a:t>Υδραυλικός κρίκος</a:t>
            </a:r>
            <a:endParaRPr lang="el-GR" altLang="x-none" b="1">
              <a:solidFill>
                <a:srgbClr val="FF3300"/>
              </a:solidFill>
            </a:endParaRPr>
          </a:p>
        </p:txBody>
      </p:sp>
      <p:sp>
        <p:nvSpPr>
          <p:cNvPr id="88068" name="Text Box 88067"/>
          <p:cNvSpPr txBox="1"/>
          <p:nvPr/>
        </p:nvSpPr>
        <p:spPr>
          <a:xfrm>
            <a:off x="821794" y="4818346"/>
            <a:ext cx="3445115" cy="106680"/>
          </a:xfrm>
          <a:prstGeom prst="rect">
            <a:avLst/>
          </a:prstGeom>
          <a:noFill/>
          <a:ln w="9525">
            <a:noFill/>
          </a:ln>
        </p:spPr>
        <p:txBody>
          <a:bodyPr>
            <a:spAutoFit/>
          </a:bodyPr>
          <a:p>
            <a:endParaRPr lang="el-GR" altLang="x-none" sz="100" dirty="0"/>
          </a:p>
        </p:txBody>
      </p:sp>
      <p:sp>
        <p:nvSpPr>
          <p:cNvPr id="88069" name="Text Box 88068"/>
          <p:cNvSpPr txBox="1"/>
          <p:nvPr/>
        </p:nvSpPr>
        <p:spPr>
          <a:xfrm>
            <a:off x="305164" y="4818457"/>
            <a:ext cx="8533818" cy="1660525"/>
          </a:xfrm>
          <a:prstGeom prst="rect">
            <a:avLst/>
          </a:prstGeom>
          <a:noFill/>
          <a:ln w="9525">
            <a:noFill/>
          </a:ln>
        </p:spPr>
        <p:txBody>
          <a:bodyPr>
            <a:spAutoFit/>
          </a:bodyPr>
          <a:p>
            <a:pPr>
              <a:spcBef>
                <a:spcPct val="50000"/>
              </a:spcBef>
              <a:buChar char="•"/>
            </a:pPr>
            <a:r>
              <a:rPr lang="el-GR" altLang="x-none" sz="100"/>
              <a:t> </a:t>
            </a:r>
            <a:r>
              <a:rPr lang="el-GR" altLang="x-none" sz="2265" b="1"/>
              <a:t>Η επιφάνεια </a:t>
            </a:r>
            <a:r>
              <a:rPr lang="el-GR" altLang="x-none" sz="2260" b="1">
                <a:sym typeface="+mn-ea"/>
              </a:rPr>
              <a:t>Β</a:t>
            </a:r>
            <a:r>
              <a:rPr lang="el-GR" altLang="x-none" sz="2265" b="1"/>
              <a:t>, είναι πολλαπλάσια της επιφάνειας </a:t>
            </a:r>
            <a:r>
              <a:rPr lang="el-GR" altLang="x-none" sz="2260" b="1">
                <a:sym typeface="+mn-ea"/>
              </a:rPr>
              <a:t>Α.</a:t>
            </a:r>
            <a:r>
              <a:rPr lang="el-GR" altLang="x-none" sz="2265" b="1"/>
              <a:t> </a:t>
            </a:r>
            <a:endParaRPr lang="el-GR" altLang="x-none" sz="2265" b="1"/>
          </a:p>
          <a:p>
            <a:pPr indent="0">
              <a:spcBef>
                <a:spcPct val="50000"/>
              </a:spcBef>
              <a:buNone/>
            </a:pPr>
            <a:r>
              <a:rPr lang="el-GR" altLang="x-none" sz="2265" b="1"/>
              <a:t>Σαν αποτέλεσμα, </a:t>
            </a:r>
            <a:r>
              <a:rPr lang="el-GR" altLang="x-none" sz="2265" b="1">
                <a:solidFill>
                  <a:srgbClr val="FF3300"/>
                </a:solidFill>
              </a:rPr>
              <a:t>εξασκώντας μια σχετικά μικρή</a:t>
            </a:r>
            <a:r>
              <a:rPr lang="el-GR" altLang="x-none" sz="2265" b="1"/>
              <a:t> δύναμη, μπορούμε να </a:t>
            </a:r>
            <a:r>
              <a:rPr lang="el-GR" altLang="x-none" sz="2265" b="1">
                <a:solidFill>
                  <a:srgbClr val="FF3300"/>
                </a:solidFill>
              </a:rPr>
              <a:t>ανυψώσουμε μεγάλα φορτία</a:t>
            </a:r>
            <a:r>
              <a:rPr lang="el-GR" altLang="x-none" sz="2265" b="1"/>
              <a:t>, όπως το αυτοκίνητο.</a:t>
            </a:r>
            <a:endParaRPr sz="2265" b="1"/>
          </a:p>
        </p:txBody>
      </p:sp>
      <p:graphicFrame>
        <p:nvGraphicFramePr>
          <p:cNvPr id="3" name="Content Placeholder 2"/>
          <p:cNvGraphicFramePr/>
          <p:nvPr>
            <p:ph idx="1"/>
          </p:nvPr>
        </p:nvGraphicFramePr>
        <p:xfrm>
          <a:off x="1043623" y="1557178"/>
          <a:ext cx="6891655" cy="3107690"/>
        </p:xfrm>
        <a:graphic>
          <a:graphicData uri="http://schemas.openxmlformats.org/presentationml/2006/ole">
            <mc:AlternateContent xmlns:mc="http://schemas.openxmlformats.org/markup-compatibility/2006">
              <mc:Choice xmlns:v="urn:schemas-microsoft-com:vml" Requires="v">
                <p:oleObj spid="_x0000_s4" name="" r:id="rId1" imgW="6886575" imgH="3105150" progId="Paint.Picture">
                  <p:embed/>
                </p:oleObj>
              </mc:Choice>
              <mc:Fallback>
                <p:oleObj name="" r:id="rId1" imgW="6886575" imgH="3105150" progId="Paint.Picture">
                  <p:embed/>
                  <p:pic>
                    <p:nvPicPr>
                      <p:cNvPr id="0" name="Picture 3"/>
                      <p:cNvPicPr/>
                      <p:nvPr/>
                    </p:nvPicPr>
                    <p:blipFill>
                      <a:blip r:embed="rId2"/>
                      <a:stretch>
                        <a:fillRect/>
                      </a:stretch>
                    </p:blipFill>
                    <p:spPr>
                      <a:xfrm>
                        <a:off x="1043623" y="1557178"/>
                        <a:ext cx="6891655" cy="3107690"/>
                      </a:xfrm>
                      <a:prstGeom prst="rect">
                        <a:avLst/>
                      </a:prstGeom>
                    </p:spPr>
                  </p:pic>
                </p:oleObj>
              </mc:Fallback>
            </mc:AlternateContent>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75" fill="hold"/>
                                        <p:tgtEl>
                                          <p:spTgt spid="88066"/>
                                        </p:tgtEl>
                                        <p:attrNameLst>
                                          <p:attrName>ppt_x</p:attrName>
                                        </p:attrNameLst>
                                      </p:cBhvr>
                                      <p:tavLst>
                                        <p:tav tm="0">
                                          <p:val>
                                            <p:strVal val="0-#ppt_w/2"/>
                                          </p:val>
                                        </p:tav>
                                        <p:tav tm="100000">
                                          <p:val>
                                            <p:strVal val="#ppt_x"/>
                                          </p:val>
                                        </p:tav>
                                      </p:tavLst>
                                    </p:anim>
                                    <p:anim calcmode="lin" valueType="num">
                                      <p:cBhvr additive="base">
                                        <p:cTn id="8" dur="75" fill="hold"/>
                                        <p:tgtEl>
                                          <p:spTgt spid="880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nodePh="1">
                                  <p:stCondLst>
                                    <p:cond delay="0"/>
                                  </p:stCondLst>
                                  <p:endCondLst>
                                    <p:cond evt="begin" delay="0">
                                      <p:tn val="16"/>
                                    </p:cond>
                                  </p:endCondLst>
                                  <p:childTnLst>
                                    <p:set>
                                      <p:cBhvr>
                                        <p:cTn id="17" dur="1" fill="hold">
                                          <p:stCondLst>
                                            <p:cond delay="0"/>
                                          </p:stCondLst>
                                        </p:cTn>
                                        <p:tgtEl>
                                          <p:spTgt spid="88068"/>
                                        </p:tgtEl>
                                        <p:attrNameLst>
                                          <p:attrName>style.visibility</p:attrName>
                                        </p:attrNameLst>
                                      </p:cBhvr>
                                      <p:to>
                                        <p:strVal val="visible"/>
                                      </p:to>
                                    </p:set>
                                    <p:anim calcmode="lin" valueType="num">
                                      <p:cBhvr additive="base">
                                        <p:cTn id="18" dur="500" fill="hold"/>
                                        <p:tgtEl>
                                          <p:spTgt spid="88068"/>
                                        </p:tgtEl>
                                        <p:attrNameLst>
                                          <p:attrName>ppt_x</p:attrName>
                                        </p:attrNameLst>
                                      </p:cBhvr>
                                      <p:tavLst>
                                        <p:tav tm="0">
                                          <p:val>
                                            <p:strVal val="0-#ppt_w/2"/>
                                          </p:val>
                                        </p:tav>
                                        <p:tav tm="100000">
                                          <p:val>
                                            <p:strVal val="#ppt_x"/>
                                          </p:val>
                                        </p:tav>
                                      </p:tavLst>
                                    </p:anim>
                                    <p:anim calcmode="lin" valueType="num">
                                      <p:cBhvr additive="base">
                                        <p:cTn id="19" dur="500" fill="hold"/>
                                        <p:tgtEl>
                                          <p:spTgt spid="8806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iterate type="wd">
                                    <p:tmPct val="100000"/>
                                  </p:iterate>
                                  <p:childTnLst>
                                    <p:set>
                                      <p:cBhvr>
                                        <p:cTn id="23" dur="1" fill="hold">
                                          <p:stCondLst>
                                            <p:cond delay="0"/>
                                          </p:stCondLst>
                                        </p:cTn>
                                        <p:tgtEl>
                                          <p:spTgt spid="88069">
                                            <p:txEl>
                                              <p:charRg st="0" end="51"/>
                                            </p:txEl>
                                          </p:spTgt>
                                        </p:tgtEl>
                                        <p:attrNameLst>
                                          <p:attrName>style.visibility</p:attrName>
                                        </p:attrNameLst>
                                      </p:cBhvr>
                                      <p:to>
                                        <p:strVal val="visible"/>
                                      </p:to>
                                    </p:set>
                                    <p:anim calcmode="lin" valueType="num">
                                      <p:cBhvr additive="base">
                                        <p:cTn id="24" dur="300" fill="hold"/>
                                        <p:tgtEl>
                                          <p:spTgt spid="88069">
                                            <p:txEl>
                                              <p:charRg st="0" end="51"/>
                                            </p:txEl>
                                          </p:spTgt>
                                        </p:tgtEl>
                                        <p:attrNameLst>
                                          <p:attrName>ppt_x</p:attrName>
                                        </p:attrNameLst>
                                      </p:cBhvr>
                                      <p:tavLst>
                                        <p:tav tm="0">
                                          <p:val>
                                            <p:strVal val="0-#ppt_w/2"/>
                                          </p:val>
                                        </p:tav>
                                        <p:tav tm="100000">
                                          <p:val>
                                            <p:strVal val="#ppt_x"/>
                                          </p:val>
                                        </p:tav>
                                      </p:tavLst>
                                    </p:anim>
                                    <p:anim calcmode="lin" valueType="num">
                                      <p:cBhvr additive="base">
                                        <p:cTn id="25" dur="300" fill="hold"/>
                                        <p:tgtEl>
                                          <p:spTgt spid="88069">
                                            <p:txEl>
                                              <p:charRg st="0" end="51"/>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000" fill="hold">
                                          <p:stCondLst>
                                            <p:cond delay="0"/>
                                          </p:stCondLst>
                                        </p:cTn>
                                        <p:tgtEl>
                                          <p:spTgt spid="88069">
                                            <p:txEl>
                                              <p:pRg st="1" end="1"/>
                                            </p:txEl>
                                          </p:spTgt>
                                        </p:tgtEl>
                                        <p:attrNameLst>
                                          <p:attrName>style.visibility</p:attrName>
                                        </p:attrNameLst>
                                      </p:cBhvr>
                                      <p:to>
                                        <p:strVal val="visible"/>
                                      </p:to>
                                    </p:set>
                                    <p:animEffect transition="in" filter="checkerboard(across)">
                                      <p:cBhvr>
                                        <p:cTn id="30" dur="1000"/>
                                        <p:tgtEl>
                                          <p:spTgt spid="880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8" grpId="0"/>
      <p:bldP spid="8806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Title 88065"/>
          <p:cNvSpPr>
            <a:spLocks noGrp="1"/>
          </p:cNvSpPr>
          <p:nvPr>
            <p:ph type="title"/>
          </p:nvPr>
        </p:nvSpPr>
        <p:spPr>
          <a:xfrm>
            <a:off x="323977" y="405130"/>
            <a:ext cx="8686800" cy="841248"/>
          </a:xfrm>
        </p:spPr>
        <p:txBody>
          <a:bodyPr anchor="ctr" anchorCtr="0">
            <a:normAutofit fontScale="90000"/>
          </a:bodyPr>
          <a:p>
            <a:r>
              <a:rPr lang="el-GR" altLang="x-none" b="1"/>
              <a:t>Εφαρμογή </a:t>
            </a:r>
            <a:r>
              <a:rPr lang="en-US" altLang="x-none" b="1"/>
              <a:t>:    </a:t>
            </a:r>
            <a:r>
              <a:rPr lang="el-GR" altLang="x-none" b="1">
                <a:solidFill>
                  <a:srgbClr val="FF3300"/>
                </a:solidFill>
              </a:rPr>
              <a:t>Υδραυλικός ΑΝΕΛΚΥΣΤΗΡΑΣ </a:t>
            </a:r>
            <a:endParaRPr lang="el-GR" altLang="x-none" b="1">
              <a:solidFill>
                <a:srgbClr val="FF3300"/>
              </a:solidFill>
            </a:endParaRPr>
          </a:p>
        </p:txBody>
      </p:sp>
      <p:pic>
        <p:nvPicPr>
          <p:cNvPr id="3" name="Content Placeholder 2"/>
          <p:cNvPicPr>
            <a:picLocks noChangeAspect="1"/>
          </p:cNvPicPr>
          <p:nvPr>
            <p:ph sz="half" idx="1"/>
          </p:nvPr>
        </p:nvPicPr>
        <p:blipFill>
          <a:blip r:embed="rId1"/>
          <a:stretch>
            <a:fillRect/>
          </a:stretch>
        </p:blipFill>
        <p:spPr>
          <a:xfrm>
            <a:off x="107950" y="1412875"/>
            <a:ext cx="2664460" cy="4724400"/>
          </a:xfrm>
          <a:prstGeom prst="rect">
            <a:avLst/>
          </a:prstGeom>
        </p:spPr>
      </p:pic>
      <p:pic>
        <p:nvPicPr>
          <p:cNvPr id="6" name="Content Placeholder 5"/>
          <p:cNvPicPr>
            <a:picLocks noChangeAspect="1"/>
          </p:cNvPicPr>
          <p:nvPr>
            <p:ph sz="half" idx="2"/>
          </p:nvPr>
        </p:nvPicPr>
        <p:blipFill>
          <a:blip r:embed="rId2"/>
          <a:stretch>
            <a:fillRect/>
          </a:stretch>
        </p:blipFill>
        <p:spPr>
          <a:xfrm>
            <a:off x="3060065" y="1412875"/>
            <a:ext cx="2772410" cy="4724400"/>
          </a:xfrm>
          <a:prstGeom prst="rect">
            <a:avLst/>
          </a:prstGeom>
        </p:spPr>
      </p:pic>
      <p:graphicFrame>
        <p:nvGraphicFramePr>
          <p:cNvPr id="7" name="Object 6"/>
          <p:cNvGraphicFramePr/>
          <p:nvPr/>
        </p:nvGraphicFramePr>
        <p:xfrm>
          <a:off x="5997575" y="2348548"/>
          <a:ext cx="2990850" cy="2352675"/>
        </p:xfrm>
        <a:graphic>
          <a:graphicData uri="http://schemas.openxmlformats.org/presentationml/2006/ole">
            <mc:AlternateContent xmlns:mc="http://schemas.openxmlformats.org/markup-compatibility/2006">
              <mc:Choice xmlns:v="urn:schemas-microsoft-com:vml" Requires="v">
                <p:oleObj spid="_x0000_s8" name="" r:id="rId3" imgW="2990850" imgH="2352675" progId="Paint.Picture">
                  <p:embed/>
                </p:oleObj>
              </mc:Choice>
              <mc:Fallback>
                <p:oleObj name="" r:id="rId3" imgW="2990850" imgH="2352675" progId="Paint.Picture">
                  <p:embed/>
                  <p:pic>
                    <p:nvPicPr>
                      <p:cNvPr id="0" name="Picture 7"/>
                      <p:cNvPicPr/>
                      <p:nvPr/>
                    </p:nvPicPr>
                    <p:blipFill>
                      <a:blip r:embed="rId4"/>
                      <a:stretch>
                        <a:fillRect/>
                      </a:stretch>
                    </p:blipFill>
                    <p:spPr>
                      <a:xfrm>
                        <a:off x="5997575" y="2348548"/>
                        <a:ext cx="2990850" cy="2352675"/>
                      </a:xfrm>
                      <a:prstGeom prst="rect">
                        <a:avLst/>
                      </a:prstGeom>
                    </p:spPr>
                  </p:pic>
                </p:oleObj>
              </mc:Fallback>
            </mc:AlternateContent>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75" fill="hold"/>
                                        <p:tgtEl>
                                          <p:spTgt spid="88066"/>
                                        </p:tgtEl>
                                        <p:attrNameLst>
                                          <p:attrName>ppt_x</p:attrName>
                                        </p:attrNameLst>
                                      </p:cBhvr>
                                      <p:tavLst>
                                        <p:tav tm="0">
                                          <p:val>
                                            <p:strVal val="0-#ppt_w/2"/>
                                          </p:val>
                                        </p:tav>
                                        <p:tav tm="100000">
                                          <p:val>
                                            <p:strVal val="#ppt_x"/>
                                          </p:val>
                                        </p:tav>
                                      </p:tavLst>
                                    </p:anim>
                                    <p:anim calcmode="lin" valueType="num">
                                      <p:cBhvr additive="base">
                                        <p:cTn id="8" dur="75" fill="hold"/>
                                        <p:tgtEl>
                                          <p:spTgt spid="880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3" descr="fortion"/>
          <p:cNvPicPr>
            <a:picLocks noChangeAspect="1"/>
          </p:cNvPicPr>
          <p:nvPr>
            <p:ph sz="half" idx="1"/>
          </p:nvPr>
        </p:nvPicPr>
        <p:blipFill>
          <a:blip r:embed="rId1"/>
          <a:stretch>
            <a:fillRect/>
          </a:stretch>
        </p:blipFill>
        <p:spPr>
          <a:xfrm>
            <a:off x="323215" y="1988820"/>
            <a:ext cx="4048125" cy="3505200"/>
          </a:xfrm>
          <a:prstGeom prst="rect">
            <a:avLst/>
          </a:prstGeom>
        </p:spPr>
      </p:pic>
      <p:sp>
        <p:nvSpPr>
          <p:cNvPr id="6" name="Title 88065"/>
          <p:cNvSpPr>
            <a:spLocks noGrp="1"/>
          </p:cNvSpPr>
          <p:nvPr/>
        </p:nvSpPr>
        <p:spPr>
          <a:xfrm>
            <a:off x="468122" y="332740"/>
            <a:ext cx="8686800" cy="841248"/>
          </a:xfrm>
          <a:prstGeom prst="rect">
            <a:avLst/>
          </a:prstGeom>
        </p:spPr>
        <p:txBody>
          <a:bodyPr vert="horz" anchor="ctr" anchorCtr="0">
            <a:normAutofit fontScale="8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l-GR" altLang="x-none" b="1"/>
              <a:t>Εφαρμογή </a:t>
            </a:r>
            <a:r>
              <a:rPr lang="en-US" altLang="x-none" b="1"/>
              <a:t>:    </a:t>
            </a:r>
            <a:r>
              <a:rPr lang="el-GR" altLang="x-none" b="1">
                <a:solidFill>
                  <a:srgbClr val="FF3300"/>
                </a:solidFill>
              </a:rPr>
              <a:t>Υδραυλικός ΑΝΥΨΩΤΗΡΑΣ ΦΟΡΤΙΩΝ </a:t>
            </a:r>
            <a:endParaRPr lang="el-GR" altLang="x-none" b="1">
              <a:solidFill>
                <a:srgbClr val="FF3300"/>
              </a:solidFill>
            </a:endParaRPr>
          </a:p>
        </p:txBody>
      </p:sp>
      <p:pic>
        <p:nvPicPr>
          <p:cNvPr id="7" name="Content Placeholder 6"/>
          <p:cNvPicPr>
            <a:picLocks noChangeAspect="1"/>
          </p:cNvPicPr>
          <p:nvPr>
            <p:ph sz="half" idx="2"/>
          </p:nvPr>
        </p:nvPicPr>
        <p:blipFill>
          <a:blip r:embed="rId2"/>
          <a:stretch>
            <a:fillRect/>
          </a:stretch>
        </p:blipFill>
        <p:spPr>
          <a:xfrm>
            <a:off x="4643755" y="1629410"/>
            <a:ext cx="4343400" cy="43434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 fill="hold"/>
                                        <p:tgtEl>
                                          <p:spTgt spid="6"/>
                                        </p:tgtEl>
                                        <p:attrNameLst>
                                          <p:attrName>ppt_x</p:attrName>
                                        </p:attrNameLst>
                                      </p:cBhvr>
                                      <p:tavLst>
                                        <p:tav tm="0">
                                          <p:val>
                                            <p:strVal val="0-#ppt_w/2"/>
                                          </p:val>
                                        </p:tav>
                                        <p:tav tm="100000">
                                          <p:val>
                                            <p:strVal val="#ppt_x"/>
                                          </p:val>
                                        </p:tav>
                                      </p:tavLst>
                                    </p:anim>
                                    <p:anim calcmode="lin" valueType="num">
                                      <p:cBhvr additive="base">
                                        <p:cTn id="8" dur="75"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a:fld id="{9A0DB2DC-4C9A-4742-B13C-FB6460FD3503}" type="slidenum">
              <a:rPr lang="en-GB" sz="970" dirty="0"/>
            </a:fld>
            <a:endParaRPr lang="en-GB" sz="970" dirty="0"/>
          </a:p>
        </p:txBody>
      </p:sp>
      <p:sp>
        <p:nvSpPr>
          <p:cNvPr id="90114" name="Title 90113"/>
          <p:cNvSpPr>
            <a:spLocks noGrp="1"/>
          </p:cNvSpPr>
          <p:nvPr>
            <p:ph type="title"/>
          </p:nvPr>
        </p:nvSpPr>
        <p:spPr/>
        <p:txBody>
          <a:bodyPr anchor="ctr" anchorCtr="0"/>
          <a:p>
            <a:r>
              <a:rPr lang="el-GR" altLang="x-none" b="1"/>
              <a:t>Πείραμα </a:t>
            </a:r>
            <a:r>
              <a:rPr lang="en-US" altLang="x-none" b="1"/>
              <a:t>:    </a:t>
            </a:r>
            <a:r>
              <a:rPr lang="el-GR" altLang="x-none" b="1">
                <a:solidFill>
                  <a:srgbClr val="FF3300"/>
                </a:solidFill>
              </a:rPr>
              <a:t>σύριγγες</a:t>
            </a:r>
            <a:endParaRPr b="1">
              <a:solidFill>
                <a:srgbClr val="FF3300"/>
              </a:solidFill>
            </a:endParaRPr>
          </a:p>
        </p:txBody>
      </p:sp>
      <p:sp>
        <p:nvSpPr>
          <p:cNvPr id="90115" name="Text Box 90114"/>
          <p:cNvSpPr txBox="1"/>
          <p:nvPr/>
        </p:nvSpPr>
        <p:spPr>
          <a:xfrm>
            <a:off x="1143040" y="4653157"/>
            <a:ext cx="7010931" cy="887730"/>
          </a:xfrm>
          <a:prstGeom prst="rect">
            <a:avLst/>
          </a:prstGeom>
          <a:noFill/>
          <a:ln w="9525">
            <a:noFill/>
          </a:ln>
        </p:spPr>
        <p:txBody>
          <a:bodyPr>
            <a:spAutoFit/>
          </a:bodyPr>
          <a:p>
            <a:pPr>
              <a:spcBef>
                <a:spcPct val="50000"/>
              </a:spcBef>
            </a:pPr>
            <a:r>
              <a:rPr lang="el-GR" altLang="x-none" sz="2590" b="1"/>
              <a:t>Συγκρίνεται τις </a:t>
            </a:r>
            <a:r>
              <a:rPr lang="el-GR" altLang="x-none" sz="2590" b="1">
                <a:solidFill>
                  <a:srgbClr val="FF3300"/>
                </a:solidFill>
              </a:rPr>
              <a:t>δυνάμεις</a:t>
            </a:r>
            <a:r>
              <a:rPr lang="el-GR" altLang="x-none" sz="2590" b="1"/>
              <a:t> που ασκούνται για να </a:t>
            </a:r>
            <a:r>
              <a:rPr lang="el-GR" altLang="x-none" sz="2590" b="1" dirty="0" err="1">
                <a:solidFill>
                  <a:schemeClr val="accent2"/>
                </a:solidFill>
              </a:rPr>
              <a:t>ισορροπίσουν</a:t>
            </a:r>
            <a:r>
              <a:rPr lang="el-GR" altLang="x-none" sz="2590" b="1"/>
              <a:t> τα δύο έμβολα.</a:t>
            </a:r>
            <a:endParaRPr sz="2590" b="1">
              <a:solidFill>
                <a:srgbClr val="FF0000"/>
              </a:solidFill>
            </a:endParaRPr>
          </a:p>
        </p:txBody>
      </p:sp>
      <p:pic>
        <p:nvPicPr>
          <p:cNvPr id="103428" name="Content Placeholder 103427" descr="pic5"/>
          <p:cNvPicPr>
            <a:picLocks noChangeAspect="1"/>
          </p:cNvPicPr>
          <p:nvPr>
            <p:ph idx="1"/>
          </p:nvPr>
        </p:nvPicPr>
        <p:blipFill>
          <a:blip r:embed="rId1"/>
          <a:stretch>
            <a:fillRect/>
          </a:stretch>
        </p:blipFill>
        <p:spPr>
          <a:xfrm>
            <a:off x="1548130" y="1988820"/>
            <a:ext cx="5996940" cy="2199640"/>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75" fill="hold"/>
                                        <p:tgtEl>
                                          <p:spTgt spid="90114"/>
                                        </p:tgtEl>
                                        <p:attrNameLst>
                                          <p:attrName>ppt_x</p:attrName>
                                        </p:attrNameLst>
                                      </p:cBhvr>
                                      <p:tavLst>
                                        <p:tav tm="0">
                                          <p:val>
                                            <p:strVal val="0-#ppt_w/2"/>
                                          </p:val>
                                        </p:tav>
                                        <p:tav tm="100000">
                                          <p:val>
                                            <p:strVal val="#ppt_x"/>
                                          </p:val>
                                        </p:tav>
                                      </p:tavLst>
                                    </p:anim>
                                    <p:anim calcmode="lin" valueType="num">
                                      <p:cBhvr additive="base">
                                        <p:cTn id="8" dur="75" fill="hold"/>
                                        <p:tgtEl>
                                          <p:spTgt spid="901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428"/>
                                        </p:tgtEl>
                                        <p:attrNameLst>
                                          <p:attrName>style.visibility</p:attrName>
                                        </p:attrNameLst>
                                      </p:cBhvr>
                                      <p:to>
                                        <p:strVal val="visible"/>
                                      </p:to>
                                    </p:set>
                                    <p:anim calcmode="lin" valueType="num">
                                      <p:cBhvr additive="base">
                                        <p:cTn id="13" dur="500" fill="hold"/>
                                        <p:tgtEl>
                                          <p:spTgt spid="103428"/>
                                        </p:tgtEl>
                                        <p:attrNameLst>
                                          <p:attrName>ppt_x</p:attrName>
                                        </p:attrNameLst>
                                      </p:cBhvr>
                                      <p:tavLst>
                                        <p:tav tm="0">
                                          <p:val>
                                            <p:strVal val="0-#ppt_w/2"/>
                                          </p:val>
                                        </p:tav>
                                        <p:tav tm="100000">
                                          <p:val>
                                            <p:strVal val="#ppt_x"/>
                                          </p:val>
                                        </p:tav>
                                      </p:tavLst>
                                    </p:anim>
                                    <p:anim calcmode="lin" valueType="num">
                                      <p:cBhvr additive="base">
                                        <p:cTn id="14" dur="500" fill="hold"/>
                                        <p:tgtEl>
                                          <p:spTgt spid="1034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iterate type="wd">
                                    <p:tmPct val="100000"/>
                                  </p:iterate>
                                  <p:childTnLst>
                                    <p:set>
                                      <p:cBhvr>
                                        <p:cTn id="18" dur="1" fill="hold">
                                          <p:stCondLst>
                                            <p:cond delay="0"/>
                                          </p:stCondLst>
                                        </p:cTn>
                                        <p:tgtEl>
                                          <p:spTgt spid="90115"/>
                                        </p:tgtEl>
                                        <p:attrNameLst>
                                          <p:attrName>style.visibility</p:attrName>
                                        </p:attrNameLst>
                                      </p:cBhvr>
                                      <p:to>
                                        <p:strVal val="visible"/>
                                      </p:to>
                                    </p:set>
                                    <p:anim calcmode="lin" valueType="num">
                                      <p:cBhvr additive="base">
                                        <p:cTn id="19" dur="300" fill="hold"/>
                                        <p:tgtEl>
                                          <p:spTgt spid="90115"/>
                                        </p:tgtEl>
                                        <p:attrNameLst>
                                          <p:attrName>ppt_x</p:attrName>
                                        </p:attrNameLst>
                                      </p:cBhvr>
                                      <p:tavLst>
                                        <p:tav tm="0">
                                          <p:val>
                                            <p:strVal val="0-#ppt_w/2"/>
                                          </p:val>
                                        </p:tav>
                                        <p:tav tm="100000">
                                          <p:val>
                                            <p:strVal val="#ppt_x"/>
                                          </p:val>
                                        </p:tav>
                                      </p:tavLst>
                                    </p:anim>
                                    <p:anim calcmode="lin" valueType="num">
                                      <p:cBhvr additive="base">
                                        <p:cTn id="20" dur="300" fill="hold"/>
                                        <p:tgtEl>
                                          <p:spTgt spid="90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cap="none" dirty="0" smtClean="0">
                <a:effectLst>
                  <a:outerShdw blurRad="38100" dist="38100" dir="2700000" algn="tl">
                    <a:srgbClr val="000000">
                      <a:alpha val="43137"/>
                    </a:srgbClr>
                  </a:outerShdw>
                  <a:reflection blurRad="12700" stA="48000" endA="300" endPos="55000" dir="5400000" sy="-90000" algn="bl" rotWithShape="0"/>
                </a:effectLst>
              </a:rPr>
              <a:t>πίεση σε υγρό</a:t>
            </a:r>
            <a:r>
              <a:rPr lang="en-US" sz="4800" cap="none" dirty="0" smtClean="0">
                <a:effectLst>
                  <a:outerShdw blurRad="38100" dist="38100" dir="2700000" algn="tl">
                    <a:srgbClr val="000000">
                      <a:alpha val="43137"/>
                    </a:srgbClr>
                  </a:outerShdw>
                  <a:reflection blurRad="12700" stA="48000" endA="300" endPos="55000" dir="5400000" sy="-90000" algn="bl" rotWithShape="0"/>
                </a:effectLst>
              </a:rPr>
              <a:t>.</a:t>
            </a:r>
            <a:endParaRPr lang="el-GR" sz="4800" cap="none"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2772" name="Rectangle 4"/>
          <p:cNvSpPr>
            <a:spLocks noChangeArrowheads="1"/>
          </p:cNvSpPr>
          <p:nvPr/>
        </p:nvSpPr>
        <p:spPr bwMode="auto">
          <a:xfrm>
            <a:off x="323850" y="1376363"/>
            <a:ext cx="7627620" cy="450215"/>
          </a:xfrm>
          <a:prstGeom prst="rect">
            <a:avLst/>
          </a:prstGeom>
          <a:noFill/>
          <a:ln w="9525">
            <a:noFill/>
            <a:miter lim="800000"/>
          </a:ln>
          <a:effectLst/>
        </p:spPr>
        <p:txBody>
          <a:bodyPr vert="horz" wrap="square" lIns="91440" tIns="45720" rIns="91440" bIns="45720" numCol="1" anchor="ctr" anchorCtr="0" compatLnSpc="1">
            <a:spAutoFit/>
          </a:bodyPr>
          <a:lstStyle/>
          <a:p>
            <a:pPr lvl="0" eaLnBrk="0" hangingPunct="0">
              <a:lnSpc>
                <a:spcPts val="2800"/>
              </a:lnSpc>
            </a:pPr>
            <a:r>
              <a:rPr lang="el-GR" sz="2000" dirty="0" smtClean="0"/>
              <a:t>Στην επιφάνεια ενός υγρού ασκείται η ατμοσφαιρική πίεση. </a:t>
            </a:r>
            <a:endParaRPr kumimoji="0" lang="el-GR" sz="1900" b="0" i="0" u="none" strike="noStrike" cap="none" normalizeH="0" baseline="0" dirty="0" smtClean="0">
              <a:ln>
                <a:noFill/>
              </a:ln>
              <a:solidFill>
                <a:schemeClr val="tx1"/>
              </a:solidFill>
              <a:effectLst/>
              <a:latin typeface="Arial" panose="020B0604020202020204" pitchFamily="34" charset="0"/>
            </a:endParaRPr>
          </a:p>
        </p:txBody>
      </p:sp>
      <p:pic>
        <p:nvPicPr>
          <p:cNvPr id="63490" name="Picture 2" descr="image39"/>
          <p:cNvPicPr>
            <a:picLocks noChangeAspect="1" noChangeArrowheads="1"/>
          </p:cNvPicPr>
          <p:nvPr/>
        </p:nvPicPr>
        <p:blipFill>
          <a:blip r:embed="rId1" cstate="print">
            <a:lum bright="-10000" contrast="30000"/>
          </a:blip>
          <a:srcRect r="2348"/>
          <a:stretch>
            <a:fillRect/>
          </a:stretch>
        </p:blipFill>
        <p:spPr bwMode="auto">
          <a:xfrm>
            <a:off x="6516216" y="2060848"/>
            <a:ext cx="2325198" cy="2232447"/>
          </a:xfrm>
          <a:prstGeom prst="rect">
            <a:avLst/>
          </a:prstGeom>
          <a:ln w="88900" cap="sq" cmpd="thickThin">
            <a:solidFill>
              <a:srgbClr val="000000"/>
            </a:solidFill>
            <a:prstDash val="solid"/>
            <a:miter lim="800000"/>
            <a:headEnd/>
            <a:tailEnd/>
          </a:ln>
          <a:effectLst>
            <a:innerShdw blurRad="76200">
              <a:srgbClr val="000000"/>
            </a:innerShdw>
          </a:effectLst>
        </p:spPr>
      </p:pic>
      <p:graphicFrame>
        <p:nvGraphicFramePr>
          <p:cNvPr id="63491" name="Object 3"/>
          <p:cNvGraphicFramePr>
            <a:graphicFrameLocks noChangeAspect="1"/>
          </p:cNvGraphicFramePr>
          <p:nvPr/>
        </p:nvGraphicFramePr>
        <p:xfrm>
          <a:off x="2483768" y="4941168"/>
          <a:ext cx="3073400" cy="451570"/>
        </p:xfrm>
        <a:graphic>
          <a:graphicData uri="http://schemas.openxmlformats.org/presentationml/2006/ole">
            <mc:AlternateContent xmlns:mc="http://schemas.openxmlformats.org/markup-compatibility/2006">
              <mc:Choice xmlns:v="urn:schemas-microsoft-com:vml" Requires="v">
                <p:oleObj spid="_x0000_s2049" name="Εξίσωση" r:id="rId2" imgW="43891200" imgH="7010400" progId="Equation.3">
                  <p:embed/>
                </p:oleObj>
              </mc:Choice>
              <mc:Fallback>
                <p:oleObj name="Εξίσωση" r:id="rId2" imgW="43891200" imgH="7010400" progId="Equation.3">
                  <p:embed/>
                  <p:pic>
                    <p:nvPicPr>
                      <p:cNvPr id="0" name="Picture 2048"/>
                      <p:cNvPicPr>
                        <a:picLocks noChangeAspect="1"/>
                      </p:cNvPicPr>
                      <p:nvPr/>
                    </p:nvPicPr>
                    <p:blipFill>
                      <a:blip r:embed="rId3"/>
                      <a:stretch>
                        <a:fillRect/>
                      </a:stretch>
                    </p:blipFill>
                    <p:spPr>
                      <a:xfrm>
                        <a:off x="2483768" y="4941168"/>
                        <a:ext cx="3073400" cy="451570"/>
                      </a:xfrm>
                      <a:prstGeom prst="rect">
                        <a:avLst/>
                      </a:prstGeom>
                      <a:noFill/>
                      <a:ln w="9525">
                        <a:noFill/>
                      </a:ln>
                    </p:spPr>
                  </p:pic>
                </p:oleObj>
              </mc:Fallback>
            </mc:AlternateContent>
          </a:graphicData>
        </a:graphic>
      </p:graphicFrame>
      <p:sp>
        <p:nvSpPr>
          <p:cNvPr id="2" name="Text Box 1"/>
          <p:cNvSpPr txBox="1"/>
          <p:nvPr/>
        </p:nvSpPr>
        <p:spPr>
          <a:xfrm>
            <a:off x="899795" y="5445760"/>
            <a:ext cx="6543675" cy="1198880"/>
          </a:xfrm>
          <a:prstGeom prst="rect">
            <a:avLst/>
          </a:prstGeom>
          <a:noFill/>
        </p:spPr>
        <p:txBody>
          <a:bodyPr wrap="square" rtlCol="0" anchor="t">
            <a:spAutoFit/>
          </a:bodyPr>
          <a:p>
            <a:r>
              <a:rPr lang="en-US" sz="2400">
                <a:sym typeface="+mn-ea"/>
              </a:rPr>
              <a:t>Προφανώς σε βάθος h=0 ισχύει :</a:t>
            </a:r>
            <a:endParaRPr lang="en-US" sz="2400"/>
          </a:p>
          <a:p>
            <a:endParaRPr lang="en-US" sz="2400"/>
          </a:p>
          <a:p>
            <a:r>
              <a:rPr lang="el-GR" altLang="en-US" sz="2400">
                <a:sym typeface="+mn-ea"/>
              </a:rPr>
              <a:t>                </a:t>
            </a:r>
            <a:r>
              <a:rPr lang="en-US" sz="2400">
                <a:sym typeface="+mn-ea"/>
              </a:rPr>
              <a:t>P</a:t>
            </a:r>
            <a:r>
              <a:rPr lang="en-US" sz="2400" baseline="-25000">
                <a:sym typeface="+mn-ea"/>
              </a:rPr>
              <a:t>Α</a:t>
            </a:r>
            <a:r>
              <a:rPr lang="en-US" sz="2400">
                <a:sym typeface="+mn-ea"/>
              </a:rPr>
              <a:t> = Patm</a:t>
            </a:r>
            <a:endParaRPr lang="en-US" sz="2400"/>
          </a:p>
        </p:txBody>
      </p:sp>
      <p:sp>
        <p:nvSpPr>
          <p:cNvPr id="3" name="Text Box 2"/>
          <p:cNvSpPr txBox="1"/>
          <p:nvPr/>
        </p:nvSpPr>
        <p:spPr>
          <a:xfrm>
            <a:off x="270510" y="3155950"/>
            <a:ext cx="6030595" cy="1886585"/>
          </a:xfrm>
          <a:prstGeom prst="rect">
            <a:avLst/>
          </a:prstGeom>
          <a:noFill/>
        </p:spPr>
        <p:txBody>
          <a:bodyPr wrap="square" rtlCol="0" anchor="t">
            <a:spAutoFit/>
          </a:bodyPr>
          <a:p>
            <a:pPr lvl="0" eaLnBrk="0" hangingPunct="0">
              <a:lnSpc>
                <a:spcPts val="2800"/>
              </a:lnSpc>
            </a:pPr>
            <a:r>
              <a:rPr lang="el-GR" dirty="0" smtClean="0">
                <a:sym typeface="+mn-ea"/>
              </a:rPr>
              <a:t>Επομένως, η συνολική πίεση σε οποιοδήποτε σημείο του υγρού, που βρίσκεται σε βάθος </a:t>
            </a:r>
            <a:r>
              <a:rPr lang="en-US" dirty="0" smtClean="0">
                <a:sym typeface="+mn-ea"/>
              </a:rPr>
              <a:t>h</a:t>
            </a:r>
            <a:r>
              <a:rPr lang="el-GR" dirty="0" smtClean="0">
                <a:sym typeface="+mn-ea"/>
              </a:rPr>
              <a:t> από την ελεύθερη επιφάνειά του, είναι ίση με το άθροισμα της ατμοσφαιρικής και της υδροστατικής πίεσης . Συνεπώς θα δίνεται από τη σχέση:</a:t>
            </a:r>
            <a:endParaRPr lang="en-US"/>
          </a:p>
        </p:txBody>
      </p:sp>
      <p:sp>
        <p:nvSpPr>
          <p:cNvPr id="4" name="Text Box 3"/>
          <p:cNvSpPr txBox="1"/>
          <p:nvPr/>
        </p:nvSpPr>
        <p:spPr>
          <a:xfrm>
            <a:off x="297180" y="1701165"/>
            <a:ext cx="5977255" cy="1527175"/>
          </a:xfrm>
          <a:prstGeom prst="rect">
            <a:avLst/>
          </a:prstGeom>
          <a:noFill/>
        </p:spPr>
        <p:txBody>
          <a:bodyPr wrap="square" rtlCol="0" anchor="t">
            <a:spAutoFit/>
          </a:bodyPr>
          <a:p>
            <a:pPr lvl="0" eaLnBrk="0" hangingPunct="0">
              <a:lnSpc>
                <a:spcPts val="2800"/>
              </a:lnSpc>
            </a:pPr>
            <a:r>
              <a:rPr lang="el-GR" dirty="0" smtClean="0">
                <a:sym typeface="+mn-ea"/>
              </a:rPr>
              <a:t>Σύμφωνα με την αρχή του Πασκάλ, η πίεση αυτή μεταδίδεται σε όλα τα σημεία του υγρού. </a:t>
            </a:r>
            <a:endParaRPr lang="el-GR" dirty="0" smtClean="0"/>
          </a:p>
          <a:p>
            <a:pPr lvl="0" eaLnBrk="0" hangingPunct="0">
              <a:lnSpc>
                <a:spcPts val="2800"/>
              </a:lnSpc>
            </a:pPr>
            <a:r>
              <a:rPr lang="el-GR" dirty="0" smtClean="0">
                <a:sym typeface="+mn-ea"/>
              </a:rPr>
              <a:t>Εξ άλλου, σε κάθε σημείο του υγρού υπάρχει υδροστατική πίεση. </a:t>
            </a: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3491"/>
                                        </p:tgtEl>
                                        <p:attrNameLst>
                                          <p:attrName>style.visibility</p:attrName>
                                        </p:attrNameLst>
                                      </p:cBhvr>
                                      <p:to>
                                        <p:strVal val="visible"/>
                                      </p:to>
                                    </p:set>
                                    <p:animEffect transition="in" filter="strips(downLeft)">
                                      <p:cBhvr>
                                        <p:cTn id="22" dur="500"/>
                                        <p:tgtEl>
                                          <p:spTgt spid="6349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2" grpId="1" animBg="1"/>
      <p:bldP spid="4" grpId="0"/>
      <p:bldP spid="4" grpId="1"/>
      <p:bldP spid="3" grpId="0"/>
      <p:bldP spid="3"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l-GR" sz="4800" cap="none" dirty="0"/>
          </a:p>
        </p:txBody>
      </p:sp>
      <p:sp>
        <p:nvSpPr>
          <p:cNvPr id="8" name="7 - Ορθογώνιο"/>
          <p:cNvSpPr/>
          <p:nvPr/>
        </p:nvSpPr>
        <p:spPr>
          <a:xfrm>
            <a:off x="467544" y="1988840"/>
            <a:ext cx="5976664" cy="2528897"/>
          </a:xfrm>
          <a:prstGeom prst="rect">
            <a:avLst/>
          </a:prstGeom>
        </p:spPr>
        <p:txBody>
          <a:bodyPr wrap="square">
            <a:spAutoFit/>
          </a:bodyPr>
          <a:lstStyle/>
          <a:p>
            <a:pPr>
              <a:lnSpc>
                <a:spcPct val="150000"/>
              </a:lnSpc>
            </a:pPr>
            <a:r>
              <a:rPr lang="el-GR" dirty="0" smtClean="0"/>
              <a:t>Τα αεροζόλ περιέχουν ένα αέριο σε υψηλή πίεση που ονομάζεται προωθητικό (γκρι χρώμα στο σχήμα).</a:t>
            </a:r>
            <a:endParaRPr lang="el-GR" dirty="0" smtClean="0"/>
          </a:p>
          <a:p>
            <a:pPr>
              <a:lnSpc>
                <a:spcPct val="150000"/>
              </a:lnSpc>
            </a:pPr>
            <a:r>
              <a:rPr lang="el-GR" dirty="0" smtClean="0"/>
              <a:t>Ο σωλήνας μέσα από τον οποίο προωθείται το υγρό στο επάνω μέρος, μέσω μιας βαλβίδας, επικοινωνεί με τον ατμοσφαιρικό αέρα (σημείο Α) και στο κάτω μέρος βρίσκεται σε επαφή με το υγρό (σημείο Β).</a:t>
            </a:r>
            <a:endParaRPr lang="en-US" dirty="0" smtClean="0"/>
          </a:p>
        </p:txBody>
      </p:sp>
      <p:pic>
        <p:nvPicPr>
          <p:cNvPr id="96258" name="Picture 2" descr="image41"/>
          <p:cNvPicPr>
            <a:picLocks noChangeAspect="1" noChangeArrowheads="1"/>
          </p:cNvPicPr>
          <p:nvPr/>
        </p:nvPicPr>
        <p:blipFill>
          <a:blip r:embed="rId1" cstate="print">
            <a:lum bright="-10000" contrast="30000"/>
          </a:blip>
          <a:srcRect/>
          <a:stretch>
            <a:fillRect/>
          </a:stretch>
        </p:blipFill>
        <p:spPr bwMode="auto">
          <a:xfrm>
            <a:off x="6660232" y="1988840"/>
            <a:ext cx="2160240" cy="2857171"/>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l-GR" sz="4800" cap="none" dirty="0"/>
          </a:p>
        </p:txBody>
      </p:sp>
      <p:sp>
        <p:nvSpPr>
          <p:cNvPr id="8" name="7 - Ορθογώνιο"/>
          <p:cNvSpPr/>
          <p:nvPr/>
        </p:nvSpPr>
        <p:spPr>
          <a:xfrm>
            <a:off x="467544" y="1916832"/>
            <a:ext cx="6120680" cy="2944396"/>
          </a:xfrm>
          <a:prstGeom prst="rect">
            <a:avLst/>
          </a:prstGeom>
        </p:spPr>
        <p:txBody>
          <a:bodyPr wrap="square">
            <a:spAutoFit/>
          </a:bodyPr>
          <a:lstStyle/>
          <a:p>
            <a:pPr>
              <a:lnSpc>
                <a:spcPct val="150000"/>
              </a:lnSpc>
            </a:pPr>
            <a:r>
              <a:rPr lang="el-GR" dirty="0" smtClean="0"/>
              <a:t>Όταν η βαλβίδα είναι κλειστή, η πίεση στο Α είναι πολύ μεγαλύτερη της ατμοσφαιρικής:</a:t>
            </a:r>
            <a:r>
              <a:rPr lang="el-GR" cap="small" dirty="0" smtClean="0"/>
              <a:t> Ρα</a:t>
            </a:r>
            <a:r>
              <a:rPr lang="el-GR" dirty="0" smtClean="0"/>
              <a:t> = </a:t>
            </a:r>
            <a:r>
              <a:rPr lang="el-GR" dirty="0" err="1" smtClean="0"/>
              <a:t>Ραερίου</a:t>
            </a:r>
            <a:r>
              <a:rPr lang="el-GR" dirty="0" smtClean="0"/>
              <a:t>.</a:t>
            </a:r>
            <a:endParaRPr lang="el-GR" dirty="0" smtClean="0"/>
          </a:p>
          <a:p>
            <a:pPr>
              <a:lnSpc>
                <a:spcPct val="150000"/>
              </a:lnSpc>
            </a:pPr>
            <a:r>
              <a:rPr lang="el-GR" dirty="0" smtClean="0"/>
              <a:t>Η πίεση στο Β είναι: </a:t>
            </a:r>
            <a:r>
              <a:rPr lang="el-GR" dirty="0" err="1" smtClean="0"/>
              <a:t>Ρ</a:t>
            </a:r>
            <a:r>
              <a:rPr lang="el-GR" baseline="-25000" dirty="0" err="1" smtClean="0"/>
              <a:t>Β</a:t>
            </a:r>
            <a:r>
              <a:rPr lang="el-GR" dirty="0" err="1" smtClean="0"/>
              <a:t>=Ρ</a:t>
            </a:r>
            <a:r>
              <a:rPr lang="el-GR" baseline="-25000" dirty="0" err="1" smtClean="0"/>
              <a:t>αερίου</a:t>
            </a:r>
            <a:r>
              <a:rPr lang="el-GR" dirty="0" smtClean="0"/>
              <a:t> + </a:t>
            </a:r>
            <a:r>
              <a:rPr lang="el-GR" dirty="0" err="1" smtClean="0"/>
              <a:t>ρ∙</a:t>
            </a:r>
            <a:r>
              <a:rPr lang="el-GR" dirty="0" smtClean="0"/>
              <a:t> </a:t>
            </a:r>
            <a:r>
              <a:rPr lang="en-US" dirty="0" smtClean="0"/>
              <a:t>g∙</a:t>
            </a:r>
            <a:r>
              <a:rPr lang="el-GR" dirty="0" smtClean="0"/>
              <a:t> </a:t>
            </a:r>
            <a:r>
              <a:rPr lang="en-US" dirty="0" smtClean="0"/>
              <a:t>h</a:t>
            </a:r>
            <a:r>
              <a:rPr lang="el-GR" dirty="0" smtClean="0"/>
              <a:t>. Όταν η βαλβίδα ανοίγει, η πίεση στο Α γίνεται ίση με την ατμοσφαιρική, ενώ στο Β δε μεταβάλλεται. Η διαφορά πίεσης μεταξύ Α και Β εξαναγκάζει το υγρό να ανέβει στο σωλήνα και να εκτοξευθεί με τη μορφή σταγονιδίων στην ατμόσφαιρα.</a:t>
            </a:r>
            <a:endParaRPr lang="el-GR" dirty="0" smtClean="0"/>
          </a:p>
        </p:txBody>
      </p:sp>
      <p:pic>
        <p:nvPicPr>
          <p:cNvPr id="96258" name="Picture 2" descr="image41"/>
          <p:cNvPicPr>
            <a:picLocks noChangeAspect="1" noChangeArrowheads="1"/>
          </p:cNvPicPr>
          <p:nvPr/>
        </p:nvPicPr>
        <p:blipFill>
          <a:blip r:embed="rId1" cstate="print">
            <a:lum bright="-10000" contrast="30000"/>
          </a:blip>
          <a:srcRect/>
          <a:stretch>
            <a:fillRect/>
          </a:stretch>
        </p:blipFill>
        <p:spPr bwMode="auto">
          <a:xfrm>
            <a:off x="6660232" y="1988840"/>
            <a:ext cx="2160240" cy="2857171"/>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51520" y="476672"/>
            <a:ext cx="8686800" cy="838200"/>
          </a:xfrm>
        </p:spPr>
        <p:txBody>
          <a:bodyPr/>
          <a:lstStyle/>
          <a:p>
            <a:pPr eaLnBrk="1" fontAlgn="auto" hangingPunct="1">
              <a:spcAft>
                <a:spcPts val="0"/>
              </a:spcAft>
              <a:defRPr/>
            </a:pPr>
            <a:r>
              <a:rPr lang="el-GR" dirty="0" err="1" smtClean="0"/>
              <a:t>Διαγραμμα</a:t>
            </a:r>
            <a:r>
              <a:rPr lang="el-GR" dirty="0" smtClean="0"/>
              <a:t> </a:t>
            </a:r>
            <a:r>
              <a:rPr lang="el-GR" dirty="0" err="1" smtClean="0"/>
              <a:t>εννοιων</a:t>
            </a:r>
            <a:endParaRPr lang="el-GR" dirty="0"/>
          </a:p>
        </p:txBody>
      </p:sp>
      <p:sp>
        <p:nvSpPr>
          <p:cNvPr id="214020" name="Text Box 4"/>
          <p:cNvSpPr txBox="1">
            <a:spLocks noChangeArrowheads="1"/>
          </p:cNvSpPr>
          <p:nvPr/>
        </p:nvSpPr>
        <p:spPr bwMode="auto">
          <a:xfrm>
            <a:off x="2267744" y="1818373"/>
            <a:ext cx="4248150" cy="52322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a:ln w="9525">
            <a:noFill/>
            <a:miter lim="800000"/>
          </a:ln>
          <a:effectLst>
            <a:outerShdw blurRad="152400" dist="317500" dir="5400000" sx="90000" sy="-19000" rotWithShape="0">
              <a:prstClr val="black">
                <a:alpha val="15000"/>
              </a:prstClr>
            </a:outerShdw>
          </a:effectLst>
        </p:spPr>
        <p:txBody>
          <a:bodyPr>
            <a:spAutoFit/>
          </a:bodyPr>
          <a:lstStyle/>
          <a:p>
            <a:pPr algn="ctr"/>
            <a:r>
              <a:rPr lang="el-GR" sz="2800" b="1" dirty="0" smtClean="0">
                <a:effectLst>
                  <a:outerShdw blurRad="38100" dist="38100" dir="2700000" algn="tl">
                    <a:srgbClr val="000000">
                      <a:alpha val="43137"/>
                    </a:srgbClr>
                  </a:outerShdw>
                </a:effectLst>
              </a:rPr>
              <a:t>αρχή του </a:t>
            </a:r>
            <a:r>
              <a:rPr lang="en-US" sz="2800" b="1" dirty="0" err="1" smtClean="0">
                <a:effectLst>
                  <a:outerShdw blurRad="38100" dist="38100" dir="2700000" algn="tl">
                    <a:srgbClr val="000000">
                      <a:alpha val="43137"/>
                    </a:srgbClr>
                  </a:outerShdw>
                </a:effectLst>
              </a:rPr>
              <a:t>pascal</a:t>
            </a:r>
            <a:r>
              <a:rPr lang="el-GR" sz="2800" b="1" dirty="0" smtClean="0">
                <a:effectLst>
                  <a:outerShdw blurRad="38100" dist="38100" dir="2700000" algn="tl">
                    <a:srgbClr val="000000">
                      <a:alpha val="43137"/>
                    </a:srgbClr>
                  </a:outerShdw>
                </a:effectLst>
              </a:rPr>
              <a:t>. </a:t>
            </a:r>
            <a:endParaRPr lang="el-GR" sz="2800" b="1" i="1" dirty="0"/>
          </a:p>
        </p:txBody>
      </p:sp>
      <p:sp>
        <p:nvSpPr>
          <p:cNvPr id="82945" name="Rectangle 1"/>
          <p:cNvSpPr>
            <a:spLocks noChangeArrowheads="1"/>
          </p:cNvSpPr>
          <p:nvPr/>
        </p:nvSpPr>
        <p:spPr bwMode="auto">
          <a:xfrm>
            <a:off x="1187624" y="3789040"/>
            <a:ext cx="7560840" cy="1414554"/>
          </a:xfrm>
          <a:prstGeom prst="rect">
            <a:avLst/>
          </a:prstGeom>
          <a:noFill/>
          <a:ln w="9525">
            <a:noFill/>
            <a:miter lim="800000"/>
          </a:ln>
          <a:effectLst/>
        </p:spPr>
        <p:txBody>
          <a:bodyPr vert="horz" wrap="square" lIns="91440" tIns="45720" rIns="91440" bIns="45720" numCol="1" anchor="ctr" anchorCtr="0" compatLnSpc="1">
            <a:spAutoFit/>
          </a:bodyPr>
          <a:lstStyle/>
          <a:p>
            <a:pPr lvl="0">
              <a:lnSpc>
                <a:spcPct val="150000"/>
              </a:lnSpc>
              <a:tabLst>
                <a:tab pos="203200" algn="l"/>
              </a:tabLst>
            </a:pPr>
            <a:r>
              <a:rPr lang="el-GR" sz="2000" b="1" dirty="0" smtClean="0"/>
              <a:t>Κάθε μεταβολή της πίεσης σε οποιοδήποτε σημείο ενός περιορισμένου ρευστού που είναι ακίνητο, προκαλεί ίση μεταβολή της πίεσης σε όλα τα σημεία του.</a:t>
            </a:r>
            <a:endParaRPr lang="el-GR" sz="2000" dirty="0"/>
          </a:p>
        </p:txBody>
      </p:sp>
      <p:sp>
        <p:nvSpPr>
          <p:cNvPr id="13" name="Line 16"/>
          <p:cNvSpPr>
            <a:spLocks noChangeShapeType="1"/>
          </p:cNvSpPr>
          <p:nvPr/>
        </p:nvSpPr>
        <p:spPr bwMode="auto">
          <a:xfrm>
            <a:off x="4283966" y="2322429"/>
            <a:ext cx="2" cy="1368152"/>
          </a:xfrm>
          <a:prstGeom prst="line">
            <a:avLst/>
          </a:prstGeom>
          <a:noFill/>
          <a:ln w="38100">
            <a:solidFill>
              <a:schemeClr val="tx1"/>
            </a:solidFill>
            <a:round/>
            <a:tailEnd type="triangle" w="med" len="med"/>
          </a:ln>
        </p:spPr>
        <p:txBody>
          <a:bodyPr/>
          <a:lstStyle/>
          <a:p>
            <a:endParaRPr lang="el-G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4020"/>
                                        </p:tgtEl>
                                        <p:attrNameLst>
                                          <p:attrName>style.visibility</p:attrName>
                                        </p:attrNameLst>
                                      </p:cBhvr>
                                      <p:to>
                                        <p:strVal val="visible"/>
                                      </p:to>
                                    </p:set>
                                    <p:anim calcmode="lin" valueType="num">
                                      <p:cBhvr additive="base">
                                        <p:cTn id="7" dur="2000" fill="hold"/>
                                        <p:tgtEl>
                                          <p:spTgt spid="214020"/>
                                        </p:tgtEl>
                                        <p:attrNameLst>
                                          <p:attrName>ppt_x</p:attrName>
                                        </p:attrNameLst>
                                      </p:cBhvr>
                                      <p:tavLst>
                                        <p:tav tm="0">
                                          <p:val>
                                            <p:strVal val="#ppt_x"/>
                                          </p:val>
                                        </p:tav>
                                        <p:tav tm="100000">
                                          <p:val>
                                            <p:strVal val="#ppt_x"/>
                                          </p:val>
                                        </p:tav>
                                      </p:tavLst>
                                    </p:anim>
                                    <p:anim calcmode="lin" valueType="num">
                                      <p:cBhvr additive="base">
                                        <p:cTn id="8" dur="2000" fill="hold"/>
                                        <p:tgtEl>
                                          <p:spTgt spid="2140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0-#ppt_w/2"/>
                                          </p:val>
                                        </p:tav>
                                        <p:tav tm="100000">
                                          <p:val>
                                            <p:strVal val="#ppt_x"/>
                                          </p:val>
                                        </p:tav>
                                      </p:tavLst>
                                    </p:anim>
                                    <p:anim calcmode="lin" valueType="num">
                                      <p:cBhvr additive="base">
                                        <p:cTn id="13" dur="1000" fill="hold"/>
                                        <p:tgtEl>
                                          <p:spTgt spid="13"/>
                                        </p:tgtEl>
                                        <p:attrNameLst>
                                          <p:attrName>ppt_y</p:attrName>
                                        </p:attrNameLst>
                                      </p:cBhvr>
                                      <p:tavLst>
                                        <p:tav tm="0">
                                          <p:val>
                                            <p:strVal val="0-#ppt_h/2"/>
                                          </p:val>
                                        </p:tav>
                                        <p:tav tm="100000">
                                          <p:val>
                                            <p:strVal val="#ppt_y"/>
                                          </p:val>
                                        </p:tav>
                                      </p:tavLst>
                                    </p:anim>
                                  </p:childTnLst>
                                </p:cTn>
                              </p:par>
                              <p:par>
                                <p:cTn id="14" presetID="20" presetClass="entr" presetSubtype="0" fill="hold" grpId="0" nodeType="withEffect">
                                  <p:stCondLst>
                                    <p:cond delay="0"/>
                                  </p:stCondLst>
                                  <p:childTnLst>
                                    <p:set>
                                      <p:cBhvr>
                                        <p:cTn id="15" dur="1" fill="hold">
                                          <p:stCondLst>
                                            <p:cond delay="0"/>
                                          </p:stCondLst>
                                        </p:cTn>
                                        <p:tgtEl>
                                          <p:spTgt spid="82945"/>
                                        </p:tgtEl>
                                        <p:attrNameLst>
                                          <p:attrName>style.visibility</p:attrName>
                                        </p:attrNameLst>
                                      </p:cBhvr>
                                      <p:to>
                                        <p:strVal val="visible"/>
                                      </p:to>
                                    </p:set>
                                    <p:animEffect transition="in" filter="wedge">
                                      <p:cBhvr>
                                        <p:cTn id="16" dur="1000"/>
                                        <p:tgtEl>
                                          <p:spTgt spid="82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nimBg="1"/>
      <p:bldP spid="82945"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hasCustomPrompt="1"/>
          </p:nvPr>
        </p:nvSpPr>
        <p:spPr>
          <a:xfrm>
            <a:off x="683895" y="476885"/>
            <a:ext cx="8335010" cy="1143000"/>
          </a:xfrm>
        </p:spPr>
        <p:txBody>
          <a:bodyPr vert="horz" wrap="square" lIns="91440" tIns="45720" rIns="91440" bIns="45720" anchor="ctr" anchorCtr="0">
            <a:normAutofit fontScale="90000"/>
          </a:bodyPr>
          <a:p>
            <a:r>
              <a:rPr b="1" dirty="0">
                <a:solidFill>
                  <a:schemeClr val="accent2"/>
                </a:solidFill>
                <a:latin typeface="Comic Sans MS" panose="030F0702030302020204" pitchFamily="66" charset="0"/>
              </a:rPr>
              <a:t>Χρησιμοποιώντας τον τύπο : </a:t>
            </a:r>
            <a:r>
              <a:rPr lang="en-GB" altLang="x-none" b="1" dirty="0">
                <a:solidFill>
                  <a:srgbClr val="FF0000"/>
                </a:solidFill>
                <a:latin typeface="Comic Sans MS" panose="030F0702030302020204" pitchFamily="66" charset="0"/>
              </a:rPr>
              <a:t>P=F/A</a:t>
            </a:r>
            <a:endParaRPr lang="en-US" altLang="x-none" b="1" dirty="0">
              <a:solidFill>
                <a:srgbClr val="FF0000"/>
              </a:solidFill>
              <a:latin typeface="Comic Sans MS" panose="030F0702030302020204" pitchFamily="66" charset="0"/>
            </a:endParaRPr>
          </a:p>
        </p:txBody>
      </p:sp>
      <p:sp>
        <p:nvSpPr>
          <p:cNvPr id="6148" name="Rectangle 4"/>
          <p:cNvSpPr>
            <a:spLocks noGrp="1"/>
          </p:cNvSpPr>
          <p:nvPr>
            <p:ph type="body" sz="half" idx="2" hasCustomPrompt="1"/>
          </p:nvPr>
        </p:nvSpPr>
        <p:spPr>
          <a:xfrm>
            <a:off x="3843655" y="1981200"/>
            <a:ext cx="5044440" cy="4114800"/>
          </a:xfrm>
        </p:spPr>
        <p:txBody>
          <a:bodyPr vert="horz" wrap="square" lIns="91440" tIns="45720" rIns="91440" bIns="45720" anchor="t" anchorCtr="0"/>
          <a:p>
            <a:pPr>
              <a:lnSpc>
                <a:spcPct val="90000"/>
              </a:lnSpc>
              <a:buClrTx/>
              <a:buSzTx/>
              <a:buFontTx/>
              <a:buNone/>
            </a:pPr>
            <a:r>
              <a:rPr sz="2400" b="1" u="sng" dirty="0">
                <a:latin typeface="Arial" panose="020B0604020202020204" pitchFamily="34" charset="0"/>
              </a:rPr>
              <a:t>Απάντηση :</a:t>
            </a:r>
            <a:endParaRPr lang="en-GB" altLang="x-none" sz="2400" b="1" u="sng" dirty="0">
              <a:latin typeface="Arial" panose="020B0604020202020204" pitchFamily="34" charset="0"/>
            </a:endParaRPr>
          </a:p>
          <a:p>
            <a:pPr>
              <a:lnSpc>
                <a:spcPct val="90000"/>
              </a:lnSpc>
              <a:buClrTx/>
              <a:buSzTx/>
              <a:buFontTx/>
              <a:buNone/>
            </a:pPr>
            <a:r>
              <a:rPr lang="en-GB" altLang="x-none" sz="2400" b="1" dirty="0">
                <a:solidFill>
                  <a:schemeClr val="accent2"/>
                </a:solidFill>
                <a:latin typeface="Arial" panose="020B0604020202020204" pitchFamily="34" charset="0"/>
              </a:rPr>
              <a:t>P</a:t>
            </a:r>
            <a:r>
              <a:rPr lang="en-GB" altLang="x-none" sz="2400" b="1" baseline="-25000" dirty="0">
                <a:solidFill>
                  <a:schemeClr val="accent2"/>
                </a:solidFill>
                <a:latin typeface="Arial" panose="020B0604020202020204" pitchFamily="34" charset="0"/>
              </a:rPr>
              <a:t>1</a:t>
            </a:r>
            <a:r>
              <a:rPr lang="en-GB" altLang="x-none" sz="2400" b="1" dirty="0">
                <a:solidFill>
                  <a:schemeClr val="accent2"/>
                </a:solidFill>
                <a:latin typeface="Arial" panose="020B0604020202020204" pitchFamily="34" charset="0"/>
              </a:rPr>
              <a:t> = </a:t>
            </a:r>
            <a:r>
              <a:rPr lang="en-GB" altLang="x-none" sz="2400" b="1" dirty="0">
                <a:solidFill>
                  <a:schemeClr val="accent2"/>
                </a:solidFill>
                <a:latin typeface="Arial" panose="020B0604020202020204" pitchFamily="34" charset="0"/>
                <a:sym typeface="+mn-ea"/>
              </a:rPr>
              <a:t>F</a:t>
            </a:r>
            <a:r>
              <a:rPr lang="el-GR" altLang="en-GB" sz="2400" b="1" baseline="-25000" dirty="0">
                <a:solidFill>
                  <a:schemeClr val="accent2"/>
                </a:solidFill>
                <a:latin typeface="Arial" panose="020B0604020202020204" pitchFamily="34" charset="0"/>
                <a:sym typeface="+mn-ea"/>
              </a:rPr>
              <a:t>1</a:t>
            </a:r>
            <a:r>
              <a:rPr lang="en-GB" altLang="x-none" sz="2400" b="1" dirty="0">
                <a:solidFill>
                  <a:schemeClr val="accent2"/>
                </a:solidFill>
                <a:latin typeface="Arial" panose="020B0604020202020204" pitchFamily="34" charset="0"/>
                <a:sym typeface="+mn-ea"/>
              </a:rPr>
              <a:t>/A</a:t>
            </a:r>
            <a:r>
              <a:rPr lang="el-GR" altLang="en-GB" sz="2400" b="1" baseline="-25000" dirty="0">
                <a:solidFill>
                  <a:schemeClr val="accent2"/>
                </a:solidFill>
                <a:latin typeface="Arial" panose="020B0604020202020204" pitchFamily="34" charset="0"/>
                <a:sym typeface="+mn-ea"/>
              </a:rPr>
              <a:t>1</a:t>
            </a:r>
            <a:r>
              <a:rPr lang="en-GB" altLang="x-none" sz="2400" b="1" dirty="0">
                <a:solidFill>
                  <a:srgbClr val="00CC00"/>
                </a:solidFill>
                <a:latin typeface="Arial" panose="020B0604020202020204" pitchFamily="34" charset="0"/>
                <a:sym typeface="+mn-ea"/>
              </a:rPr>
              <a:t> </a:t>
            </a:r>
            <a:r>
              <a:rPr lang="en-GB" altLang="x-none" sz="2400" b="1" dirty="0">
                <a:solidFill>
                  <a:schemeClr val="accent2"/>
                </a:solidFill>
                <a:latin typeface="Arial" panose="020B0604020202020204" pitchFamily="34" charset="0"/>
                <a:sym typeface="+mn-ea"/>
              </a:rPr>
              <a:t>= </a:t>
            </a:r>
            <a:r>
              <a:rPr lang="en-GB" altLang="x-none" sz="2400" b="1" dirty="0">
                <a:solidFill>
                  <a:schemeClr val="accent2"/>
                </a:solidFill>
                <a:latin typeface="Arial" panose="020B0604020202020204" pitchFamily="34" charset="0"/>
              </a:rPr>
              <a:t>10N / 5cm</a:t>
            </a:r>
            <a:r>
              <a:rPr lang="en-GB" altLang="x-none" sz="2400" b="1" baseline="30000" dirty="0">
                <a:solidFill>
                  <a:schemeClr val="accent2"/>
                </a:solidFill>
                <a:latin typeface="Arial" panose="020B0604020202020204" pitchFamily="34" charset="0"/>
              </a:rPr>
              <a:t>2</a:t>
            </a:r>
            <a:r>
              <a:rPr lang="en-GB" altLang="x-none" sz="2400" b="1" dirty="0">
                <a:solidFill>
                  <a:schemeClr val="accent2"/>
                </a:solidFill>
                <a:latin typeface="Arial" panose="020B0604020202020204" pitchFamily="34" charset="0"/>
              </a:rPr>
              <a:t> = 2 N/cm</a:t>
            </a:r>
            <a:r>
              <a:rPr lang="en-GB" altLang="x-none" sz="2400" b="1" baseline="30000" dirty="0">
                <a:solidFill>
                  <a:schemeClr val="accent2"/>
                </a:solidFill>
                <a:latin typeface="Arial" panose="020B0604020202020204" pitchFamily="34" charset="0"/>
              </a:rPr>
              <a:t>2</a:t>
            </a:r>
            <a:endParaRPr lang="en-GB" altLang="x-none" sz="2400" b="1" baseline="30000" dirty="0">
              <a:solidFill>
                <a:schemeClr val="accent2"/>
              </a:solidFill>
              <a:latin typeface="Arial" panose="020B0604020202020204" pitchFamily="34" charset="0"/>
            </a:endParaRPr>
          </a:p>
          <a:p>
            <a:pPr>
              <a:lnSpc>
                <a:spcPct val="90000"/>
              </a:lnSpc>
              <a:buClrTx/>
              <a:buSzTx/>
              <a:buFontTx/>
              <a:buNone/>
            </a:pPr>
            <a:endParaRPr lang="en-GB" altLang="x-none" sz="2400" b="1" baseline="30000" dirty="0">
              <a:solidFill>
                <a:schemeClr val="accent2"/>
              </a:solidFill>
              <a:latin typeface="Arial" panose="020B0604020202020204" pitchFamily="34" charset="0"/>
            </a:endParaRPr>
          </a:p>
          <a:p>
            <a:pPr>
              <a:lnSpc>
                <a:spcPct val="90000"/>
              </a:lnSpc>
              <a:buClrTx/>
              <a:buSzTx/>
              <a:buFontTx/>
              <a:buNone/>
            </a:pPr>
            <a:r>
              <a:rPr lang="en-GB" altLang="x-none" sz="2400" b="1" baseline="30000" dirty="0">
                <a:solidFill>
                  <a:schemeClr val="accent2"/>
                </a:solidFill>
                <a:latin typeface="Arial" panose="020B0604020202020204" pitchFamily="34" charset="0"/>
              </a:rPr>
              <a:t> </a:t>
            </a:r>
            <a:r>
              <a:rPr lang="en-US" altLang="en-GB" sz="2400" b="1" baseline="30000" dirty="0">
                <a:solidFill>
                  <a:schemeClr val="accent2"/>
                </a:solidFill>
                <a:latin typeface="Arial" panose="020B0604020202020204" pitchFamily="34" charset="0"/>
              </a:rPr>
              <a:t>                 </a:t>
            </a:r>
            <a:r>
              <a:rPr lang="en-GB" altLang="x-none" sz="2400" b="1" dirty="0">
                <a:solidFill>
                  <a:schemeClr val="accent2"/>
                </a:solidFill>
                <a:latin typeface="Arial" panose="020B0604020202020204" pitchFamily="34" charset="0"/>
                <a:sym typeface="+mn-ea"/>
              </a:rPr>
              <a:t>P</a:t>
            </a:r>
            <a:r>
              <a:rPr lang="en-GB" altLang="x-none" sz="2400" b="1" baseline="-25000" dirty="0">
                <a:solidFill>
                  <a:schemeClr val="accent2"/>
                </a:solidFill>
                <a:latin typeface="Arial" panose="020B0604020202020204" pitchFamily="34" charset="0"/>
                <a:sym typeface="+mn-ea"/>
              </a:rPr>
              <a:t>1</a:t>
            </a:r>
            <a:r>
              <a:rPr lang="en-GB" altLang="x-none" sz="2400" b="1" dirty="0">
                <a:solidFill>
                  <a:schemeClr val="accent2"/>
                </a:solidFill>
                <a:latin typeface="Arial" panose="020B0604020202020204" pitchFamily="34" charset="0"/>
                <a:sym typeface="+mn-ea"/>
              </a:rPr>
              <a:t> =</a:t>
            </a:r>
            <a:r>
              <a:rPr lang="el-GR" altLang="en-GB" sz="2400" b="1" dirty="0">
                <a:solidFill>
                  <a:schemeClr val="accent2"/>
                </a:solidFill>
                <a:latin typeface="Arial" panose="020B0604020202020204" pitchFamily="34" charset="0"/>
                <a:sym typeface="+mn-ea"/>
              </a:rPr>
              <a:t> Ρ</a:t>
            </a:r>
            <a:r>
              <a:rPr lang="el-GR" altLang="en-GB" sz="2400" b="1" baseline="-25000" dirty="0">
                <a:solidFill>
                  <a:schemeClr val="accent2"/>
                </a:solidFill>
                <a:latin typeface="Arial" panose="020B0604020202020204" pitchFamily="34" charset="0"/>
                <a:sym typeface="+mn-ea"/>
              </a:rPr>
              <a:t>2</a:t>
            </a:r>
            <a:r>
              <a:rPr lang="en-US" altLang="en-GB" sz="2400" b="1" baseline="30000" dirty="0">
                <a:solidFill>
                  <a:schemeClr val="accent2"/>
                </a:solidFill>
                <a:latin typeface="Arial" panose="020B0604020202020204" pitchFamily="34" charset="0"/>
              </a:rPr>
              <a:t> </a:t>
            </a:r>
            <a:r>
              <a:rPr lang="en-GB" altLang="x-none" sz="2400" b="1" dirty="0">
                <a:solidFill>
                  <a:schemeClr val="accent2"/>
                </a:solidFill>
                <a:latin typeface="Arial" panose="020B0604020202020204" pitchFamily="34" charset="0"/>
                <a:sym typeface="+mn-ea"/>
              </a:rPr>
              <a:t>= 2 N/cm</a:t>
            </a:r>
            <a:r>
              <a:rPr lang="en-GB" altLang="x-none" sz="2400" b="1" baseline="30000" dirty="0">
                <a:solidFill>
                  <a:schemeClr val="accent2"/>
                </a:solidFill>
                <a:latin typeface="Arial" panose="020B0604020202020204" pitchFamily="34" charset="0"/>
                <a:sym typeface="+mn-ea"/>
              </a:rPr>
              <a:t>2</a:t>
            </a:r>
            <a:endParaRPr lang="en-GB" altLang="x-none" sz="2400" b="1" baseline="30000" dirty="0">
              <a:solidFill>
                <a:schemeClr val="accent2"/>
              </a:solidFill>
              <a:latin typeface="Arial" panose="020B0604020202020204" pitchFamily="34" charset="0"/>
              <a:sym typeface="+mn-ea"/>
            </a:endParaRPr>
          </a:p>
          <a:p>
            <a:pPr>
              <a:lnSpc>
                <a:spcPct val="90000"/>
              </a:lnSpc>
              <a:buClrTx/>
              <a:buSzTx/>
              <a:buFontTx/>
              <a:buNone/>
            </a:pPr>
            <a:r>
              <a:rPr lang="el-GR" altLang="en-GB" sz="2400" b="1" baseline="30000" dirty="0">
                <a:solidFill>
                  <a:schemeClr val="accent2"/>
                </a:solidFill>
                <a:latin typeface="Arial" panose="020B0604020202020204" pitchFamily="34" charset="0"/>
                <a:sym typeface="+mn-ea"/>
              </a:rPr>
              <a:t>		</a:t>
            </a:r>
            <a:endParaRPr lang="el-GR" altLang="en-GB" sz="2400" b="1" baseline="30000" dirty="0">
              <a:solidFill>
                <a:schemeClr val="accent2"/>
              </a:solidFill>
              <a:latin typeface="Arial" panose="020B0604020202020204" pitchFamily="34" charset="0"/>
              <a:sym typeface="+mn-ea"/>
            </a:endParaRPr>
          </a:p>
          <a:p>
            <a:pPr>
              <a:lnSpc>
                <a:spcPct val="90000"/>
              </a:lnSpc>
              <a:buClrTx/>
              <a:buSzTx/>
              <a:buFontTx/>
              <a:buNone/>
            </a:pPr>
            <a:r>
              <a:rPr lang="el-GR" altLang="en-GB" sz="2400" b="1" baseline="30000" dirty="0">
                <a:solidFill>
                  <a:schemeClr val="accent2"/>
                </a:solidFill>
                <a:latin typeface="Arial" panose="020B0604020202020204" pitchFamily="34" charset="0"/>
                <a:sym typeface="+mn-ea"/>
              </a:rPr>
              <a:t>		      </a:t>
            </a:r>
            <a:r>
              <a:rPr lang="en-US" altLang="en-GB" sz="2400" b="1" baseline="30000" dirty="0">
                <a:solidFill>
                  <a:schemeClr val="accent2"/>
                </a:solidFill>
                <a:latin typeface="Arial" panose="020B0604020202020204" pitchFamily="34" charset="0"/>
              </a:rPr>
              <a:t> </a:t>
            </a:r>
            <a:r>
              <a:rPr lang="en-GB" altLang="x-none" sz="2400" b="1" dirty="0">
                <a:solidFill>
                  <a:srgbClr val="00CC00"/>
                </a:solidFill>
                <a:latin typeface="Arial" panose="020B0604020202020204" pitchFamily="34" charset="0"/>
              </a:rPr>
              <a:t>P</a:t>
            </a:r>
            <a:r>
              <a:rPr lang="en-GB" altLang="x-none" sz="2400" b="1" baseline="-25000" dirty="0">
                <a:solidFill>
                  <a:srgbClr val="00CC00"/>
                </a:solidFill>
                <a:latin typeface="Arial" panose="020B0604020202020204" pitchFamily="34" charset="0"/>
              </a:rPr>
              <a:t>2</a:t>
            </a:r>
            <a:r>
              <a:rPr lang="en-US" altLang="en-GB" sz="2400" b="1" baseline="-25000" dirty="0">
                <a:solidFill>
                  <a:srgbClr val="00CC00"/>
                </a:solidFill>
                <a:latin typeface="Arial" panose="020B0604020202020204" pitchFamily="34" charset="0"/>
              </a:rPr>
              <a:t> </a:t>
            </a:r>
            <a:r>
              <a:rPr lang="en-GB" altLang="x-none" sz="2400" b="1" dirty="0">
                <a:solidFill>
                  <a:srgbClr val="00CC00"/>
                </a:solidFill>
                <a:latin typeface="Arial" panose="020B0604020202020204" pitchFamily="34" charset="0"/>
              </a:rPr>
              <a:t>=</a:t>
            </a:r>
            <a:r>
              <a:rPr lang="en-US" altLang="en-GB" sz="2400" b="1" dirty="0">
                <a:solidFill>
                  <a:srgbClr val="00CC00"/>
                </a:solidFill>
                <a:latin typeface="Arial" panose="020B0604020202020204" pitchFamily="34" charset="0"/>
              </a:rPr>
              <a:t> </a:t>
            </a:r>
            <a:r>
              <a:rPr lang="en-GB" altLang="x-none" sz="2400" b="1" dirty="0">
                <a:solidFill>
                  <a:srgbClr val="00CC00"/>
                </a:solidFill>
                <a:latin typeface="Arial" panose="020B0604020202020204" pitchFamily="34" charset="0"/>
              </a:rPr>
              <a:t>F</a:t>
            </a:r>
            <a:r>
              <a:rPr lang="en-GB" altLang="x-none" sz="2400" b="1" baseline="-25000" dirty="0">
                <a:solidFill>
                  <a:srgbClr val="00CC00"/>
                </a:solidFill>
                <a:latin typeface="Arial" panose="020B0604020202020204" pitchFamily="34" charset="0"/>
              </a:rPr>
              <a:t>2</a:t>
            </a:r>
            <a:r>
              <a:rPr lang="en-GB" altLang="x-none" sz="2400" b="1" dirty="0">
                <a:solidFill>
                  <a:srgbClr val="00CC00"/>
                </a:solidFill>
                <a:latin typeface="Arial" panose="020B0604020202020204" pitchFamily="34" charset="0"/>
              </a:rPr>
              <a:t>/A</a:t>
            </a:r>
            <a:r>
              <a:rPr lang="en-GB" altLang="x-none" sz="2400" b="1" baseline="-25000" dirty="0">
                <a:solidFill>
                  <a:srgbClr val="00CC00"/>
                </a:solidFill>
                <a:latin typeface="Arial" panose="020B0604020202020204" pitchFamily="34" charset="0"/>
              </a:rPr>
              <a:t>2</a:t>
            </a:r>
            <a:r>
              <a:rPr lang="en-GB" altLang="x-none" sz="2400" b="1" dirty="0">
                <a:solidFill>
                  <a:srgbClr val="00CC00"/>
                </a:solidFill>
                <a:latin typeface="Arial" panose="020B0604020202020204" pitchFamily="34" charset="0"/>
              </a:rPr>
              <a:t> </a:t>
            </a:r>
            <a:endParaRPr lang="en-GB" altLang="x-none" sz="2400" b="1" dirty="0">
              <a:solidFill>
                <a:srgbClr val="00CC00"/>
              </a:solidFill>
              <a:latin typeface="Arial" panose="020B0604020202020204" pitchFamily="34" charset="0"/>
            </a:endParaRPr>
          </a:p>
          <a:p>
            <a:pPr>
              <a:lnSpc>
                <a:spcPct val="90000"/>
              </a:lnSpc>
              <a:buClrTx/>
              <a:buSzTx/>
              <a:buFontTx/>
              <a:buNone/>
            </a:pPr>
            <a:endParaRPr lang="en-GB" altLang="x-none" sz="2400" b="1" dirty="0">
              <a:solidFill>
                <a:schemeClr val="accent2"/>
              </a:solidFill>
              <a:latin typeface="Arial" panose="020B0604020202020204" pitchFamily="34" charset="0"/>
            </a:endParaRPr>
          </a:p>
          <a:p>
            <a:pPr>
              <a:lnSpc>
                <a:spcPct val="90000"/>
              </a:lnSpc>
              <a:buClrTx/>
              <a:buSzTx/>
              <a:buFontTx/>
              <a:buNone/>
            </a:pPr>
            <a:r>
              <a:rPr lang="en-GB" altLang="x-none" sz="2400" b="1" dirty="0">
                <a:solidFill>
                  <a:schemeClr val="accent2"/>
                </a:solidFill>
                <a:latin typeface="Arial" panose="020B0604020202020204" pitchFamily="34" charset="0"/>
              </a:rPr>
              <a:t>A</a:t>
            </a:r>
            <a:r>
              <a:rPr lang="en-GB" altLang="x-none" sz="2400" b="1" baseline="-25000" dirty="0">
                <a:solidFill>
                  <a:schemeClr val="accent2"/>
                </a:solidFill>
                <a:latin typeface="Arial" panose="020B0604020202020204" pitchFamily="34" charset="0"/>
              </a:rPr>
              <a:t>2</a:t>
            </a:r>
            <a:r>
              <a:rPr lang="en-GB" altLang="x-none" sz="2400" b="1" dirty="0">
                <a:solidFill>
                  <a:schemeClr val="accent2"/>
                </a:solidFill>
                <a:latin typeface="Arial" panose="020B0604020202020204" pitchFamily="34" charset="0"/>
              </a:rPr>
              <a:t> = F</a:t>
            </a:r>
            <a:r>
              <a:rPr lang="en-GB" altLang="x-none" sz="2400" b="1" baseline="-25000" dirty="0">
                <a:solidFill>
                  <a:schemeClr val="accent2"/>
                </a:solidFill>
                <a:latin typeface="Arial" panose="020B0604020202020204" pitchFamily="34" charset="0"/>
              </a:rPr>
              <a:t>2</a:t>
            </a:r>
            <a:r>
              <a:rPr lang="en-GB" altLang="x-none" sz="2400" b="1" dirty="0">
                <a:solidFill>
                  <a:schemeClr val="accent2"/>
                </a:solidFill>
                <a:latin typeface="Arial" panose="020B0604020202020204" pitchFamily="34" charset="0"/>
              </a:rPr>
              <a:t> / P</a:t>
            </a:r>
            <a:r>
              <a:rPr lang="en-GB" altLang="x-none" sz="2400" b="1" baseline="-25000" dirty="0">
                <a:solidFill>
                  <a:schemeClr val="accent2"/>
                </a:solidFill>
                <a:latin typeface="Arial" panose="020B0604020202020204" pitchFamily="34" charset="0"/>
              </a:rPr>
              <a:t>2</a:t>
            </a:r>
            <a:r>
              <a:rPr lang="el-GR" altLang="en-GB" sz="2400" b="1" dirty="0">
                <a:solidFill>
                  <a:schemeClr val="accent2"/>
                </a:solidFill>
                <a:latin typeface="Arial" panose="020B0604020202020204" pitchFamily="34" charset="0"/>
              </a:rPr>
              <a:t> </a:t>
            </a:r>
            <a:r>
              <a:rPr lang="en-GB" altLang="x-none" sz="2400" b="1" dirty="0">
                <a:solidFill>
                  <a:schemeClr val="accent2"/>
                </a:solidFill>
                <a:latin typeface="Arial" panose="020B0604020202020204" pitchFamily="34" charset="0"/>
              </a:rPr>
              <a:t>= 100N / 2 N/cm</a:t>
            </a:r>
            <a:r>
              <a:rPr lang="en-GB" altLang="x-none" sz="2400" b="1" baseline="30000" dirty="0">
                <a:solidFill>
                  <a:schemeClr val="accent2"/>
                </a:solidFill>
                <a:latin typeface="Arial" panose="020B0604020202020204" pitchFamily="34" charset="0"/>
              </a:rPr>
              <a:t>2 </a:t>
            </a:r>
            <a:endParaRPr lang="en-GB" altLang="x-none" sz="2400" b="1" baseline="30000" dirty="0">
              <a:solidFill>
                <a:schemeClr val="accent2"/>
              </a:solidFill>
              <a:latin typeface="Arial" panose="020B0604020202020204" pitchFamily="34" charset="0"/>
            </a:endParaRPr>
          </a:p>
          <a:p>
            <a:pPr>
              <a:lnSpc>
                <a:spcPct val="90000"/>
              </a:lnSpc>
              <a:buClrTx/>
              <a:buSzTx/>
              <a:buFontTx/>
              <a:buNone/>
            </a:pPr>
            <a:r>
              <a:rPr lang="en-GB" altLang="x-none" sz="3600" b="1" baseline="30000" dirty="0">
                <a:solidFill>
                  <a:schemeClr val="accent2"/>
                </a:solidFill>
                <a:latin typeface="Arial" panose="020B0604020202020204" pitchFamily="34" charset="0"/>
              </a:rPr>
              <a:t> </a:t>
            </a:r>
            <a:endParaRPr lang="en-GB" altLang="x-none" sz="3600" b="1" baseline="30000" dirty="0">
              <a:solidFill>
                <a:schemeClr val="accent2"/>
              </a:solidFill>
              <a:latin typeface="Arial" panose="020B0604020202020204" pitchFamily="34" charset="0"/>
            </a:endParaRPr>
          </a:p>
          <a:p>
            <a:pPr>
              <a:lnSpc>
                <a:spcPct val="90000"/>
              </a:lnSpc>
              <a:buClrTx/>
              <a:buSzTx/>
              <a:buFontTx/>
              <a:buNone/>
            </a:pPr>
            <a:r>
              <a:rPr lang="en-US" altLang="en-GB" sz="2400" b="1" dirty="0">
                <a:solidFill>
                  <a:schemeClr val="accent2"/>
                </a:solidFill>
                <a:latin typeface="Arial" panose="020B0604020202020204" pitchFamily="34" charset="0"/>
                <a:sym typeface="+mn-ea"/>
              </a:rPr>
              <a:t>             A</a:t>
            </a:r>
            <a:r>
              <a:rPr lang="en-US" altLang="en-GB" sz="2400" b="1" baseline="-25000" dirty="0">
                <a:solidFill>
                  <a:schemeClr val="accent2"/>
                </a:solidFill>
                <a:latin typeface="Arial" panose="020B0604020202020204" pitchFamily="34" charset="0"/>
                <a:sym typeface="+mn-ea"/>
              </a:rPr>
              <a:t>2</a:t>
            </a:r>
            <a:r>
              <a:rPr lang="en-US" altLang="en-GB" sz="2400" b="1" dirty="0">
                <a:solidFill>
                  <a:schemeClr val="accent2"/>
                </a:solidFill>
                <a:latin typeface="Arial" panose="020B0604020202020204" pitchFamily="34" charset="0"/>
                <a:sym typeface="+mn-ea"/>
              </a:rPr>
              <a:t> = 50</a:t>
            </a:r>
            <a:r>
              <a:rPr lang="en-GB" altLang="x-none" sz="2400" b="1" dirty="0">
                <a:solidFill>
                  <a:schemeClr val="accent2"/>
                </a:solidFill>
                <a:latin typeface="Arial" panose="020B0604020202020204" pitchFamily="34" charset="0"/>
                <a:sym typeface="+mn-ea"/>
              </a:rPr>
              <a:t>cm</a:t>
            </a:r>
            <a:r>
              <a:rPr lang="en-GB" altLang="x-none" sz="2400" b="1" baseline="30000" dirty="0">
                <a:solidFill>
                  <a:schemeClr val="accent2"/>
                </a:solidFill>
                <a:latin typeface="Arial" panose="020B0604020202020204" pitchFamily="34" charset="0"/>
                <a:sym typeface="+mn-ea"/>
              </a:rPr>
              <a:t>2</a:t>
            </a:r>
            <a:r>
              <a:rPr lang="en-GB" altLang="x-none" sz="3600" b="1" dirty="0">
                <a:solidFill>
                  <a:schemeClr val="accent2"/>
                </a:solidFill>
                <a:latin typeface="Arial" panose="020B0604020202020204" pitchFamily="34" charset="0"/>
                <a:sym typeface="+mn-ea"/>
              </a:rPr>
              <a:t> </a:t>
            </a:r>
            <a:endParaRPr lang="el-GR" altLang="en-GB" sz="3600" b="1" baseline="30000" dirty="0">
              <a:solidFill>
                <a:schemeClr val="accent2"/>
              </a:solidFill>
              <a:latin typeface="Arial" panose="020B0604020202020204" pitchFamily="34" charset="0"/>
            </a:endParaRPr>
          </a:p>
        </p:txBody>
      </p:sp>
      <p:pic>
        <p:nvPicPr>
          <p:cNvPr id="29700" name="Picture 5" descr="simple brake"/>
          <p:cNvPicPr>
            <a:picLocks noGrp="1" noChangeAspect="1"/>
          </p:cNvPicPr>
          <p:nvPr>
            <p:ph type="clipArt" sz="half" idx="1"/>
          </p:nvPr>
        </p:nvPicPr>
        <p:blipFill>
          <a:blip r:embed="rId1"/>
          <a:srcRect/>
          <a:stretch>
            <a:fillRect/>
          </a:stretch>
        </p:blipFill>
        <p:spPr>
          <a:xfrm>
            <a:off x="642938" y="1928813"/>
            <a:ext cx="2514600" cy="3143250"/>
          </a:xfrm>
        </p:spPr>
      </p:pic>
      <p:sp>
        <p:nvSpPr>
          <p:cNvPr id="29701" name="Line 6"/>
          <p:cNvSpPr/>
          <p:nvPr/>
        </p:nvSpPr>
        <p:spPr>
          <a:xfrm flipV="1">
            <a:off x="914400" y="4572000"/>
            <a:ext cx="304800" cy="304800"/>
          </a:xfrm>
          <a:prstGeom prst="line">
            <a:avLst/>
          </a:prstGeom>
          <a:ln w="38100" cap="flat" cmpd="sng">
            <a:solidFill>
              <a:srgbClr val="FF0000"/>
            </a:solidFill>
            <a:prstDash val="solid"/>
            <a:headEnd type="none" w="med" len="med"/>
            <a:tailEnd type="triangle" w="med" len="med"/>
          </a:ln>
        </p:spPr>
      </p:sp>
      <p:sp>
        <p:nvSpPr>
          <p:cNvPr id="29702" name="Text Box 7"/>
          <p:cNvSpPr txBox="1"/>
          <p:nvPr/>
        </p:nvSpPr>
        <p:spPr>
          <a:xfrm>
            <a:off x="0" y="4500563"/>
            <a:ext cx="993775" cy="307975"/>
          </a:xfrm>
          <a:prstGeom prst="rect">
            <a:avLst/>
          </a:prstGeom>
          <a:noFill/>
          <a:ln w="9525">
            <a:noFill/>
          </a:ln>
        </p:spPr>
        <p:txBody>
          <a:bodyPr>
            <a:spAutoFit/>
          </a:bodyPr>
          <a:p>
            <a:r>
              <a:rPr sz="1400" b="1" dirty="0">
                <a:solidFill>
                  <a:srgbClr val="FF0000"/>
                </a:solidFill>
                <a:latin typeface="Arial" panose="020B0604020202020204" pitchFamily="34" charset="0"/>
              </a:rPr>
              <a:t>Α1=</a:t>
            </a:r>
            <a:r>
              <a:rPr lang="en-GB" altLang="x-none" sz="1400" b="1" dirty="0">
                <a:solidFill>
                  <a:srgbClr val="FF0000"/>
                </a:solidFill>
                <a:latin typeface="Arial" panose="020B0604020202020204" pitchFamily="34" charset="0"/>
              </a:rPr>
              <a:t>5 cm</a:t>
            </a:r>
            <a:r>
              <a:rPr lang="en-GB" altLang="x-none" sz="1400" b="1" baseline="30000" dirty="0">
                <a:solidFill>
                  <a:srgbClr val="FF0000"/>
                </a:solidFill>
                <a:latin typeface="Arial" panose="020B0604020202020204" pitchFamily="34" charset="0"/>
              </a:rPr>
              <a:t>2</a:t>
            </a:r>
            <a:endParaRPr lang="en-US" altLang="x-none" sz="1400" b="1" baseline="30000" dirty="0">
              <a:solidFill>
                <a:srgbClr val="FF0000"/>
              </a:solidFill>
              <a:latin typeface="Arial" panose="020B0604020202020204" pitchFamily="34" charset="0"/>
            </a:endParaRPr>
          </a:p>
        </p:txBody>
      </p:sp>
      <p:sp>
        <p:nvSpPr>
          <p:cNvPr id="29703" name="Text Box 9"/>
          <p:cNvSpPr txBox="1"/>
          <p:nvPr/>
        </p:nvSpPr>
        <p:spPr>
          <a:xfrm>
            <a:off x="898525" y="2803525"/>
            <a:ext cx="889000" cy="611188"/>
          </a:xfrm>
          <a:prstGeom prst="rect">
            <a:avLst/>
          </a:prstGeom>
          <a:noFill/>
          <a:ln w="9525">
            <a:noFill/>
          </a:ln>
        </p:spPr>
        <p:txBody>
          <a:bodyPr wrap="none">
            <a:spAutoFit/>
          </a:bodyPr>
          <a:p>
            <a:endParaRPr lang="en-GB" altLang="x-none" sz="1600" b="1" dirty="0">
              <a:solidFill>
                <a:srgbClr val="FF0000"/>
              </a:solidFill>
              <a:latin typeface="Arial" panose="020B0604020202020204" pitchFamily="34" charset="0"/>
            </a:endParaRPr>
          </a:p>
          <a:p>
            <a:r>
              <a:rPr lang="en-GB" altLang="x-none" sz="1600" b="1" dirty="0">
                <a:solidFill>
                  <a:srgbClr val="FF0000"/>
                </a:solidFill>
                <a:latin typeface="Arial" panose="020B0604020202020204" pitchFamily="34" charset="0"/>
              </a:rPr>
              <a:t>     </a:t>
            </a:r>
            <a:r>
              <a:rPr lang="en-GB" altLang="x-none" b="1" dirty="0">
                <a:solidFill>
                  <a:srgbClr val="FF0000"/>
                </a:solidFill>
                <a:latin typeface="Arial" panose="020B0604020202020204" pitchFamily="34" charset="0"/>
              </a:rPr>
              <a:t>10N</a:t>
            </a:r>
            <a:endParaRPr lang="en-US" altLang="x-none" b="1" dirty="0">
              <a:solidFill>
                <a:srgbClr val="FF0000"/>
              </a:solidFill>
              <a:latin typeface="Arial" panose="020B0604020202020204" pitchFamily="34" charset="0"/>
            </a:endParaRPr>
          </a:p>
        </p:txBody>
      </p:sp>
      <p:sp>
        <p:nvSpPr>
          <p:cNvPr id="29704" name="Line 10"/>
          <p:cNvSpPr/>
          <p:nvPr/>
        </p:nvSpPr>
        <p:spPr>
          <a:xfrm flipH="1">
            <a:off x="1219200" y="3352800"/>
            <a:ext cx="228600" cy="304800"/>
          </a:xfrm>
          <a:prstGeom prst="line">
            <a:avLst/>
          </a:prstGeom>
          <a:ln w="38100" cap="flat" cmpd="sng">
            <a:solidFill>
              <a:srgbClr val="FF0000"/>
            </a:solidFill>
            <a:prstDash val="solid"/>
            <a:headEnd type="none" w="med" len="med"/>
            <a:tailEnd type="triangle" w="med" len="med"/>
          </a:ln>
        </p:spPr>
      </p:sp>
      <p:sp>
        <p:nvSpPr>
          <p:cNvPr id="29705" name="Line 11"/>
          <p:cNvSpPr/>
          <p:nvPr/>
        </p:nvSpPr>
        <p:spPr>
          <a:xfrm flipH="1" flipV="1">
            <a:off x="2819400" y="4648200"/>
            <a:ext cx="304800" cy="228600"/>
          </a:xfrm>
          <a:prstGeom prst="line">
            <a:avLst/>
          </a:prstGeom>
          <a:ln w="38100" cap="flat" cmpd="sng">
            <a:solidFill>
              <a:srgbClr val="FF0000"/>
            </a:solidFill>
            <a:prstDash val="solid"/>
            <a:headEnd type="none" w="med" len="med"/>
            <a:tailEnd type="triangle" w="med" len="med"/>
          </a:ln>
        </p:spPr>
      </p:sp>
      <p:sp>
        <p:nvSpPr>
          <p:cNvPr id="29706" name="Text Box 12"/>
          <p:cNvSpPr txBox="1"/>
          <p:nvPr/>
        </p:nvSpPr>
        <p:spPr>
          <a:xfrm>
            <a:off x="3048000" y="4724400"/>
            <a:ext cx="952500" cy="347663"/>
          </a:xfrm>
          <a:prstGeom prst="rect">
            <a:avLst/>
          </a:prstGeom>
          <a:noFill/>
          <a:ln w="9525">
            <a:noFill/>
          </a:ln>
        </p:spPr>
        <p:txBody>
          <a:bodyPr>
            <a:spAutoFit/>
          </a:bodyPr>
          <a:p>
            <a:pPr>
              <a:spcBef>
                <a:spcPct val="50000"/>
              </a:spcBef>
            </a:pPr>
            <a:r>
              <a:rPr sz="1600" b="1" dirty="0">
                <a:solidFill>
                  <a:srgbClr val="FF0000"/>
                </a:solidFill>
                <a:latin typeface="Arial" panose="020B0604020202020204" pitchFamily="34" charset="0"/>
              </a:rPr>
              <a:t>Α2= ; </a:t>
            </a:r>
            <a:endParaRPr lang="en-US" altLang="x-none" sz="1600" b="1" dirty="0">
              <a:solidFill>
                <a:srgbClr val="FF0000"/>
              </a:solidFill>
              <a:latin typeface="Arial" panose="020B0604020202020204" pitchFamily="34" charset="0"/>
            </a:endParaRPr>
          </a:p>
        </p:txBody>
      </p:sp>
      <p:sp>
        <p:nvSpPr>
          <p:cNvPr id="2" name="Text Box 1"/>
          <p:cNvSpPr txBox="1"/>
          <p:nvPr/>
        </p:nvSpPr>
        <p:spPr>
          <a:xfrm>
            <a:off x="3564255" y="1485265"/>
            <a:ext cx="4458970" cy="339725"/>
          </a:xfrm>
          <a:prstGeom prst="rect">
            <a:avLst/>
          </a:prstGeom>
          <a:noFill/>
        </p:spPr>
        <p:txBody>
          <a:bodyPr wrap="none" rtlCol="0" anchor="t">
            <a:spAutoFit/>
          </a:bodyPr>
          <a:p>
            <a:pPr>
              <a:lnSpc>
                <a:spcPct val="90000"/>
              </a:lnSpc>
              <a:buClrTx/>
              <a:buSzTx/>
              <a:buFont typeface="Arial" panose="020B0604020202020204" pitchFamily="34" charset="0"/>
            </a:pPr>
            <a:r>
              <a:rPr b="1" dirty="0">
                <a:solidFill>
                  <a:srgbClr val="00CC00"/>
                </a:solidFill>
                <a:latin typeface="Arial" panose="020B0604020202020204" pitchFamily="34" charset="0"/>
                <a:sym typeface="+mn-ea"/>
              </a:rPr>
              <a:t>Ποιο είναι το εμβαδόν του εμβόλου Α2 ;</a:t>
            </a:r>
            <a:endParaRPr lang="en-US"/>
          </a:p>
        </p:txBody>
      </p:sp>
      <p:sp>
        <p:nvSpPr>
          <p:cNvPr id="3" name="Right Arrow 2"/>
          <p:cNvSpPr/>
          <p:nvPr/>
        </p:nvSpPr>
        <p:spPr>
          <a:xfrm>
            <a:off x="6876415" y="3789045"/>
            <a:ext cx="575945" cy="28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ight Arrow 3"/>
          <p:cNvSpPr/>
          <p:nvPr/>
        </p:nvSpPr>
        <p:spPr>
          <a:xfrm>
            <a:off x="8100695" y="4588510"/>
            <a:ext cx="575945" cy="28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0-#ppt_w/2"/>
                                          </p:val>
                                        </p:tav>
                                        <p:tav tm="100000">
                                          <p:val>
                                            <p:strVal val="#ppt_x"/>
                                          </p:val>
                                        </p:tav>
                                      </p:tavLst>
                                    </p:anim>
                                    <p:anim calcmode="lin" valueType="num">
                                      <p:cBhvr additive="base">
                                        <p:cTn id="13" dur="500" fill="hold"/>
                                        <p:tgtEl>
                                          <p:spTgt spid="6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000" fill="hold">
                                          <p:stCondLst>
                                            <p:cond delay="0"/>
                                          </p:stCondLst>
                                        </p:cTn>
                                        <p:tgtEl>
                                          <p:spTgt spid="6148">
                                            <p:txEl>
                                              <p:pRg st="0" end="0"/>
                                            </p:txEl>
                                          </p:spTgt>
                                        </p:tgtEl>
                                        <p:attrNameLst>
                                          <p:attrName>style.visibility</p:attrName>
                                        </p:attrNameLst>
                                      </p:cBhvr>
                                      <p:to>
                                        <p:strVal val="visible"/>
                                      </p:to>
                                    </p:set>
                                    <p:animEffect transition="in" filter="checkerboard(across)">
                                      <p:cBhvr>
                                        <p:cTn id="18" dur="1000"/>
                                        <p:tgtEl>
                                          <p:spTgt spid="6148">
                                            <p:txEl>
                                              <p:pRg st="0" end="0"/>
                                            </p:txEl>
                                          </p:spTgt>
                                        </p:tgtEl>
                                      </p:cBhvr>
                                    </p:animEffect>
                                  </p:childTnLst>
                                </p:cTn>
                              </p:par>
                              <p:par>
                                <p:cTn id="19" presetID="5" presetClass="entr" presetSubtype="10" fill="hold" nodeType="withEffect">
                                  <p:stCondLst>
                                    <p:cond delay="0"/>
                                  </p:stCondLst>
                                  <p:childTnLst>
                                    <p:set>
                                      <p:cBhvr>
                                        <p:cTn id="20" dur="1000" fill="hold">
                                          <p:stCondLst>
                                            <p:cond delay="0"/>
                                          </p:stCondLst>
                                        </p:cTn>
                                        <p:tgtEl>
                                          <p:spTgt spid="6148">
                                            <p:txEl>
                                              <p:pRg st="1" end="1"/>
                                            </p:txEl>
                                          </p:spTgt>
                                        </p:tgtEl>
                                        <p:attrNameLst>
                                          <p:attrName>style.visibility</p:attrName>
                                        </p:attrNameLst>
                                      </p:cBhvr>
                                      <p:to>
                                        <p:strVal val="visible"/>
                                      </p:to>
                                    </p:set>
                                    <p:animEffect transition="in" filter="checkerboard(across)">
                                      <p:cBhvr>
                                        <p:cTn id="21" dur="1000"/>
                                        <p:tgtEl>
                                          <p:spTgt spid="614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148">
                                            <p:txEl>
                                              <p:pRg st="3" end="3"/>
                                            </p:txEl>
                                          </p:spTgt>
                                        </p:tgtEl>
                                        <p:attrNameLst>
                                          <p:attrName>style.visibility</p:attrName>
                                        </p:attrNameLst>
                                      </p:cBhvr>
                                      <p:to>
                                        <p:strVal val="visible"/>
                                      </p:to>
                                    </p:set>
                                    <p:animEffect transition="in" filter="checkerboard(across)">
                                      <p:cBhvr>
                                        <p:cTn id="26" dur="500"/>
                                        <p:tgtEl>
                                          <p:spTgt spid="614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Effect transition="in" filter="checkerboard(across)">
                                      <p:cBhvr>
                                        <p:cTn id="31" dur="500"/>
                                        <p:tgtEl>
                                          <p:spTgt spid="614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148">
                                            <p:txEl>
                                              <p:pRg st="5" end="5"/>
                                            </p:txEl>
                                          </p:spTgt>
                                        </p:tgtEl>
                                        <p:attrNameLst>
                                          <p:attrName>style.visibility</p:attrName>
                                        </p:attrNameLst>
                                      </p:cBhvr>
                                      <p:to>
                                        <p:strVal val="visible"/>
                                      </p:to>
                                    </p:set>
                                    <p:animEffect transition="in" filter="checkerboard(across)">
                                      <p:cBhvr>
                                        <p:cTn id="36" dur="500"/>
                                        <p:tgtEl>
                                          <p:spTgt spid="614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heckerboard(across)">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6148">
                                            <p:txEl>
                                              <p:pRg st="7" end="7"/>
                                            </p:txEl>
                                          </p:spTgt>
                                        </p:tgtEl>
                                        <p:attrNameLst>
                                          <p:attrName>style.visibility</p:attrName>
                                        </p:attrNameLst>
                                      </p:cBhvr>
                                      <p:to>
                                        <p:strVal val="visible"/>
                                      </p:to>
                                    </p:set>
                                    <p:animEffect transition="in" filter="checkerboard(across)">
                                      <p:cBhvr>
                                        <p:cTn id="46" dur="500"/>
                                        <p:tgtEl>
                                          <p:spTgt spid="614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6148">
                                            <p:txEl>
                                              <p:pRg st="9" end="9"/>
                                            </p:txEl>
                                          </p:spTgt>
                                        </p:tgtEl>
                                        <p:attrNameLst>
                                          <p:attrName>style.visibility</p:attrName>
                                        </p:attrNameLst>
                                      </p:cBhvr>
                                      <p:to>
                                        <p:strVal val="visible"/>
                                      </p:to>
                                    </p:set>
                                    <p:animEffect transition="in" filter="checkerboard(across)">
                                      <p:cBhvr>
                                        <p:cTn id="56" dur="500"/>
                                        <p:tgtEl>
                                          <p:spTgt spid="61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p:bldP spid="2" grpId="1"/>
      <p:bldP spid="3" grpId="0" animBg="1"/>
      <p:bldP spid="3" grpId="1"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a:fld id="{9A0DB2DC-4C9A-4742-B13C-FB6460FD3503}" type="slidenum">
              <a:rPr lang="en-GB" sz="970" dirty="0"/>
            </a:fld>
            <a:endParaRPr lang="en-GB" sz="970" dirty="0"/>
          </a:p>
        </p:txBody>
      </p:sp>
      <p:sp>
        <p:nvSpPr>
          <p:cNvPr id="82946" name="Title 82945"/>
          <p:cNvSpPr>
            <a:spLocks noGrp="1"/>
          </p:cNvSpPr>
          <p:nvPr>
            <p:ph type="title"/>
          </p:nvPr>
        </p:nvSpPr>
        <p:spPr/>
        <p:txBody>
          <a:bodyPr anchor="ctr" anchorCtr="0"/>
          <a:p>
            <a:r>
              <a:rPr lang="el-GR" altLang="x-none" b="1">
                <a:solidFill>
                  <a:srgbClr val="FF3300"/>
                </a:solidFill>
              </a:rPr>
              <a:t> </a:t>
            </a:r>
            <a:endParaRPr b="1">
              <a:solidFill>
                <a:srgbClr val="FF3300"/>
              </a:solidFill>
            </a:endParaRPr>
          </a:p>
        </p:txBody>
      </p:sp>
      <p:pic>
        <p:nvPicPr>
          <p:cNvPr id="82947" name="Picture 82946" descr="PR9"/>
          <p:cNvPicPr>
            <a:picLocks noChangeAspect="1"/>
          </p:cNvPicPr>
          <p:nvPr/>
        </p:nvPicPr>
        <p:blipFill>
          <a:blip r:embed="rId1"/>
          <a:stretch>
            <a:fillRect/>
          </a:stretch>
        </p:blipFill>
        <p:spPr>
          <a:xfrm>
            <a:off x="1067049" y="1395060"/>
            <a:ext cx="6399721" cy="2785112"/>
          </a:xfrm>
          <a:prstGeom prst="rect">
            <a:avLst/>
          </a:prstGeom>
          <a:noFill/>
          <a:ln w="9525">
            <a:noFill/>
          </a:ln>
        </p:spPr>
      </p:pic>
      <p:sp>
        <p:nvSpPr>
          <p:cNvPr id="82948" name="Text Box 82947"/>
          <p:cNvSpPr txBox="1"/>
          <p:nvPr/>
        </p:nvSpPr>
        <p:spPr>
          <a:xfrm>
            <a:off x="4038348" y="5339671"/>
            <a:ext cx="152802" cy="106680"/>
          </a:xfrm>
          <a:prstGeom prst="rect">
            <a:avLst/>
          </a:prstGeom>
          <a:noFill/>
          <a:ln w="9525">
            <a:noFill/>
          </a:ln>
        </p:spPr>
        <p:txBody>
          <a:bodyPr>
            <a:spAutoFit/>
          </a:bodyPr>
          <a:p>
            <a:endParaRPr lang="el-GR" altLang="x-none" sz="100" dirty="0"/>
          </a:p>
        </p:txBody>
      </p:sp>
      <p:sp>
        <p:nvSpPr>
          <p:cNvPr id="82949" name="Text Box 82948"/>
          <p:cNvSpPr txBox="1"/>
          <p:nvPr/>
        </p:nvSpPr>
        <p:spPr>
          <a:xfrm>
            <a:off x="1142807" y="4168615"/>
            <a:ext cx="6476765" cy="489585"/>
          </a:xfrm>
          <a:prstGeom prst="rect">
            <a:avLst/>
          </a:prstGeom>
          <a:noFill/>
          <a:ln w="9525">
            <a:noFill/>
          </a:ln>
        </p:spPr>
        <p:txBody>
          <a:bodyPr>
            <a:spAutoFit/>
          </a:bodyPr>
          <a:p>
            <a:pPr>
              <a:spcBef>
                <a:spcPct val="50000"/>
              </a:spcBef>
            </a:pPr>
            <a:r>
              <a:rPr lang="el-GR" altLang="x-none" sz="2590" b="1"/>
              <a:t>Η πίεση στα δύο έμβολα είναι η ίδια</a:t>
            </a:r>
            <a:endParaRPr sz="2590" b="1"/>
          </a:p>
        </p:txBody>
      </p:sp>
      <p:graphicFrame>
        <p:nvGraphicFramePr>
          <p:cNvPr id="82950" name="Object 82949"/>
          <p:cNvGraphicFramePr/>
          <p:nvPr/>
        </p:nvGraphicFramePr>
        <p:xfrm>
          <a:off x="1371369" y="4784960"/>
          <a:ext cx="1828492" cy="862884"/>
        </p:xfrm>
        <a:graphic>
          <a:graphicData uri="http://schemas.openxmlformats.org/presentationml/2006/ole">
            <mc:AlternateContent xmlns:mc="http://schemas.openxmlformats.org/markup-compatibility/2006">
              <mc:Choice xmlns:v="urn:schemas-microsoft-com:vml" Requires="v">
                <p:oleObj spid="_x0000_s3085" name="" r:id="rId2" imgW="558800" imgH="393700" progId="Equation">
                  <p:embed/>
                </p:oleObj>
              </mc:Choice>
              <mc:Fallback>
                <p:oleObj name="" r:id="rId2" imgW="558800" imgH="393700" progId="Equation">
                  <p:embed/>
                  <p:pic>
                    <p:nvPicPr>
                      <p:cNvPr id="0" name="Picture 3084"/>
                      <p:cNvPicPr/>
                      <p:nvPr/>
                    </p:nvPicPr>
                    <p:blipFill>
                      <a:blip r:embed="rId3"/>
                      <a:stretch>
                        <a:fillRect/>
                      </a:stretch>
                    </p:blipFill>
                    <p:spPr>
                      <a:xfrm>
                        <a:off x="1371369" y="4784960"/>
                        <a:ext cx="1828492" cy="862884"/>
                      </a:xfrm>
                      <a:prstGeom prst="rect">
                        <a:avLst/>
                      </a:prstGeom>
                      <a:noFill/>
                      <a:ln w="38100">
                        <a:noFill/>
                        <a:miter/>
                      </a:ln>
                    </p:spPr>
                  </p:pic>
                </p:oleObj>
              </mc:Fallback>
            </mc:AlternateContent>
          </a:graphicData>
        </a:graphic>
      </p:graphicFrame>
      <p:sp>
        <p:nvSpPr>
          <p:cNvPr id="82951" name="Text Box 82950"/>
          <p:cNvSpPr txBox="1"/>
          <p:nvPr/>
        </p:nvSpPr>
        <p:spPr>
          <a:xfrm>
            <a:off x="1752733" y="405374"/>
            <a:ext cx="6476765" cy="638810"/>
          </a:xfrm>
          <a:prstGeom prst="rect">
            <a:avLst/>
          </a:prstGeom>
          <a:noFill/>
          <a:ln w="9525">
            <a:noFill/>
          </a:ln>
        </p:spPr>
        <p:txBody>
          <a:bodyPr>
            <a:spAutoFit/>
          </a:bodyPr>
          <a:p>
            <a:pPr>
              <a:spcBef>
                <a:spcPct val="50000"/>
              </a:spcBef>
            </a:pPr>
            <a:r>
              <a:rPr lang="el-GR" altLang="x-none" sz="3560" b="1">
                <a:solidFill>
                  <a:srgbClr val="FF3300"/>
                </a:solidFill>
              </a:rPr>
              <a:t>Υδραυλικό πιεστήριο</a:t>
            </a:r>
            <a:endParaRPr sz="3560" b="1">
              <a:solidFill>
                <a:srgbClr val="FF3300"/>
              </a:solidFill>
            </a:endParaRPr>
          </a:p>
        </p:txBody>
      </p:sp>
      <p:graphicFrame>
        <p:nvGraphicFramePr>
          <p:cNvPr id="82953" name="Object 82952"/>
          <p:cNvGraphicFramePr/>
          <p:nvPr/>
        </p:nvGraphicFramePr>
        <p:xfrm>
          <a:off x="6094117" y="4600057"/>
          <a:ext cx="1909388" cy="859032"/>
        </p:xfrm>
        <a:graphic>
          <a:graphicData uri="http://schemas.openxmlformats.org/presentationml/2006/ole">
            <mc:AlternateContent xmlns:mc="http://schemas.openxmlformats.org/markup-compatibility/2006">
              <mc:Choice xmlns:v="urn:schemas-microsoft-com:vml" Requires="v">
                <p:oleObj spid="_x0000_s3090" name="" r:id="rId4" imgW="761365" imgH="342900" progId="Equation">
                  <p:embed/>
                </p:oleObj>
              </mc:Choice>
              <mc:Fallback>
                <p:oleObj name="" r:id="rId4" imgW="761365" imgH="342900" progId="Equation">
                  <p:embed/>
                  <p:pic>
                    <p:nvPicPr>
                      <p:cNvPr id="0" name="Picture 3089"/>
                      <p:cNvPicPr/>
                      <p:nvPr/>
                    </p:nvPicPr>
                    <p:blipFill>
                      <a:blip r:embed="rId5"/>
                      <a:stretch>
                        <a:fillRect/>
                      </a:stretch>
                    </p:blipFill>
                    <p:spPr>
                      <a:xfrm>
                        <a:off x="6094117" y="4600057"/>
                        <a:ext cx="1909388" cy="859032"/>
                      </a:xfrm>
                      <a:prstGeom prst="rect">
                        <a:avLst/>
                      </a:prstGeom>
                      <a:noFill/>
                      <a:ln w="38100">
                        <a:noFill/>
                        <a:miter/>
                      </a:ln>
                    </p:spPr>
                  </p:pic>
                </p:oleObj>
              </mc:Fallback>
            </mc:AlternateContent>
          </a:graphicData>
        </a:graphic>
      </p:graphicFrame>
      <p:graphicFrame>
        <p:nvGraphicFramePr>
          <p:cNvPr id="82954" name="Object 82953"/>
          <p:cNvGraphicFramePr/>
          <p:nvPr/>
        </p:nvGraphicFramePr>
        <p:xfrm>
          <a:off x="4342668" y="5401306"/>
          <a:ext cx="2209856" cy="801249"/>
        </p:xfrm>
        <a:graphic>
          <a:graphicData uri="http://schemas.openxmlformats.org/presentationml/2006/ole">
            <mc:AlternateContent xmlns:mc="http://schemas.openxmlformats.org/markup-compatibility/2006">
              <mc:Choice xmlns:v="urn:schemas-microsoft-com:vml" Requires="v">
                <p:oleObj spid="_x0000_s3089" name="" r:id="rId6" imgW="837565" imgH="342900" progId="Equation">
                  <p:embed/>
                </p:oleObj>
              </mc:Choice>
              <mc:Fallback>
                <p:oleObj name="" r:id="rId6" imgW="837565" imgH="342900" progId="Equation">
                  <p:embed/>
                  <p:pic>
                    <p:nvPicPr>
                      <p:cNvPr id="0" name="Picture 3088"/>
                      <p:cNvPicPr/>
                      <p:nvPr/>
                    </p:nvPicPr>
                    <p:blipFill>
                      <a:blip r:embed="rId7"/>
                      <a:stretch>
                        <a:fillRect/>
                      </a:stretch>
                    </p:blipFill>
                    <p:spPr>
                      <a:xfrm>
                        <a:off x="4342668" y="5401306"/>
                        <a:ext cx="2209856" cy="801249"/>
                      </a:xfrm>
                      <a:prstGeom prst="rect">
                        <a:avLst/>
                      </a:prstGeom>
                      <a:noFill/>
                      <a:ln w="38100">
                        <a:noFill/>
                        <a:miter/>
                      </a:ln>
                    </p:spPr>
                  </p:pic>
                </p:oleObj>
              </mc:Fallback>
            </mc:AlternateContent>
          </a:graphicData>
        </a:graphic>
      </p:graphicFrame>
      <p:sp>
        <p:nvSpPr>
          <p:cNvPr id="82955" name="Text Box 82954"/>
          <p:cNvSpPr txBox="1"/>
          <p:nvPr/>
        </p:nvSpPr>
        <p:spPr>
          <a:xfrm>
            <a:off x="0" y="5278037"/>
            <a:ext cx="5181155" cy="106680"/>
          </a:xfrm>
          <a:prstGeom prst="rect">
            <a:avLst/>
          </a:prstGeom>
          <a:noFill/>
          <a:ln w="9525">
            <a:noFill/>
          </a:ln>
        </p:spPr>
        <p:txBody>
          <a:bodyPr>
            <a:spAutoFit/>
          </a:bodyPr>
          <a:p>
            <a:pPr>
              <a:spcBef>
                <a:spcPct val="50000"/>
              </a:spcBef>
            </a:pPr>
            <a:r>
              <a:rPr lang="el-GR" altLang="x-none" sz="100" b="1">
                <a:solidFill>
                  <a:srgbClr val="FF0000"/>
                </a:solidFill>
              </a:rPr>
              <a:t>Λύνοντας ως προς </a:t>
            </a:r>
            <a:r>
              <a:rPr lang="en-US" altLang="x-none" sz="100" b="1">
                <a:solidFill>
                  <a:srgbClr val="FF0000"/>
                </a:solidFill>
              </a:rPr>
              <a:t>F</a:t>
            </a:r>
            <a:r>
              <a:rPr lang="en-US" altLang="x-none" sz="100" b="1" baseline="-25000">
                <a:solidFill>
                  <a:srgbClr val="FF0000"/>
                </a:solidFill>
              </a:rPr>
              <a:t>B</a:t>
            </a:r>
            <a:r>
              <a:rPr lang="en-US" altLang="x-none" sz="100" b="1">
                <a:solidFill>
                  <a:srgbClr val="FF0000"/>
                </a:solidFill>
              </a:rPr>
              <a:t>, </a:t>
            </a:r>
            <a:r>
              <a:rPr lang="el-GR" altLang="x-none" sz="100" b="1">
                <a:solidFill>
                  <a:srgbClr val="FF0000"/>
                </a:solidFill>
              </a:rPr>
              <a:t>έχουμε</a:t>
            </a:r>
            <a:endParaRPr sz="100" b="1">
              <a:solidFill>
                <a:srgbClr val="FF0000"/>
              </a:solidFill>
            </a:endParaRPr>
          </a:p>
        </p:txBody>
      </p:sp>
      <p:sp>
        <p:nvSpPr>
          <p:cNvPr id="82956" name="Rectangles 82955"/>
          <p:cNvSpPr/>
          <p:nvPr/>
        </p:nvSpPr>
        <p:spPr>
          <a:xfrm>
            <a:off x="6629567" y="5524575"/>
            <a:ext cx="1295609" cy="677980"/>
          </a:xfrm>
          <a:prstGeom prst="rect">
            <a:avLst/>
          </a:prstGeom>
          <a:noFill/>
          <a:ln w="9525">
            <a:noFill/>
          </a:ln>
        </p:spPr>
        <p:txBody>
          <a:bodyPr/>
          <a:p>
            <a:endParaRPr lang="en-US" sz="100"/>
          </a:p>
        </p:txBody>
      </p:sp>
      <p:pic>
        <p:nvPicPr>
          <p:cNvPr id="82957" name="Picture 82956"/>
          <p:cNvPicPr>
            <a:picLocks noChangeAspect="1"/>
          </p:cNvPicPr>
          <p:nvPr/>
        </p:nvPicPr>
        <p:blipFill>
          <a:blip r:embed="rId8"/>
          <a:stretch>
            <a:fillRect/>
          </a:stretch>
        </p:blipFill>
        <p:spPr>
          <a:xfrm>
            <a:off x="6552524" y="5483485"/>
            <a:ext cx="1422731" cy="719070"/>
          </a:xfrm>
          <a:prstGeom prst="rect">
            <a:avLst/>
          </a:prstGeom>
          <a:noFill/>
          <a:ln w="9525">
            <a:noFill/>
          </a:ln>
        </p:spPr>
      </p:pic>
      <p:pic>
        <p:nvPicPr>
          <p:cNvPr id="82958" name="Picture 82957"/>
          <p:cNvPicPr>
            <a:picLocks noChangeAspect="1"/>
          </p:cNvPicPr>
          <p:nvPr/>
        </p:nvPicPr>
        <p:blipFill>
          <a:blip r:embed="rId9"/>
          <a:stretch>
            <a:fillRect/>
          </a:stretch>
        </p:blipFill>
        <p:spPr>
          <a:xfrm>
            <a:off x="2895540" y="2874289"/>
            <a:ext cx="2244525" cy="1400902"/>
          </a:xfrm>
          <a:prstGeom prst="rect">
            <a:avLst/>
          </a:prstGeom>
          <a:noFill/>
          <a:ln w="9525">
            <a:noFill/>
          </a:ln>
        </p:spPr>
      </p:pic>
      <p:sp>
        <p:nvSpPr>
          <p:cNvPr id="82959" name="Text Box 82958"/>
          <p:cNvSpPr txBox="1"/>
          <p:nvPr/>
        </p:nvSpPr>
        <p:spPr>
          <a:xfrm flipV="1">
            <a:off x="6012022" y="2734549"/>
            <a:ext cx="1067049" cy="106680"/>
          </a:xfrm>
          <a:prstGeom prst="rect">
            <a:avLst/>
          </a:prstGeom>
          <a:solidFill>
            <a:schemeClr val="hlink"/>
          </a:solidFill>
          <a:ln w="9525">
            <a:noFill/>
          </a:ln>
        </p:spPr>
        <p:txBody>
          <a:bodyPr wrap="square">
            <a:spAutoFit/>
          </a:bodyPr>
          <a:p>
            <a:pPr>
              <a:spcBef>
                <a:spcPct val="50000"/>
              </a:spcBef>
            </a:pPr>
            <a:r>
              <a:rPr lang="en-US" altLang="x-none" sz="100" b="1"/>
              <a:t>0.5 m</a:t>
            </a:r>
            <a:r>
              <a:rPr lang="en-US" altLang="x-none" sz="100" b="1" baseline="30000"/>
              <a:t>2</a:t>
            </a:r>
            <a:endParaRPr lang="en-US" altLang="x-none" sz="100" b="1" baseline="30000"/>
          </a:p>
        </p:txBody>
      </p:sp>
      <p:sp>
        <p:nvSpPr>
          <p:cNvPr id="82960" name="Text Box 82959"/>
          <p:cNvSpPr txBox="1"/>
          <p:nvPr/>
        </p:nvSpPr>
        <p:spPr>
          <a:xfrm flipV="1">
            <a:off x="1143000" y="2734310"/>
            <a:ext cx="1202055" cy="106680"/>
          </a:xfrm>
          <a:prstGeom prst="rect">
            <a:avLst/>
          </a:prstGeom>
          <a:solidFill>
            <a:schemeClr val="hlink"/>
          </a:solidFill>
          <a:ln w="9525">
            <a:noFill/>
          </a:ln>
        </p:spPr>
        <p:txBody>
          <a:bodyPr wrap="square">
            <a:spAutoFit/>
          </a:bodyPr>
          <a:p>
            <a:pPr>
              <a:spcBef>
                <a:spcPct val="50000"/>
              </a:spcBef>
            </a:pPr>
            <a:r>
              <a:rPr lang="en-US" altLang="x-none" sz="100" b="1"/>
              <a:t>0.01 m</a:t>
            </a:r>
            <a:r>
              <a:rPr lang="en-US" altLang="x-none" sz="100" b="1" baseline="30000"/>
              <a:t>2</a:t>
            </a:r>
            <a:endParaRPr lang="en-US" altLang="x-none" sz="100" b="1" baseline="30000"/>
          </a:p>
        </p:txBody>
      </p:sp>
      <p:graphicFrame>
        <p:nvGraphicFramePr>
          <p:cNvPr id="3" name="Content Placeholder 2"/>
          <p:cNvGraphicFramePr/>
          <p:nvPr>
            <p:ph idx="1"/>
          </p:nvPr>
        </p:nvGraphicFramePr>
        <p:xfrm>
          <a:off x="2987358" y="4638199"/>
          <a:ext cx="2964815" cy="886460"/>
        </p:xfrm>
        <a:graphic>
          <a:graphicData uri="http://schemas.openxmlformats.org/presentationml/2006/ole">
            <mc:AlternateContent xmlns:mc="http://schemas.openxmlformats.org/markup-compatibility/2006">
              <mc:Choice xmlns:v="urn:schemas-microsoft-com:vml" Requires="v">
                <p:oleObj spid="_x0000_s4" name="" r:id="rId10" imgW="2962275" imgH="885825" progId="Paint.Picture">
                  <p:embed/>
                </p:oleObj>
              </mc:Choice>
              <mc:Fallback>
                <p:oleObj name="" r:id="rId10" imgW="2962275" imgH="885825" progId="Paint.Picture">
                  <p:embed/>
                  <p:pic>
                    <p:nvPicPr>
                      <p:cNvPr id="0" name="Picture 3"/>
                      <p:cNvPicPr/>
                      <p:nvPr/>
                    </p:nvPicPr>
                    <p:blipFill>
                      <a:blip r:embed="rId11"/>
                      <a:stretch>
                        <a:fillRect/>
                      </a:stretch>
                    </p:blipFill>
                    <p:spPr>
                      <a:xfrm>
                        <a:off x="2987358" y="4638199"/>
                        <a:ext cx="2964815" cy="886460"/>
                      </a:xfrm>
                      <a:prstGeom prst="rect">
                        <a:avLst/>
                      </a:prstGeom>
                    </p:spPr>
                  </p:pic>
                </p:oleObj>
              </mc:Fallback>
            </mc:AlternateContent>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 calcmode="lin" valueType="num">
                                      <p:cBhvr additive="base">
                                        <p:cTn id="7" dur="75" fill="hold"/>
                                        <p:tgtEl>
                                          <p:spTgt spid="82951"/>
                                        </p:tgtEl>
                                        <p:attrNameLst>
                                          <p:attrName>ppt_x</p:attrName>
                                        </p:attrNameLst>
                                      </p:cBhvr>
                                      <p:tavLst>
                                        <p:tav tm="0">
                                          <p:val>
                                            <p:strVal val="0-#ppt_w/2"/>
                                          </p:val>
                                        </p:tav>
                                        <p:tav tm="100000">
                                          <p:val>
                                            <p:strVal val="#ppt_x"/>
                                          </p:val>
                                        </p:tav>
                                      </p:tavLst>
                                    </p:anim>
                                    <p:anim calcmode="lin" valueType="num">
                                      <p:cBhvr additive="base">
                                        <p:cTn id="8" dur="75" fill="hold"/>
                                        <p:tgtEl>
                                          <p:spTgt spid="829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2947"/>
                                        </p:tgtEl>
                                        <p:attrNameLst>
                                          <p:attrName>style.visibility</p:attrName>
                                        </p:attrNameLst>
                                      </p:cBhvr>
                                      <p:to>
                                        <p:strVal val="visible"/>
                                      </p:to>
                                    </p:set>
                                    <p:anim calcmode="lin" valueType="num">
                                      <p:cBhvr additive="base">
                                        <p:cTn id="13" dur="500" fill="hold"/>
                                        <p:tgtEl>
                                          <p:spTgt spid="82947"/>
                                        </p:tgtEl>
                                        <p:attrNameLst>
                                          <p:attrName>ppt_x</p:attrName>
                                        </p:attrNameLst>
                                      </p:cBhvr>
                                      <p:tavLst>
                                        <p:tav tm="0">
                                          <p:val>
                                            <p:strVal val="0-#ppt_w/2"/>
                                          </p:val>
                                        </p:tav>
                                        <p:tav tm="100000">
                                          <p:val>
                                            <p:strVal val="#ppt_x"/>
                                          </p:val>
                                        </p:tav>
                                      </p:tavLst>
                                    </p:anim>
                                    <p:anim calcmode="lin" valueType="num">
                                      <p:cBhvr additive="base">
                                        <p:cTn id="14" dur="500" fill="hold"/>
                                        <p:tgtEl>
                                          <p:spTgt spid="8294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2960"/>
                                        </p:tgtEl>
                                        <p:attrNameLst>
                                          <p:attrName>style.visibility</p:attrName>
                                        </p:attrNameLst>
                                      </p:cBhvr>
                                      <p:to>
                                        <p:strVal val="visible"/>
                                      </p:to>
                                    </p:set>
                                    <p:animEffect transition="in" filter="blinds(horizontal)">
                                      <p:cBhvr>
                                        <p:cTn id="19" dur="500"/>
                                        <p:tgtEl>
                                          <p:spTgt spid="8296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Effect transition="in" filter="blinds(horizontal)">
                                      <p:cBhvr>
                                        <p:cTn id="24" dur="500"/>
                                        <p:tgtEl>
                                          <p:spTgt spid="8295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82949">
                                            <p:txEl>
                                              <p:charRg st="0" end="34"/>
                                            </p:txEl>
                                          </p:spTgt>
                                        </p:tgtEl>
                                        <p:attrNameLst>
                                          <p:attrName>style.visibility</p:attrName>
                                        </p:attrNameLst>
                                      </p:cBhvr>
                                      <p:to>
                                        <p:strVal val="visible"/>
                                      </p:to>
                                    </p:set>
                                    <p:anim calcmode="lin" valueType="num">
                                      <p:cBhvr additive="base">
                                        <p:cTn id="29" dur="300" fill="hold"/>
                                        <p:tgtEl>
                                          <p:spTgt spid="82949">
                                            <p:txEl>
                                              <p:charRg st="0" end="34"/>
                                            </p:txEl>
                                          </p:spTgt>
                                        </p:tgtEl>
                                        <p:attrNameLst>
                                          <p:attrName>ppt_x</p:attrName>
                                        </p:attrNameLst>
                                      </p:cBhvr>
                                      <p:tavLst>
                                        <p:tav tm="0">
                                          <p:val>
                                            <p:strVal val="0-#ppt_w/2"/>
                                          </p:val>
                                        </p:tav>
                                        <p:tav tm="100000">
                                          <p:val>
                                            <p:strVal val="#ppt_x"/>
                                          </p:val>
                                        </p:tav>
                                      </p:tavLst>
                                    </p:anim>
                                    <p:anim calcmode="lin" valueType="num">
                                      <p:cBhvr additive="base">
                                        <p:cTn id="30" dur="300" fill="hold"/>
                                        <p:tgtEl>
                                          <p:spTgt spid="82949">
                                            <p:txEl>
                                              <p:charRg st="0" end="34"/>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82958"/>
                                        </p:tgtEl>
                                        <p:attrNameLst>
                                          <p:attrName>style.visibility</p:attrName>
                                        </p:attrNameLst>
                                      </p:cBhvr>
                                      <p:to>
                                        <p:strVal val="visible"/>
                                      </p:to>
                                    </p:set>
                                    <p:anim calcmode="lin" valueType="num">
                                      <p:cBhvr additive="base">
                                        <p:cTn id="35" dur="500" fill="hold"/>
                                        <p:tgtEl>
                                          <p:spTgt spid="82958"/>
                                        </p:tgtEl>
                                        <p:attrNameLst>
                                          <p:attrName>ppt_x</p:attrName>
                                        </p:attrNameLst>
                                      </p:cBhvr>
                                      <p:tavLst>
                                        <p:tav tm="0">
                                          <p:val>
                                            <p:strVal val="0-#ppt_w/2"/>
                                          </p:val>
                                        </p:tav>
                                        <p:tav tm="100000">
                                          <p:val>
                                            <p:strVal val="#ppt_x"/>
                                          </p:val>
                                        </p:tav>
                                      </p:tavLst>
                                    </p:anim>
                                    <p:anim calcmode="lin" valueType="num">
                                      <p:cBhvr additive="base">
                                        <p:cTn id="36" dur="500" fill="hold"/>
                                        <p:tgtEl>
                                          <p:spTgt spid="8295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82950"/>
                                        </p:tgtEl>
                                        <p:attrNameLst>
                                          <p:attrName>style.visibility</p:attrName>
                                        </p:attrNameLst>
                                      </p:cBhvr>
                                      <p:to>
                                        <p:strVal val="visible"/>
                                      </p:to>
                                    </p:set>
                                    <p:anim calcmode="lin" valueType="num">
                                      <p:cBhvr additive="base">
                                        <p:cTn id="41" dur="500" fill="hold"/>
                                        <p:tgtEl>
                                          <p:spTgt spid="82950"/>
                                        </p:tgtEl>
                                        <p:attrNameLst>
                                          <p:attrName>ppt_x</p:attrName>
                                        </p:attrNameLst>
                                      </p:cBhvr>
                                      <p:tavLst>
                                        <p:tav tm="0">
                                          <p:val>
                                            <p:strVal val="0-#ppt_w/2"/>
                                          </p:val>
                                        </p:tav>
                                        <p:tav tm="100000">
                                          <p:val>
                                            <p:strVal val="#ppt_x"/>
                                          </p:val>
                                        </p:tav>
                                      </p:tavLst>
                                    </p:anim>
                                    <p:anim calcmode="lin" valueType="num">
                                      <p:cBhvr additive="base">
                                        <p:cTn id="42" dur="500" fill="hold"/>
                                        <p:tgtEl>
                                          <p:spTgt spid="8295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grpId="0" nodeType="clickEffect" nodePh="1">
                                  <p:stCondLst>
                                    <p:cond delay="0"/>
                                  </p:stCondLst>
                                  <p:endCondLst>
                                    <p:cond evt="begin" delay="0">
                                      <p:tn val="50"/>
                                    </p:cond>
                                  </p:endCondLst>
                                  <p:childTnLst>
                                    <p:set>
                                      <p:cBhvr>
                                        <p:cTn id="51" dur="1" fill="hold">
                                          <p:stCondLst>
                                            <p:cond delay="0"/>
                                          </p:stCondLst>
                                        </p:cTn>
                                        <p:tgtEl>
                                          <p:spTgt spid="82948"/>
                                        </p:tgtEl>
                                        <p:attrNameLst>
                                          <p:attrName>style.visibility</p:attrName>
                                        </p:attrNameLst>
                                      </p:cBhvr>
                                      <p:to>
                                        <p:strVal val="visible"/>
                                      </p:to>
                                    </p:set>
                                    <p:anim calcmode="lin" valueType="num">
                                      <p:cBhvr additive="base">
                                        <p:cTn id="52" dur="500" fill="hold"/>
                                        <p:tgtEl>
                                          <p:spTgt spid="82948"/>
                                        </p:tgtEl>
                                        <p:attrNameLst>
                                          <p:attrName>ppt_x</p:attrName>
                                        </p:attrNameLst>
                                      </p:cBhvr>
                                      <p:tavLst>
                                        <p:tav tm="0">
                                          <p:val>
                                            <p:strVal val="0-#ppt_w/2"/>
                                          </p:val>
                                        </p:tav>
                                        <p:tav tm="100000">
                                          <p:val>
                                            <p:strVal val="#ppt_x"/>
                                          </p:val>
                                        </p:tav>
                                      </p:tavLst>
                                    </p:anim>
                                    <p:anim calcmode="lin" valueType="num">
                                      <p:cBhvr additive="base">
                                        <p:cTn id="53" dur="500" fill="hold"/>
                                        <p:tgtEl>
                                          <p:spTgt spid="8294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9" fill="hold" nodeType="clickEffect">
                                  <p:stCondLst>
                                    <p:cond delay="0"/>
                                  </p:stCondLst>
                                  <p:childTnLst>
                                    <p:set>
                                      <p:cBhvr>
                                        <p:cTn id="57" dur="1" fill="hold">
                                          <p:stCondLst>
                                            <p:cond delay="0"/>
                                          </p:stCondLst>
                                        </p:cTn>
                                        <p:tgtEl>
                                          <p:spTgt spid="82953"/>
                                        </p:tgtEl>
                                        <p:attrNameLst>
                                          <p:attrName>style.visibility</p:attrName>
                                        </p:attrNameLst>
                                      </p:cBhvr>
                                      <p:to>
                                        <p:strVal val="visible"/>
                                      </p:to>
                                    </p:set>
                                    <p:anim calcmode="lin" valueType="num">
                                      <p:cBhvr additive="base">
                                        <p:cTn id="58" dur="500" fill="hold"/>
                                        <p:tgtEl>
                                          <p:spTgt spid="82953"/>
                                        </p:tgtEl>
                                        <p:attrNameLst>
                                          <p:attrName>ppt_x</p:attrName>
                                        </p:attrNameLst>
                                      </p:cBhvr>
                                      <p:tavLst>
                                        <p:tav tm="0">
                                          <p:val>
                                            <p:strVal val="0-#ppt_w/2"/>
                                          </p:val>
                                        </p:tav>
                                        <p:tav tm="100000">
                                          <p:val>
                                            <p:strVal val="#ppt_x"/>
                                          </p:val>
                                        </p:tav>
                                      </p:tavLst>
                                    </p:anim>
                                    <p:anim calcmode="lin" valueType="num">
                                      <p:cBhvr additive="base">
                                        <p:cTn id="59" dur="500" fill="hold"/>
                                        <p:tgtEl>
                                          <p:spTgt spid="82953"/>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9" fill="hold" grpId="0" nodeType="clickEffect">
                                  <p:stCondLst>
                                    <p:cond delay="0"/>
                                  </p:stCondLst>
                                  <p:childTnLst>
                                    <p:set>
                                      <p:cBhvr>
                                        <p:cTn id="63" dur="1" fill="hold">
                                          <p:stCondLst>
                                            <p:cond delay="0"/>
                                          </p:stCondLst>
                                        </p:cTn>
                                        <p:tgtEl>
                                          <p:spTgt spid="82955"/>
                                        </p:tgtEl>
                                        <p:attrNameLst>
                                          <p:attrName>style.visibility</p:attrName>
                                        </p:attrNameLst>
                                      </p:cBhvr>
                                      <p:to>
                                        <p:strVal val="visible"/>
                                      </p:to>
                                    </p:set>
                                    <p:anim calcmode="lin" valueType="num">
                                      <p:cBhvr additive="base">
                                        <p:cTn id="64" dur="500" fill="hold"/>
                                        <p:tgtEl>
                                          <p:spTgt spid="82955"/>
                                        </p:tgtEl>
                                        <p:attrNameLst>
                                          <p:attrName>ppt_x</p:attrName>
                                        </p:attrNameLst>
                                      </p:cBhvr>
                                      <p:tavLst>
                                        <p:tav tm="0">
                                          <p:val>
                                            <p:strVal val="0-#ppt_w/2"/>
                                          </p:val>
                                        </p:tav>
                                        <p:tav tm="100000">
                                          <p:val>
                                            <p:strVal val="#ppt_x"/>
                                          </p:val>
                                        </p:tav>
                                      </p:tavLst>
                                    </p:anim>
                                    <p:anim calcmode="lin" valueType="num">
                                      <p:cBhvr additive="base">
                                        <p:cTn id="65" dur="500" fill="hold"/>
                                        <p:tgtEl>
                                          <p:spTgt spid="82955"/>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9" fill="hold" nodeType="clickEffect">
                                  <p:stCondLst>
                                    <p:cond delay="0"/>
                                  </p:stCondLst>
                                  <p:childTnLst>
                                    <p:set>
                                      <p:cBhvr>
                                        <p:cTn id="69" dur="1" fill="hold">
                                          <p:stCondLst>
                                            <p:cond delay="0"/>
                                          </p:stCondLst>
                                        </p:cTn>
                                        <p:tgtEl>
                                          <p:spTgt spid="82954"/>
                                        </p:tgtEl>
                                        <p:attrNameLst>
                                          <p:attrName>style.visibility</p:attrName>
                                        </p:attrNameLst>
                                      </p:cBhvr>
                                      <p:to>
                                        <p:strVal val="visible"/>
                                      </p:to>
                                    </p:set>
                                    <p:anim calcmode="lin" valueType="num">
                                      <p:cBhvr additive="base">
                                        <p:cTn id="70" dur="500" fill="hold"/>
                                        <p:tgtEl>
                                          <p:spTgt spid="82954"/>
                                        </p:tgtEl>
                                        <p:attrNameLst>
                                          <p:attrName>ppt_x</p:attrName>
                                        </p:attrNameLst>
                                      </p:cBhvr>
                                      <p:tavLst>
                                        <p:tav tm="0">
                                          <p:val>
                                            <p:strVal val="0-#ppt_w/2"/>
                                          </p:val>
                                        </p:tav>
                                        <p:tav tm="100000">
                                          <p:val>
                                            <p:strVal val="#ppt_x"/>
                                          </p:val>
                                        </p:tav>
                                      </p:tavLst>
                                    </p:anim>
                                    <p:anim calcmode="lin" valueType="num">
                                      <p:cBhvr additive="base">
                                        <p:cTn id="71" dur="500" fill="hold"/>
                                        <p:tgtEl>
                                          <p:spTgt spid="82954"/>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9" fill="hold" nodeType="clickEffect">
                                  <p:stCondLst>
                                    <p:cond delay="0"/>
                                  </p:stCondLst>
                                  <p:childTnLst>
                                    <p:set>
                                      <p:cBhvr>
                                        <p:cTn id="75" dur="1" fill="hold">
                                          <p:stCondLst>
                                            <p:cond delay="0"/>
                                          </p:stCondLst>
                                        </p:cTn>
                                        <p:tgtEl>
                                          <p:spTgt spid="82957"/>
                                        </p:tgtEl>
                                        <p:attrNameLst>
                                          <p:attrName>style.visibility</p:attrName>
                                        </p:attrNameLst>
                                      </p:cBhvr>
                                      <p:to>
                                        <p:strVal val="visible"/>
                                      </p:to>
                                    </p:set>
                                    <p:anim calcmode="lin" valueType="num">
                                      <p:cBhvr additive="base">
                                        <p:cTn id="76" dur="500" fill="hold"/>
                                        <p:tgtEl>
                                          <p:spTgt spid="82957"/>
                                        </p:tgtEl>
                                        <p:attrNameLst>
                                          <p:attrName>ppt_x</p:attrName>
                                        </p:attrNameLst>
                                      </p:cBhvr>
                                      <p:tavLst>
                                        <p:tav tm="0">
                                          <p:val>
                                            <p:strVal val="0-#ppt_w/2"/>
                                          </p:val>
                                        </p:tav>
                                        <p:tav tm="100000">
                                          <p:val>
                                            <p:strVal val="#ppt_x"/>
                                          </p:val>
                                        </p:tav>
                                      </p:tavLst>
                                    </p:anim>
                                    <p:anim calcmode="lin" valueType="num">
                                      <p:cBhvr additive="base">
                                        <p:cTn id="77" dur="500" fill="hold"/>
                                        <p:tgtEl>
                                          <p:spTgt spid="829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49" grpId="0" build="allAtOnce"/>
      <p:bldP spid="82951" grpId="0"/>
      <p:bldP spid="82955" grpId="0"/>
      <p:bldP spid="82959" grpId="0" bldLvl="0" animBg="1"/>
      <p:bldP spid="8296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duotone>
              <a:schemeClr val="bg2">
                <a:shade val="30000"/>
                <a:satMod val="455000"/>
              </a:schemeClr>
              <a:schemeClr val="bg2">
                <a:tint val="95000"/>
                <a:satMod val="120000"/>
              </a:schemeClr>
            </a:duotone>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n-US" sz="4800" b="1" cap="none" dirty="0">
              <a:effectLst>
                <a:outerShdw blurRad="38100" dist="38100" dir="2700000" algn="tl">
                  <a:srgbClr val="000000">
                    <a:alpha val="43137"/>
                  </a:srgbClr>
                </a:outerShdw>
              </a:effectLst>
            </a:endParaRPr>
          </a:p>
        </p:txBody>
      </p:sp>
      <p:sp>
        <p:nvSpPr>
          <p:cNvPr id="6" name="5 - Ορθογώνιο"/>
          <p:cNvSpPr/>
          <p:nvPr/>
        </p:nvSpPr>
        <p:spPr>
          <a:xfrm>
            <a:off x="539552" y="1484784"/>
            <a:ext cx="4968552" cy="2862322"/>
          </a:xfrm>
          <a:prstGeom prst="rect">
            <a:avLst/>
          </a:prstGeom>
        </p:spPr>
        <p:txBody>
          <a:bodyPr wrap="square">
            <a:spAutoFit/>
          </a:bodyPr>
          <a:lstStyle/>
          <a:p>
            <a:pPr>
              <a:lnSpc>
                <a:spcPct val="150000"/>
              </a:lnSpc>
            </a:pPr>
            <a:r>
              <a:rPr lang="el-GR" sz="2000" dirty="0" smtClean="0"/>
              <a:t>Όταν χρειάζεται να αντικαταστήσουμε το σκασμένο λάστιχο ενός αυτοκινήτου, πρέπει να το ανυψώσουμε.</a:t>
            </a:r>
            <a:endParaRPr lang="el-GR" sz="2000" dirty="0" smtClean="0"/>
          </a:p>
          <a:p>
            <a:pPr>
              <a:lnSpc>
                <a:spcPct val="150000"/>
              </a:lnSpc>
            </a:pPr>
            <a:r>
              <a:rPr lang="el-GR" sz="2000" dirty="0" smtClean="0"/>
              <a:t>Θα έχεις ίσως παρατηρήσει ότι για το κάνουμε χρησιμοποιούμε κατάλληλες αντλίες (εικόνα).</a:t>
            </a:r>
            <a:r>
              <a:rPr lang="el-GR" sz="2000" i="1" dirty="0" smtClean="0"/>
              <a:t> </a:t>
            </a:r>
            <a:endParaRPr lang="el-GR" sz="2000" i="1" dirty="0" smtClean="0"/>
          </a:p>
        </p:txBody>
      </p:sp>
      <p:pic>
        <p:nvPicPr>
          <p:cNvPr id="65537" name="Picture 1" descr="image35"/>
          <p:cNvPicPr>
            <a:picLocks noChangeAspect="1" noChangeArrowheads="1"/>
          </p:cNvPicPr>
          <p:nvPr/>
        </p:nvPicPr>
        <p:blipFill>
          <a:blip r:embed="rId2" cstate="print">
            <a:lum bright="-10000" contrast="30000"/>
          </a:blip>
          <a:srcRect/>
          <a:stretch>
            <a:fillRect/>
          </a:stretch>
        </p:blipFill>
        <p:spPr bwMode="auto">
          <a:xfrm>
            <a:off x="5580112" y="1700808"/>
            <a:ext cx="3014580" cy="2380508"/>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8" name="7 - Ορθογώνιο"/>
          <p:cNvSpPr/>
          <p:nvPr/>
        </p:nvSpPr>
        <p:spPr>
          <a:xfrm>
            <a:off x="611560" y="4581128"/>
            <a:ext cx="8208912" cy="553998"/>
          </a:xfrm>
          <a:prstGeom prst="rect">
            <a:avLst/>
          </a:prstGeom>
        </p:spPr>
        <p:txBody>
          <a:bodyPr wrap="square">
            <a:spAutoFit/>
          </a:bodyPr>
          <a:lstStyle/>
          <a:p>
            <a:pPr>
              <a:lnSpc>
                <a:spcPct val="150000"/>
              </a:lnSpc>
            </a:pPr>
            <a:r>
              <a:rPr lang="el-GR" sz="2000" i="1" dirty="0" smtClean="0"/>
              <a:t>Σε ποια αρχή της φυσικής στηρίζεται η λειτουργία μιας τέτοιας αντλίας</a:t>
            </a:r>
            <a:r>
              <a:rPr lang="el-GR" sz="2000" dirty="0" smtClean="0"/>
              <a:t>;</a:t>
            </a:r>
            <a:endParaRPr lang="el-GR" sz="2000" dirty="0" smtClean="0"/>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a:fld id="{9A0DB2DC-4C9A-4742-B13C-FB6460FD3503}" type="slidenum">
              <a:rPr lang="en-GB" sz="970" dirty="0"/>
            </a:fld>
            <a:endParaRPr lang="en-GB" sz="970" dirty="0"/>
          </a:p>
        </p:txBody>
      </p:sp>
      <p:sp>
        <p:nvSpPr>
          <p:cNvPr id="83970" name="Title 83969"/>
          <p:cNvSpPr>
            <a:spLocks noGrp="1"/>
          </p:cNvSpPr>
          <p:nvPr>
            <p:ph type="title"/>
          </p:nvPr>
        </p:nvSpPr>
        <p:spPr>
          <a:xfrm>
            <a:off x="35560" y="261110"/>
            <a:ext cx="9143744" cy="924518"/>
          </a:xfrm>
        </p:spPr>
        <p:txBody>
          <a:bodyPr anchor="ctr" anchorCtr="0"/>
          <a:p>
            <a:r>
              <a:rPr lang="el-GR" altLang="x-none" sz="3235" b="1">
                <a:solidFill>
                  <a:srgbClr val="FF3300"/>
                </a:solidFill>
              </a:rPr>
              <a:t>Συμπεράσματα </a:t>
            </a:r>
            <a:r>
              <a:rPr lang="en-US" altLang="x-none" sz="3235" b="1">
                <a:solidFill>
                  <a:srgbClr val="FF3300"/>
                </a:solidFill>
              </a:rPr>
              <a:t>: </a:t>
            </a:r>
            <a:r>
              <a:rPr lang="el-GR" altLang="x-none" sz="3235" b="1">
                <a:solidFill>
                  <a:schemeClr val="accent2"/>
                </a:solidFill>
              </a:rPr>
              <a:t>υδραυλικό πιεστήριο</a:t>
            </a:r>
            <a:endParaRPr sz="3235" b="1">
              <a:solidFill>
                <a:schemeClr val="accent2"/>
              </a:solidFill>
            </a:endParaRPr>
          </a:p>
        </p:txBody>
      </p:sp>
      <p:sp>
        <p:nvSpPr>
          <p:cNvPr id="83971" name="Text Box 83970"/>
          <p:cNvSpPr txBox="1"/>
          <p:nvPr/>
        </p:nvSpPr>
        <p:spPr>
          <a:xfrm>
            <a:off x="0" y="1456694"/>
            <a:ext cx="9143744" cy="4451350"/>
          </a:xfrm>
          <a:prstGeom prst="rect">
            <a:avLst/>
          </a:prstGeom>
          <a:noFill/>
          <a:ln w="9525">
            <a:noFill/>
          </a:ln>
        </p:spPr>
        <p:txBody>
          <a:bodyPr>
            <a:spAutoFit/>
          </a:bodyPr>
          <a:p>
            <a:pPr>
              <a:spcBef>
                <a:spcPct val="50000"/>
              </a:spcBef>
              <a:buClr>
                <a:srgbClr val="FF3300"/>
              </a:buClr>
              <a:buFont typeface="Wingdings" panose="05000000000000000000" pitchFamily="2" charset="2"/>
              <a:buChar char="ü"/>
            </a:pPr>
            <a:r>
              <a:rPr lang="el-GR" altLang="x-none" sz="100"/>
              <a:t> </a:t>
            </a:r>
            <a:r>
              <a:rPr lang="el-GR" altLang="x-none" sz="2265" b="1"/>
              <a:t>Ασκώντας κάποια δύναμη </a:t>
            </a:r>
            <a:r>
              <a:rPr lang="el-GR" altLang="x-none" sz="2265" b="1">
                <a:solidFill>
                  <a:srgbClr val="FF3300"/>
                </a:solidFill>
              </a:rPr>
              <a:t>(</a:t>
            </a:r>
            <a:r>
              <a:rPr lang="en-US" altLang="x-none" sz="2265" b="1">
                <a:solidFill>
                  <a:srgbClr val="FF3300"/>
                </a:solidFill>
              </a:rPr>
              <a:t>F</a:t>
            </a:r>
            <a:r>
              <a:rPr lang="en-US" altLang="x-none" sz="2265" b="1" baseline="-25000">
                <a:solidFill>
                  <a:srgbClr val="FF3300"/>
                </a:solidFill>
              </a:rPr>
              <a:t>1</a:t>
            </a:r>
            <a:r>
              <a:rPr lang="en-US" altLang="x-none" sz="2265" b="1">
                <a:solidFill>
                  <a:srgbClr val="FF3300"/>
                </a:solidFill>
              </a:rPr>
              <a:t>=</a:t>
            </a:r>
            <a:r>
              <a:rPr lang="el-GR" altLang="x-none" sz="2265" b="1">
                <a:solidFill>
                  <a:srgbClr val="FF3300"/>
                </a:solidFill>
              </a:rPr>
              <a:t>1 Ν)</a:t>
            </a:r>
            <a:r>
              <a:rPr lang="el-GR" altLang="x-none" sz="2265" b="1"/>
              <a:t> στο πρώτο έμβολο παίρνουμε μια μεγαλύτερη δύναμη </a:t>
            </a:r>
            <a:r>
              <a:rPr lang="el-GR" altLang="x-none" sz="2265" b="1">
                <a:solidFill>
                  <a:srgbClr val="FF3300"/>
                </a:solidFill>
              </a:rPr>
              <a:t>(</a:t>
            </a:r>
            <a:r>
              <a:rPr lang="en-US" altLang="x-none" sz="2265" b="1">
                <a:solidFill>
                  <a:srgbClr val="FF3300"/>
                </a:solidFill>
              </a:rPr>
              <a:t>F</a:t>
            </a:r>
            <a:r>
              <a:rPr lang="en-US" altLang="x-none" sz="2265" b="1" baseline="-25000">
                <a:solidFill>
                  <a:srgbClr val="FF3300"/>
                </a:solidFill>
              </a:rPr>
              <a:t>2</a:t>
            </a:r>
            <a:r>
              <a:rPr lang="en-US" altLang="x-none" sz="2265" b="1">
                <a:solidFill>
                  <a:srgbClr val="FF3300"/>
                </a:solidFill>
              </a:rPr>
              <a:t>=50</a:t>
            </a:r>
            <a:r>
              <a:rPr lang="el-GR" altLang="x-none" sz="2265" b="1">
                <a:solidFill>
                  <a:srgbClr val="FF3300"/>
                </a:solidFill>
              </a:rPr>
              <a:t> Ν)</a:t>
            </a:r>
            <a:r>
              <a:rPr lang="el-GR" altLang="x-none" sz="2265" b="1"/>
              <a:t> στο άλλο έμβολο.</a:t>
            </a:r>
            <a:endParaRPr lang="el-GR" altLang="x-none" sz="2265" b="1"/>
          </a:p>
          <a:p>
            <a:pPr>
              <a:spcBef>
                <a:spcPct val="50000"/>
              </a:spcBef>
              <a:buClr>
                <a:srgbClr val="FF3300"/>
              </a:buClr>
              <a:buFont typeface="Wingdings" panose="05000000000000000000" pitchFamily="2" charset="2"/>
              <a:buChar char="ü"/>
            </a:pPr>
            <a:r>
              <a:rPr lang="el-GR" altLang="x-none" sz="2265" b="1"/>
              <a:t> Η δύναμη που παίρνουμε </a:t>
            </a:r>
            <a:r>
              <a:rPr lang="el-GR" altLang="x-none" sz="2265" b="1">
                <a:solidFill>
                  <a:srgbClr val="FF3300"/>
                </a:solidFill>
              </a:rPr>
              <a:t>(</a:t>
            </a:r>
            <a:r>
              <a:rPr lang="en-US" altLang="x-none" sz="2265" b="1">
                <a:solidFill>
                  <a:srgbClr val="FF3300"/>
                </a:solidFill>
              </a:rPr>
              <a:t>F</a:t>
            </a:r>
            <a:r>
              <a:rPr lang="en-US" altLang="x-none" sz="2265" b="1" baseline="-25000">
                <a:solidFill>
                  <a:srgbClr val="FF3300"/>
                </a:solidFill>
              </a:rPr>
              <a:t>2</a:t>
            </a:r>
            <a:r>
              <a:rPr lang="el-GR" altLang="x-none" sz="2265" b="1">
                <a:solidFill>
                  <a:srgbClr val="FF3300"/>
                </a:solidFill>
              </a:rPr>
              <a:t>)</a:t>
            </a:r>
            <a:r>
              <a:rPr lang="el-GR" altLang="x-none" sz="2265" b="1"/>
              <a:t> είναι πολλαπλάσια της δύναμης που καταβάλουμε </a:t>
            </a:r>
            <a:r>
              <a:rPr lang="el-GR" altLang="x-none" sz="2265" b="1">
                <a:solidFill>
                  <a:srgbClr val="FF3300"/>
                </a:solidFill>
              </a:rPr>
              <a:t>(</a:t>
            </a:r>
            <a:r>
              <a:rPr lang="en-US" altLang="x-none" sz="2265" b="1">
                <a:solidFill>
                  <a:srgbClr val="FF3300"/>
                </a:solidFill>
              </a:rPr>
              <a:t>F</a:t>
            </a:r>
            <a:r>
              <a:rPr lang="en-US" altLang="x-none" sz="2265" b="1" baseline="-25000">
                <a:solidFill>
                  <a:srgbClr val="FF3300"/>
                </a:solidFill>
              </a:rPr>
              <a:t>1</a:t>
            </a:r>
            <a:r>
              <a:rPr lang="el-GR" altLang="x-none" sz="2265" b="1">
                <a:solidFill>
                  <a:srgbClr val="FF3300"/>
                </a:solidFill>
              </a:rPr>
              <a:t>)</a:t>
            </a:r>
            <a:r>
              <a:rPr lang="el-GR" altLang="x-none" sz="2265" b="1"/>
              <a:t> </a:t>
            </a:r>
            <a:endParaRPr lang="el-GR" altLang="x-none" sz="2265" b="1"/>
          </a:p>
          <a:p>
            <a:pPr lvl="1">
              <a:spcBef>
                <a:spcPct val="50000"/>
              </a:spcBef>
              <a:buFont typeface="Wingdings" panose="05000000000000000000" pitchFamily="2" charset="2"/>
              <a:buChar char="§"/>
            </a:pPr>
            <a:r>
              <a:rPr lang="el-GR" altLang="x-none" sz="2265" b="1"/>
              <a:t> Στο παράδειγμα έχουμε </a:t>
            </a:r>
            <a:r>
              <a:rPr lang="en-US" altLang="x-none" sz="2265" b="1">
                <a:solidFill>
                  <a:srgbClr val="FF3300"/>
                </a:solidFill>
              </a:rPr>
              <a:t>F</a:t>
            </a:r>
            <a:r>
              <a:rPr lang="en-US" altLang="x-none" sz="2265" b="1" baseline="-25000">
                <a:solidFill>
                  <a:srgbClr val="FF3300"/>
                </a:solidFill>
              </a:rPr>
              <a:t>2</a:t>
            </a:r>
            <a:r>
              <a:rPr lang="en-US" altLang="x-none" sz="2265" b="1">
                <a:solidFill>
                  <a:srgbClr val="FF3300"/>
                </a:solidFill>
              </a:rPr>
              <a:t>=50</a:t>
            </a:r>
            <a:r>
              <a:rPr lang="el-GR" altLang="x-none" sz="2265" b="1">
                <a:solidFill>
                  <a:srgbClr val="FF3300"/>
                </a:solidFill>
              </a:rPr>
              <a:t> </a:t>
            </a:r>
            <a:r>
              <a:rPr lang="en-US" altLang="x-none" sz="2265" b="1">
                <a:solidFill>
                  <a:srgbClr val="FF3300"/>
                </a:solidFill>
              </a:rPr>
              <a:t>F</a:t>
            </a:r>
            <a:r>
              <a:rPr lang="en-US" altLang="x-none" sz="2265" b="1" baseline="-25000">
                <a:solidFill>
                  <a:srgbClr val="FF3300"/>
                </a:solidFill>
              </a:rPr>
              <a:t>1</a:t>
            </a:r>
            <a:r>
              <a:rPr lang="el-GR" altLang="x-none" sz="2265" b="1">
                <a:solidFill>
                  <a:srgbClr val="FF3300"/>
                </a:solidFill>
              </a:rPr>
              <a:t> , </a:t>
            </a:r>
            <a:r>
              <a:rPr lang="el-GR" altLang="x-none" sz="2265" b="1"/>
              <a:t>δηλαδή παίρνουμε δύναμη </a:t>
            </a:r>
            <a:r>
              <a:rPr lang="el-GR" altLang="x-none" sz="2265" b="1">
                <a:solidFill>
                  <a:schemeClr val="accent2"/>
                </a:solidFill>
              </a:rPr>
              <a:t>πενήντα φορές μεγαλύτερη </a:t>
            </a:r>
            <a:r>
              <a:rPr lang="el-GR" altLang="x-none" sz="2265" b="1"/>
              <a:t>απ’ αυτή που καταβάλουμε .</a:t>
            </a:r>
            <a:endParaRPr lang="en-US" altLang="x-none" sz="2265" b="1"/>
          </a:p>
          <a:p>
            <a:pPr>
              <a:spcBef>
                <a:spcPct val="50000"/>
              </a:spcBef>
              <a:buClr>
                <a:srgbClr val="FF3300"/>
              </a:buClr>
              <a:buFont typeface="Wingdings" panose="05000000000000000000" pitchFamily="2" charset="2"/>
              <a:buChar char="v"/>
            </a:pPr>
            <a:r>
              <a:rPr lang="el-GR" altLang="x-none" sz="2265" b="1"/>
              <a:t> </a:t>
            </a:r>
            <a:r>
              <a:rPr lang="el-GR" altLang="x-none" sz="2265" b="1">
                <a:solidFill>
                  <a:srgbClr val="FF3300"/>
                </a:solidFill>
              </a:rPr>
              <a:t>Εξήγηση </a:t>
            </a:r>
            <a:r>
              <a:rPr lang="en-US" altLang="x-none" sz="2265" b="1">
                <a:solidFill>
                  <a:srgbClr val="FF3300"/>
                </a:solidFill>
              </a:rPr>
              <a:t>:</a:t>
            </a:r>
            <a:r>
              <a:rPr lang="en-US" altLang="x-none" sz="2265" b="1"/>
              <a:t> </a:t>
            </a:r>
            <a:r>
              <a:rPr lang="el-GR" altLang="x-none" sz="2265" b="1">
                <a:solidFill>
                  <a:schemeClr val="accent2"/>
                </a:solidFill>
              </a:rPr>
              <a:t>Όσες φορές</a:t>
            </a:r>
            <a:r>
              <a:rPr lang="el-GR" altLang="x-none" sz="2265" b="1"/>
              <a:t> μεγαλύτερη είναι η επιφάνεια του δευτέρου εμβόλου, </a:t>
            </a:r>
            <a:r>
              <a:rPr lang="el-GR" altLang="x-none" sz="2265" b="1">
                <a:solidFill>
                  <a:schemeClr val="accent2"/>
                </a:solidFill>
              </a:rPr>
              <a:t>τόσες φορές</a:t>
            </a:r>
            <a:r>
              <a:rPr lang="el-GR" altLang="x-none" sz="2265" b="1"/>
              <a:t> μεγαλύτερη είναι η δύναμη που παίρνουμε.</a:t>
            </a:r>
            <a:endParaRPr sz="2265" b="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75" fill="hold"/>
                                        <p:tgtEl>
                                          <p:spTgt spid="83970"/>
                                        </p:tgtEl>
                                        <p:attrNameLst>
                                          <p:attrName>ppt_x</p:attrName>
                                        </p:attrNameLst>
                                      </p:cBhvr>
                                      <p:tavLst>
                                        <p:tav tm="0">
                                          <p:val>
                                            <p:strVal val="0-#ppt_w/2"/>
                                          </p:val>
                                        </p:tav>
                                        <p:tav tm="100000">
                                          <p:val>
                                            <p:strVal val="#ppt_x"/>
                                          </p:val>
                                        </p:tav>
                                      </p:tavLst>
                                    </p:anim>
                                    <p:anim calcmode="lin" valueType="num">
                                      <p:cBhvr additive="base">
                                        <p:cTn id="8" dur="75" fill="hold"/>
                                        <p:tgtEl>
                                          <p:spTgt spid="839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3971">
                                            <p:txEl>
                                              <p:charRg st="0" end="109"/>
                                            </p:txEl>
                                          </p:spTgt>
                                        </p:tgtEl>
                                        <p:attrNameLst>
                                          <p:attrName>style.visibility</p:attrName>
                                        </p:attrNameLst>
                                      </p:cBhvr>
                                      <p:to>
                                        <p:strVal val="visible"/>
                                      </p:to>
                                    </p:set>
                                    <p:anim calcmode="lin" valueType="num">
                                      <p:cBhvr additive="base">
                                        <p:cTn id="13" dur="300" fill="hold"/>
                                        <p:tgtEl>
                                          <p:spTgt spid="83971">
                                            <p:txEl>
                                              <p:charRg st="0" end="109"/>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83971">
                                            <p:txEl>
                                              <p:charRg st="0" end="109"/>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3971">
                                            <p:txEl>
                                              <p:charRg st="109" end="190"/>
                                            </p:txEl>
                                          </p:spTgt>
                                        </p:tgtEl>
                                        <p:attrNameLst>
                                          <p:attrName>style.visibility</p:attrName>
                                        </p:attrNameLst>
                                      </p:cBhvr>
                                      <p:to>
                                        <p:strVal val="visible"/>
                                      </p:to>
                                    </p:set>
                                    <p:anim calcmode="lin" valueType="num">
                                      <p:cBhvr additive="base">
                                        <p:cTn id="19" dur="300" fill="hold"/>
                                        <p:tgtEl>
                                          <p:spTgt spid="83971">
                                            <p:txEl>
                                              <p:charRg st="109" end="190"/>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83971">
                                            <p:txEl>
                                              <p:charRg st="109" end="19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3971">
                                            <p:txEl>
                                              <p:charRg st="190" end="300"/>
                                            </p:txEl>
                                          </p:spTgt>
                                        </p:tgtEl>
                                        <p:attrNameLst>
                                          <p:attrName>style.visibility</p:attrName>
                                        </p:attrNameLst>
                                      </p:cBhvr>
                                      <p:to>
                                        <p:strVal val="visible"/>
                                      </p:to>
                                    </p:set>
                                    <p:anim calcmode="lin" valueType="num">
                                      <p:cBhvr additive="base">
                                        <p:cTn id="25" dur="300" fill="hold"/>
                                        <p:tgtEl>
                                          <p:spTgt spid="83971">
                                            <p:txEl>
                                              <p:charRg st="190" end="300"/>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83971">
                                            <p:txEl>
                                              <p:charRg st="190" end="30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83971">
                                            <p:txEl>
                                              <p:charRg st="300" end="426"/>
                                            </p:txEl>
                                          </p:spTgt>
                                        </p:tgtEl>
                                        <p:attrNameLst>
                                          <p:attrName>style.visibility</p:attrName>
                                        </p:attrNameLst>
                                      </p:cBhvr>
                                      <p:to>
                                        <p:strVal val="visible"/>
                                      </p:to>
                                    </p:set>
                                    <p:anim calcmode="lin" valueType="num">
                                      <p:cBhvr additive="base">
                                        <p:cTn id="31" dur="300" fill="hold"/>
                                        <p:tgtEl>
                                          <p:spTgt spid="83971">
                                            <p:txEl>
                                              <p:charRg st="300" end="426"/>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83971">
                                            <p:txEl>
                                              <p:charRg st="300" end="42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ldLvl="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Rectangle 4"/>
          <p:cNvSpPr>
            <a:spLocks noChangeArrowheads="1"/>
          </p:cNvSpPr>
          <p:nvPr/>
        </p:nvSpPr>
        <p:spPr bwMode="auto">
          <a:xfrm>
            <a:off x="457200" y="76200"/>
            <a:ext cx="8229600" cy="1143000"/>
          </a:xfrm>
          <a:prstGeom prst="rect">
            <a:avLst/>
          </a:prstGeom>
          <a:noFill/>
          <a:ln w="9525">
            <a:noFill/>
            <a:miter lim="800000"/>
          </a:ln>
          <a:effectLst>
            <a:outerShdw dist="53882" dir="2700000" algn="ctr" rotWithShape="0">
              <a:schemeClr val="bg2"/>
            </a:outerShdw>
          </a:effectLst>
        </p:spPr>
        <p:txBody>
          <a:bodyPr anchor="ctr"/>
          <a:p>
            <a:pPr algn="ctr">
              <a:buNone/>
            </a:pPr>
            <a:r>
              <a:rPr sz="4400" dirty="0">
                <a:solidFill>
                  <a:srgbClr val="006600"/>
                </a:solidFill>
                <a:latin typeface="Arial" panose="020B0604020202020204" pitchFamily="34" charset="0"/>
              </a:rPr>
              <a:t>Υδραυλικό πιεστήριο</a:t>
            </a:r>
            <a:endParaRPr lang="en-US" altLang="x-none" sz="4400" dirty="0">
              <a:solidFill>
                <a:srgbClr val="006600"/>
              </a:solidFill>
              <a:latin typeface="Arial" panose="020B0604020202020204" pitchFamily="34" charset="0"/>
            </a:endParaRPr>
          </a:p>
        </p:txBody>
      </p:sp>
      <p:pic>
        <p:nvPicPr>
          <p:cNvPr id="4101" name="Picture 5" descr="fig_13_05"/>
          <p:cNvPicPr>
            <a:picLocks noChangeAspect="1"/>
          </p:cNvPicPr>
          <p:nvPr/>
        </p:nvPicPr>
        <p:blipFill>
          <a:blip r:embed="rId1">
            <a:lum bright="-20001" contrast="40000"/>
          </a:blip>
          <a:stretch>
            <a:fillRect/>
          </a:stretch>
        </p:blipFill>
        <p:spPr>
          <a:xfrm>
            <a:off x="4800600" y="1143000"/>
            <a:ext cx="3863975" cy="3511550"/>
          </a:xfrm>
          <a:prstGeom prst="rect">
            <a:avLst/>
          </a:prstGeom>
          <a:noFill/>
          <a:ln w="9525">
            <a:noFill/>
          </a:ln>
        </p:spPr>
      </p:pic>
      <p:sp>
        <p:nvSpPr>
          <p:cNvPr id="4102" name="Text Box 6"/>
          <p:cNvSpPr txBox="1"/>
          <p:nvPr/>
        </p:nvSpPr>
        <p:spPr>
          <a:xfrm>
            <a:off x="457200" y="1447800"/>
            <a:ext cx="4267200" cy="1892300"/>
          </a:xfrm>
          <a:prstGeom prst="rect">
            <a:avLst/>
          </a:prstGeom>
          <a:noFill/>
          <a:ln w="9525">
            <a:noFill/>
          </a:ln>
        </p:spPr>
        <p:txBody>
          <a:bodyPr>
            <a:spAutoFit/>
          </a:bodyPr>
          <a:p>
            <a:pPr>
              <a:spcBef>
                <a:spcPct val="50000"/>
              </a:spcBef>
            </a:pPr>
            <a:r>
              <a:rPr lang="en-US" altLang="x-none" dirty="0">
                <a:latin typeface="Comic Sans MS" panose="030F0702030302020204" pitchFamily="66" charset="0"/>
              </a:rPr>
              <a:t>     </a:t>
            </a:r>
            <a:r>
              <a:rPr dirty="0">
                <a:latin typeface="Comic Sans MS" panose="030F0702030302020204" pitchFamily="66" charset="0"/>
              </a:rPr>
              <a:t>Το μεγάλο έμβολο έχει ακτίνα  </a:t>
            </a:r>
            <a:r>
              <a:rPr lang="en-US" altLang="x-none" dirty="0">
                <a:latin typeface="Comic Sans MS" panose="030F0702030302020204" pitchFamily="66" charset="0"/>
              </a:rPr>
              <a:t>20 cm.</a:t>
            </a:r>
            <a:endParaRPr lang="en-US" altLang="x-none" dirty="0">
              <a:latin typeface="Comic Sans MS" panose="030F0702030302020204" pitchFamily="66" charset="0"/>
            </a:endParaRPr>
          </a:p>
          <a:p>
            <a:pPr>
              <a:spcBef>
                <a:spcPct val="50000"/>
              </a:spcBef>
            </a:pPr>
            <a:r>
              <a:rPr lang="en-US" altLang="x-none" dirty="0">
                <a:latin typeface="Comic Sans MS" panose="030F0702030302020204" pitchFamily="66" charset="0"/>
              </a:rPr>
              <a:t>     </a:t>
            </a:r>
            <a:r>
              <a:rPr dirty="0">
                <a:latin typeface="Comic Sans MS" panose="030F0702030302020204" pitchFamily="66" charset="0"/>
              </a:rPr>
              <a:t>Πόση δύναμη πρέπει να εφαρμοστεί στο μικρό έμβολο ακτίνας </a:t>
            </a:r>
            <a:r>
              <a:rPr lang="en-US" altLang="x-none" dirty="0">
                <a:latin typeface="Comic Sans MS" panose="030F0702030302020204" pitchFamily="66" charset="0"/>
              </a:rPr>
              <a:t> 2.0 cm </a:t>
            </a:r>
            <a:r>
              <a:rPr dirty="0">
                <a:latin typeface="Comic Sans MS" panose="030F0702030302020204" pitchFamily="66" charset="0"/>
              </a:rPr>
              <a:t>για να ανυψώσει ένα αυτοκίνητο μάζας </a:t>
            </a:r>
            <a:r>
              <a:rPr lang="en-US" altLang="x-none" dirty="0">
                <a:latin typeface="Comic Sans MS" panose="030F0702030302020204" pitchFamily="66" charset="0"/>
              </a:rPr>
              <a:t>1,500 kg</a:t>
            </a:r>
            <a:r>
              <a:rPr dirty="0">
                <a:latin typeface="Comic Sans MS" panose="030F0702030302020204" pitchFamily="66" charset="0"/>
              </a:rPr>
              <a:t> ;</a:t>
            </a:r>
            <a:endParaRPr lang="en-US" altLang="x-none" dirty="0">
              <a:latin typeface="Comic Sans MS" panose="030F0702030302020204" pitchFamily="66" charset="0"/>
            </a:endParaRPr>
          </a:p>
        </p:txBody>
      </p:sp>
      <p:graphicFrame>
        <p:nvGraphicFramePr>
          <p:cNvPr id="43016" name="Object 8"/>
          <p:cNvGraphicFramePr/>
          <p:nvPr/>
        </p:nvGraphicFramePr>
        <p:xfrm>
          <a:off x="609600" y="4941570"/>
          <a:ext cx="5181600" cy="1727200"/>
        </p:xfrm>
        <a:graphic>
          <a:graphicData uri="http://schemas.openxmlformats.org/presentationml/2006/ole">
            <mc:AlternateContent xmlns:mc="http://schemas.openxmlformats.org/markup-compatibility/2006">
              <mc:Choice xmlns:v="urn:schemas-microsoft-com:vml" Requires="v">
                <p:oleObj spid="_x0000_s3080" name="" r:id="rId2" imgW="2703830" imgH="901065" progId="Equation.DSMT4">
                  <p:embed/>
                </p:oleObj>
              </mc:Choice>
              <mc:Fallback>
                <p:oleObj name="" r:id="rId2" imgW="2703830" imgH="901065" progId="Equation.DSMT4">
                  <p:embed/>
                  <p:pic>
                    <p:nvPicPr>
                      <p:cNvPr id="0" name="Picture 3079"/>
                      <p:cNvPicPr/>
                      <p:nvPr/>
                    </p:nvPicPr>
                    <p:blipFill>
                      <a:blip r:embed="rId3"/>
                      <a:stretch>
                        <a:fillRect/>
                      </a:stretch>
                    </p:blipFill>
                    <p:spPr>
                      <a:xfrm>
                        <a:off x="609600" y="4941570"/>
                        <a:ext cx="5181600" cy="1727200"/>
                      </a:xfrm>
                      <a:prstGeom prst="rect">
                        <a:avLst/>
                      </a:prstGeom>
                      <a:noFill/>
                      <a:ln w="38100">
                        <a:noFill/>
                        <a:miter/>
                      </a:ln>
                    </p:spPr>
                  </p:pic>
                </p:oleObj>
              </mc:Fallback>
            </mc:AlternateContent>
          </a:graphicData>
        </a:graphic>
      </p:graphicFrame>
      <p:sp>
        <p:nvSpPr>
          <p:cNvPr id="43017" name="Rectangle 9"/>
          <p:cNvSpPr/>
          <p:nvPr/>
        </p:nvSpPr>
        <p:spPr>
          <a:xfrm>
            <a:off x="1158875" y="6329680"/>
            <a:ext cx="867410" cy="356870"/>
          </a:xfrm>
          <a:prstGeom prst="rect">
            <a:avLst/>
          </a:prstGeom>
          <a:noFill/>
          <a:ln w="38100" cap="flat" cmpd="sng">
            <a:solidFill>
              <a:srgbClr val="CC0000"/>
            </a:solidFill>
            <a:prstDash val="solid"/>
            <a:miter/>
            <a:headEnd type="none" w="med" len="med"/>
            <a:tailEnd type="none" w="med" len="med"/>
          </a:ln>
        </p:spPr>
        <p:txBody>
          <a:bodyPr wrap="none" anchor="ctr" anchorCtr="0"/>
          <a:p>
            <a:endParaRPr dirty="0">
              <a:latin typeface="Arial" panose="020B0604020202020204" pitchFamily="34" charset="0"/>
            </a:endParaRPr>
          </a:p>
        </p:txBody>
      </p:sp>
      <p:graphicFrame>
        <p:nvGraphicFramePr>
          <p:cNvPr id="2" name="Object 1"/>
          <p:cNvGraphicFramePr/>
          <p:nvPr/>
        </p:nvGraphicFramePr>
        <p:xfrm>
          <a:off x="-36830" y="4077335"/>
          <a:ext cx="3994150" cy="762635"/>
        </p:xfrm>
        <a:graphic>
          <a:graphicData uri="http://schemas.openxmlformats.org/presentationml/2006/ole">
            <mc:AlternateContent xmlns:mc="http://schemas.openxmlformats.org/markup-compatibility/2006">
              <mc:Choice xmlns:v="urn:schemas-microsoft-com:vml" Requires="v">
                <p:oleObj spid="_x0000_s3" name="" r:id="rId4" imgW="3990975" imgH="762000" progId="Paint.Picture">
                  <p:embed/>
                </p:oleObj>
              </mc:Choice>
              <mc:Fallback>
                <p:oleObj name="" r:id="rId4" imgW="3990975" imgH="762000" progId="Paint.Picture">
                  <p:embed/>
                  <p:pic>
                    <p:nvPicPr>
                      <p:cNvPr id="0" name="Picture 2"/>
                      <p:cNvPicPr/>
                      <p:nvPr/>
                    </p:nvPicPr>
                    <p:blipFill>
                      <a:blip r:embed="rId5"/>
                      <a:stretch>
                        <a:fillRect/>
                      </a:stretch>
                    </p:blipFill>
                    <p:spPr>
                      <a:xfrm>
                        <a:off x="-36830" y="4077335"/>
                        <a:ext cx="3994150" cy="762635"/>
                      </a:xfrm>
                      <a:prstGeom prst="rect">
                        <a:avLst/>
                      </a:prstGeom>
                    </p:spPr>
                  </p:pic>
                </p:oleObj>
              </mc:Fallback>
            </mc:AlternateContent>
          </a:graphicData>
        </a:graphic>
      </p:graphicFrame>
      <p:sp>
        <p:nvSpPr>
          <p:cNvPr id="4" name="Text Box 3"/>
          <p:cNvSpPr txBox="1"/>
          <p:nvPr/>
        </p:nvSpPr>
        <p:spPr>
          <a:xfrm>
            <a:off x="1691640" y="3509010"/>
            <a:ext cx="1106805" cy="398780"/>
          </a:xfrm>
          <a:prstGeom prst="rect">
            <a:avLst/>
          </a:prstGeom>
          <a:noFill/>
        </p:spPr>
        <p:txBody>
          <a:bodyPr wrap="none" rtlCol="0" anchor="t">
            <a:spAutoFit/>
          </a:bodyPr>
          <a:p>
            <a:r>
              <a:rPr lang="en-US" altLang="x-none" dirty="0">
                <a:latin typeface="Comic Sans MS" panose="030F0702030302020204" pitchFamily="66" charset="0"/>
                <a:sym typeface="+mn-ea"/>
              </a:rPr>
              <a:t> </a:t>
            </a:r>
            <a:r>
              <a:rPr lang="en-US" altLang="x-none" sz="2000" dirty="0">
                <a:solidFill>
                  <a:schemeClr val="tx1">
                    <a:lumMod val="75000"/>
                    <a:lumOff val="25000"/>
                  </a:schemeClr>
                </a:solidFill>
                <a:latin typeface="Comic Sans MS" panose="030F0702030302020204" pitchFamily="66" charset="0"/>
                <a:sym typeface="+mn-ea"/>
              </a:rPr>
              <a:t>F2 = W</a:t>
            </a:r>
            <a:endParaRPr lang="en-US" altLang="x-none" sz="2000" dirty="0">
              <a:solidFill>
                <a:schemeClr val="tx1">
                  <a:lumMod val="75000"/>
                  <a:lumOff val="25000"/>
                </a:schemeClr>
              </a:solidFill>
              <a:latin typeface="Comic Sans MS" panose="030F0702030302020204" pitchFamily="66" charset="0"/>
              <a:sym typeface="+mn-ea"/>
            </a:endParaRPr>
          </a:p>
        </p:txBody>
      </p:sp>
      <p:sp>
        <p:nvSpPr>
          <p:cNvPr id="5" name="Right Arrow 4"/>
          <p:cNvSpPr/>
          <p:nvPr/>
        </p:nvSpPr>
        <p:spPr>
          <a:xfrm>
            <a:off x="2915920" y="3645535"/>
            <a:ext cx="431800" cy="247015"/>
          </a:xfrm>
          <a:prstGeom prst="rightArrow">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000" fill="hold">
                                          <p:stCondLst>
                                            <p:cond delay="0"/>
                                          </p:stCondLst>
                                        </p:cTn>
                                        <p:tgtEl>
                                          <p:spTgt spid="43016"/>
                                        </p:tgtEl>
                                        <p:attrNameLst>
                                          <p:attrName>style.visibility</p:attrName>
                                        </p:attrNameLst>
                                      </p:cBhvr>
                                      <p:to>
                                        <p:strVal val="visible"/>
                                      </p:to>
                                    </p:set>
                                    <p:animEffect transition="in" filter="checkerboard(across)">
                                      <p:cBhvr>
                                        <p:cTn id="20" dur="1000"/>
                                        <p:tgtEl>
                                          <p:spTgt spid="430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7"/>
                                        </p:tgtEl>
                                        <p:attrNameLst>
                                          <p:attrName>style.visibility</p:attrName>
                                        </p:attrNameLst>
                                      </p:cBhvr>
                                      <p:to>
                                        <p:strVal val="visible"/>
                                      </p:to>
                                    </p:set>
                                    <p:anim calcmode="lin" valueType="num">
                                      <p:cBhvr additive="base">
                                        <p:cTn id="25" dur="500" fill="hold"/>
                                        <p:tgtEl>
                                          <p:spTgt spid="43017"/>
                                        </p:tgtEl>
                                        <p:attrNameLst>
                                          <p:attrName>ppt_x</p:attrName>
                                        </p:attrNameLst>
                                      </p:cBhvr>
                                      <p:tavLst>
                                        <p:tav tm="0">
                                          <p:val>
                                            <p:strVal val="#ppt_x"/>
                                          </p:val>
                                        </p:tav>
                                        <p:tav tm="100000">
                                          <p:val>
                                            <p:strVal val="#ppt_x"/>
                                          </p:val>
                                        </p:tav>
                                      </p:tavLst>
                                    </p:anim>
                                    <p:anim calcmode="lin" valueType="num">
                                      <p:cBhvr additive="base">
                                        <p:cTn id="26"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bldLvl="0" animBg="1"/>
      <p:bldP spid="4" grpId="0"/>
      <p:bldP spid="4" grpId="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a:fld id="{9A0DB2DC-4C9A-4742-B13C-FB6460FD3503}" type="slidenum">
              <a:rPr lang="en-GB" sz="970" dirty="0"/>
            </a:fld>
            <a:endParaRPr lang="en-GB" sz="970" dirty="0"/>
          </a:p>
        </p:txBody>
      </p:sp>
      <p:sp>
        <p:nvSpPr>
          <p:cNvPr id="84994" name="Title 84993"/>
          <p:cNvSpPr>
            <a:spLocks noGrp="1"/>
          </p:cNvSpPr>
          <p:nvPr>
            <p:ph type="title"/>
          </p:nvPr>
        </p:nvSpPr>
        <p:spPr>
          <a:xfrm>
            <a:off x="685684" y="332865"/>
            <a:ext cx="7772375" cy="924518"/>
          </a:xfrm>
        </p:spPr>
        <p:txBody>
          <a:bodyPr anchor="ctr" anchorCtr="0"/>
          <a:p>
            <a:r>
              <a:rPr lang="el-GR" altLang="x-none" b="1">
                <a:solidFill>
                  <a:srgbClr val="FF0000"/>
                </a:solidFill>
              </a:rPr>
              <a:t>Άσκηση</a:t>
            </a:r>
            <a:endParaRPr b="1">
              <a:solidFill>
                <a:srgbClr val="FF0000"/>
              </a:solidFill>
            </a:endParaRPr>
          </a:p>
        </p:txBody>
      </p:sp>
      <p:sp>
        <p:nvSpPr>
          <p:cNvPr id="84995" name="Text Box 84994"/>
          <p:cNvSpPr txBox="1"/>
          <p:nvPr/>
        </p:nvSpPr>
        <p:spPr>
          <a:xfrm>
            <a:off x="0" y="4353518"/>
            <a:ext cx="8915182" cy="788670"/>
          </a:xfrm>
          <a:prstGeom prst="rect">
            <a:avLst/>
          </a:prstGeom>
          <a:noFill/>
          <a:ln w="9525">
            <a:noFill/>
          </a:ln>
        </p:spPr>
        <p:txBody>
          <a:bodyPr>
            <a:spAutoFit/>
          </a:bodyPr>
          <a:p>
            <a:pPr marL="609600" indent="-609600">
              <a:buAutoNum type="romanUcPeriod"/>
            </a:pPr>
            <a:r>
              <a:rPr lang="el-GR" altLang="x-none" sz="2265" b="1"/>
              <a:t>Υπολογίστε το βάρος Β το οποίο μπορεί να ανυψωθεί.</a:t>
            </a:r>
            <a:endParaRPr lang="el-GR" altLang="x-none" sz="2265" b="1"/>
          </a:p>
          <a:p>
            <a:pPr marL="609600" indent="-609600">
              <a:buAutoNum type="romanUcPeriod"/>
            </a:pPr>
            <a:r>
              <a:rPr lang="el-GR" altLang="x-none" sz="2265" b="1"/>
              <a:t> Διατυπώστε το συμπέρασμα σας.</a:t>
            </a:r>
            <a:endParaRPr sz="2265" b="1"/>
          </a:p>
        </p:txBody>
      </p:sp>
      <p:pic>
        <p:nvPicPr>
          <p:cNvPr id="84996" name="Picture 84995" descr="PR13"/>
          <p:cNvPicPr>
            <a:picLocks noChangeAspect="1"/>
          </p:cNvPicPr>
          <p:nvPr/>
        </p:nvPicPr>
        <p:blipFill>
          <a:blip r:embed="rId1"/>
          <a:stretch>
            <a:fillRect/>
          </a:stretch>
        </p:blipFill>
        <p:spPr>
          <a:xfrm>
            <a:off x="990005" y="1579963"/>
            <a:ext cx="7086689" cy="2539857"/>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75" fill="hold"/>
                                        <p:tgtEl>
                                          <p:spTgt spid="84994"/>
                                        </p:tgtEl>
                                        <p:attrNameLst>
                                          <p:attrName>ppt_x</p:attrName>
                                        </p:attrNameLst>
                                      </p:cBhvr>
                                      <p:tavLst>
                                        <p:tav tm="0">
                                          <p:val>
                                            <p:strVal val="0-#ppt_w/2"/>
                                          </p:val>
                                        </p:tav>
                                        <p:tav tm="100000">
                                          <p:val>
                                            <p:strVal val="#ppt_x"/>
                                          </p:val>
                                        </p:tav>
                                      </p:tavLst>
                                    </p:anim>
                                    <p:anim calcmode="lin" valueType="num">
                                      <p:cBhvr additive="base">
                                        <p:cTn id="8" dur="75" fill="hold"/>
                                        <p:tgtEl>
                                          <p:spTgt spid="849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4996"/>
                                        </p:tgtEl>
                                        <p:attrNameLst>
                                          <p:attrName>style.visibility</p:attrName>
                                        </p:attrNameLst>
                                      </p:cBhvr>
                                      <p:to>
                                        <p:strVal val="visible"/>
                                      </p:to>
                                    </p:set>
                                    <p:anim calcmode="lin" valueType="num">
                                      <p:cBhvr additive="base">
                                        <p:cTn id="13" dur="500" fill="hold"/>
                                        <p:tgtEl>
                                          <p:spTgt spid="84996"/>
                                        </p:tgtEl>
                                        <p:attrNameLst>
                                          <p:attrName>ppt_x</p:attrName>
                                        </p:attrNameLst>
                                      </p:cBhvr>
                                      <p:tavLst>
                                        <p:tav tm="0">
                                          <p:val>
                                            <p:strVal val="0-#ppt_w/2"/>
                                          </p:val>
                                        </p:tav>
                                        <p:tav tm="100000">
                                          <p:val>
                                            <p:strVal val="#ppt_x"/>
                                          </p:val>
                                        </p:tav>
                                      </p:tavLst>
                                    </p:anim>
                                    <p:anim calcmode="lin" valueType="num">
                                      <p:cBhvr additive="base">
                                        <p:cTn id="14" dur="500" fill="hold"/>
                                        <p:tgtEl>
                                          <p:spTgt spid="8499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iterate type="wd">
                                    <p:tmPct val="100000"/>
                                  </p:iterate>
                                  <p:childTnLst>
                                    <p:set>
                                      <p:cBhvr>
                                        <p:cTn id="18" dur="1" fill="hold">
                                          <p:stCondLst>
                                            <p:cond delay="0"/>
                                          </p:stCondLst>
                                        </p:cTn>
                                        <p:tgtEl>
                                          <p:spTgt spid="84995">
                                            <p:txEl>
                                              <p:charRg st="0" end="51"/>
                                            </p:txEl>
                                          </p:spTgt>
                                        </p:tgtEl>
                                        <p:attrNameLst>
                                          <p:attrName>style.visibility</p:attrName>
                                        </p:attrNameLst>
                                      </p:cBhvr>
                                      <p:to>
                                        <p:strVal val="visible"/>
                                      </p:to>
                                    </p:set>
                                    <p:anim calcmode="lin" valueType="num">
                                      <p:cBhvr additive="base">
                                        <p:cTn id="19" dur="300" fill="hold"/>
                                        <p:tgtEl>
                                          <p:spTgt spid="84995">
                                            <p:txEl>
                                              <p:charRg st="0" end="5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84995">
                                            <p:txEl>
                                              <p:charRg st="0" end="5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iterate type="wd">
                                    <p:tmPct val="100000"/>
                                  </p:iterate>
                                  <p:childTnLst>
                                    <p:set>
                                      <p:cBhvr>
                                        <p:cTn id="24" dur="1" fill="hold">
                                          <p:stCondLst>
                                            <p:cond delay="0"/>
                                          </p:stCondLst>
                                        </p:cTn>
                                        <p:tgtEl>
                                          <p:spTgt spid="84995">
                                            <p:txEl>
                                              <p:charRg st="51" end="82"/>
                                            </p:txEl>
                                          </p:spTgt>
                                        </p:tgtEl>
                                        <p:attrNameLst>
                                          <p:attrName>style.visibility</p:attrName>
                                        </p:attrNameLst>
                                      </p:cBhvr>
                                      <p:to>
                                        <p:strVal val="visible"/>
                                      </p:to>
                                    </p:set>
                                    <p:anim calcmode="lin" valueType="num">
                                      <p:cBhvr additive="base">
                                        <p:cTn id="25" dur="300" fill="hold"/>
                                        <p:tgtEl>
                                          <p:spTgt spid="84995">
                                            <p:txEl>
                                              <p:charRg st="51" end="82"/>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84995">
                                            <p:txEl>
                                              <p:charRg st="51" end="8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l-GR" sz="4800" cap="none" dirty="0"/>
          </a:p>
        </p:txBody>
      </p:sp>
      <p:sp>
        <p:nvSpPr>
          <p:cNvPr id="32772" name="Rectangle 4"/>
          <p:cNvSpPr>
            <a:spLocks noChangeArrowheads="1"/>
          </p:cNvSpPr>
          <p:nvPr/>
        </p:nvSpPr>
        <p:spPr bwMode="auto">
          <a:xfrm>
            <a:off x="251520" y="1628800"/>
            <a:ext cx="5544616" cy="2246769"/>
          </a:xfrm>
          <a:prstGeom prst="rect">
            <a:avLst/>
          </a:prstGeom>
          <a:noFill/>
          <a:ln w="9525">
            <a:noFill/>
            <a:miter lim="800000"/>
          </a:ln>
          <a:effectLst/>
        </p:spPr>
        <p:txBody>
          <a:bodyPr vert="horz" wrap="square" lIns="91440" tIns="45720" rIns="91440" bIns="45720" numCol="1" anchor="ctr" anchorCtr="0" compatLnSpc="1">
            <a:spAutoFit/>
          </a:bodyPr>
          <a:lstStyle/>
          <a:p>
            <a:r>
              <a:rPr lang="el-GR" sz="2000" dirty="0" smtClean="0"/>
              <a:t>Αν με το έμβολο που κλείνει ερμητικά τη φιάλη (εικόνα) πιέσουμε την επιφάνεια του υγρού, παρατηρούμε ότι το υγρό εκτοξεύεται με την ίδια ταχύτητα από όλες τις τρύπες. Το φαινόμενο αυτό αποτελεί μια ένδειξη ότι η πίεση που ασκήσαμε στο υγρό μεταδόθηκε σε όλα τα σημεία του αναλλοίωτη.</a:t>
            </a:r>
            <a:endParaRPr kumimoji="0" lang="el-GR"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ndParaRPr>
          </a:p>
        </p:txBody>
      </p:sp>
      <p:pic>
        <p:nvPicPr>
          <p:cNvPr id="64513" name="Picture 1" descr="image36"/>
          <p:cNvPicPr>
            <a:picLocks noChangeAspect="1" noChangeArrowheads="1"/>
          </p:cNvPicPr>
          <p:nvPr/>
        </p:nvPicPr>
        <p:blipFill>
          <a:blip r:embed="rId1" cstate="print">
            <a:lum bright="-10000" contrast="30000"/>
          </a:blip>
          <a:srcRect b="5501"/>
          <a:stretch>
            <a:fillRect/>
          </a:stretch>
        </p:blipFill>
        <p:spPr bwMode="auto">
          <a:xfrm>
            <a:off x="5796136" y="1772816"/>
            <a:ext cx="3058617" cy="2088232"/>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2" name="Picture 1"/>
          <p:cNvPicPr>
            <a:picLocks noChangeAspect="1"/>
          </p:cNvPicPr>
          <p:nvPr/>
        </p:nvPicPr>
        <p:blipFill>
          <a:blip r:embed="rId2"/>
          <a:stretch>
            <a:fillRect/>
          </a:stretch>
        </p:blipFill>
        <p:spPr>
          <a:xfrm>
            <a:off x="3420110" y="3933190"/>
            <a:ext cx="1962150" cy="2838450"/>
          </a:xfrm>
          <a:prstGeom prst="rect">
            <a:avLst/>
          </a:prstGeom>
        </p:spPr>
      </p:pic>
      <p:pic>
        <p:nvPicPr>
          <p:cNvPr id="3" name="Picture 2"/>
          <p:cNvPicPr>
            <a:picLocks noChangeAspect="1"/>
          </p:cNvPicPr>
          <p:nvPr/>
        </p:nvPicPr>
        <p:blipFill>
          <a:blip r:embed="rId3"/>
          <a:stretch>
            <a:fillRect/>
          </a:stretch>
        </p:blipFill>
        <p:spPr>
          <a:xfrm>
            <a:off x="251460" y="4149090"/>
            <a:ext cx="3020060" cy="2011680"/>
          </a:xfrm>
          <a:prstGeom prst="rect">
            <a:avLst/>
          </a:prstGeom>
        </p:spPr>
      </p:pic>
      <p:pic>
        <p:nvPicPr>
          <p:cNvPr id="4" name="Picture 3"/>
          <p:cNvPicPr>
            <a:picLocks noChangeAspect="1"/>
          </p:cNvPicPr>
          <p:nvPr/>
        </p:nvPicPr>
        <p:blipFill>
          <a:blip r:embed="rId4"/>
          <a:stretch>
            <a:fillRect/>
          </a:stretch>
        </p:blipFill>
        <p:spPr>
          <a:xfrm>
            <a:off x="5507990" y="4149090"/>
            <a:ext cx="3598545" cy="244157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duotone>
              <a:schemeClr val="bg2">
                <a:shade val="30000"/>
                <a:satMod val="455000"/>
              </a:schemeClr>
              <a:schemeClr val="bg2">
                <a:tint val="95000"/>
                <a:satMod val="120000"/>
              </a:schemeClr>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l-GR" sz="4800" cap="none" dirty="0"/>
          </a:p>
        </p:txBody>
      </p:sp>
      <p:sp>
        <p:nvSpPr>
          <p:cNvPr id="8" name="7 - Ορθογώνιο"/>
          <p:cNvSpPr/>
          <p:nvPr/>
        </p:nvSpPr>
        <p:spPr>
          <a:xfrm>
            <a:off x="539552" y="1916832"/>
            <a:ext cx="5112568" cy="2482154"/>
          </a:xfrm>
          <a:prstGeom prst="rect">
            <a:avLst/>
          </a:prstGeom>
        </p:spPr>
        <p:txBody>
          <a:bodyPr wrap="square">
            <a:spAutoFit/>
          </a:bodyPr>
          <a:lstStyle/>
          <a:p>
            <a:pPr>
              <a:lnSpc>
                <a:spcPts val="2700"/>
              </a:lnSpc>
            </a:pPr>
            <a:r>
              <a:rPr lang="el-GR" sz="2000" dirty="0" smtClean="0"/>
              <a:t>Το ίδιο συμβαίνει με την αντλία του γρύλου που χρησιμοποιούμε για να ανυψώνουμε τα αυτοκίνητα:</a:t>
            </a:r>
            <a:endParaRPr lang="el-GR" sz="2000" dirty="0" smtClean="0"/>
          </a:p>
          <a:p>
            <a:pPr>
              <a:lnSpc>
                <a:spcPts val="2700"/>
              </a:lnSpc>
            </a:pPr>
            <a:r>
              <a:rPr lang="el-GR" sz="2000" dirty="0" smtClean="0"/>
              <a:t>η πίεση που ασκούμε με το ένα έμβολο στο υγρό της αντλίας (</a:t>
            </a:r>
            <a:r>
              <a:rPr lang="en-US" sz="2000" dirty="0" smtClean="0"/>
              <a:t>p</a:t>
            </a:r>
            <a:r>
              <a:rPr lang="el-GR" sz="2000" baseline="-25000" dirty="0" smtClean="0"/>
              <a:t>1</a:t>
            </a:r>
            <a:r>
              <a:rPr lang="el-GR" sz="2000" dirty="0" smtClean="0"/>
              <a:t>) (εικόνα) μεταδίδεται αναλλοίωτη στο μεγάλο έμβολο, δηλαδή:</a:t>
            </a:r>
            <a:endParaRPr lang="el-GR" sz="2000" dirty="0" smtClean="0"/>
          </a:p>
          <a:p>
            <a:pPr algn="ctr">
              <a:lnSpc>
                <a:spcPts val="2700"/>
              </a:lnSpc>
            </a:pPr>
            <a:r>
              <a:rPr lang="el-GR" sz="2000" dirty="0" smtClean="0"/>
              <a:t>Ρ</a:t>
            </a:r>
            <a:r>
              <a:rPr lang="el-GR" sz="2000" baseline="-25000" dirty="0" smtClean="0"/>
              <a:t>2</a:t>
            </a:r>
            <a:r>
              <a:rPr lang="el-GR" sz="2000" dirty="0" smtClean="0"/>
              <a:t> = Ρ</a:t>
            </a:r>
            <a:r>
              <a:rPr lang="el-GR" sz="2000" baseline="-25000" dirty="0" smtClean="0"/>
              <a:t>1</a:t>
            </a:r>
            <a:endParaRPr lang="el-GR" sz="2000" baseline="-25000" dirty="0"/>
          </a:p>
        </p:txBody>
      </p:sp>
      <p:pic>
        <p:nvPicPr>
          <p:cNvPr id="9" name="Picture 1" descr="image35"/>
          <p:cNvPicPr>
            <a:picLocks noChangeAspect="1" noChangeArrowheads="1"/>
          </p:cNvPicPr>
          <p:nvPr/>
        </p:nvPicPr>
        <p:blipFill>
          <a:blip r:embed="rId2" cstate="print">
            <a:lum bright="-10000" contrast="30000"/>
          </a:blip>
          <a:srcRect/>
          <a:stretch>
            <a:fillRect/>
          </a:stretch>
        </p:blipFill>
        <p:spPr bwMode="auto">
          <a:xfrm>
            <a:off x="5724128" y="1988840"/>
            <a:ext cx="3014580" cy="2380508"/>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10" name="9 - Ορθογώνιο"/>
          <p:cNvSpPr/>
          <p:nvPr/>
        </p:nvSpPr>
        <p:spPr>
          <a:xfrm>
            <a:off x="323528" y="4653136"/>
            <a:ext cx="8604448" cy="1021433"/>
          </a:xfrm>
          <a:prstGeom prst="rect">
            <a:avLst/>
          </a:prstGeom>
        </p:spPr>
        <p:txBody>
          <a:bodyPr wrap="square">
            <a:spAutoFit/>
          </a:bodyPr>
          <a:lstStyle/>
          <a:p>
            <a:pPr>
              <a:lnSpc>
                <a:spcPts val="2500"/>
              </a:lnSpc>
            </a:pPr>
            <a:r>
              <a:rPr lang="el-GR" i="1" dirty="0" smtClean="0"/>
              <a:t>Ασκώντας μικρή δύναμη στο ένα έμβολο της αντλίας καταφέρνουμε να υπερνικήσουμε τη δύναμη του βάρους που ασκείται στο αυτοκίνητο και να το ανυψώσουμε με το άλλο έμβολο.</a:t>
            </a:r>
            <a:endParaRPr lang="el-GR" i="1" dirty="0"/>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l-GR" sz="4800" cap="none" dirty="0"/>
          </a:p>
        </p:txBody>
      </p:sp>
      <p:sp>
        <p:nvSpPr>
          <p:cNvPr id="8" name="7 - Ορθογώνιο"/>
          <p:cNvSpPr/>
          <p:nvPr/>
        </p:nvSpPr>
        <p:spPr>
          <a:xfrm>
            <a:off x="395536" y="1772816"/>
            <a:ext cx="7848872" cy="2232984"/>
          </a:xfrm>
          <a:prstGeom prst="rect">
            <a:avLst/>
          </a:prstGeom>
        </p:spPr>
        <p:txBody>
          <a:bodyPr wrap="square">
            <a:spAutoFit/>
          </a:bodyPr>
          <a:lstStyle/>
          <a:p>
            <a:pPr>
              <a:lnSpc>
                <a:spcPct val="150000"/>
              </a:lnSpc>
            </a:pPr>
            <a:r>
              <a:rPr lang="el-GR" sz="2400" b="1" dirty="0" smtClean="0"/>
              <a:t>Γενικά:</a:t>
            </a:r>
            <a:r>
              <a:rPr lang="el-GR" sz="2400" dirty="0" smtClean="0"/>
              <a:t> </a:t>
            </a:r>
            <a:r>
              <a:rPr lang="el-GR" sz="2400" b="1" dirty="0" smtClean="0">
                <a:effectLst>
                  <a:outerShdw blurRad="38100" dist="38100" dir="2700000" algn="tl">
                    <a:srgbClr val="000000">
                      <a:alpha val="43137"/>
                    </a:srgbClr>
                  </a:outerShdw>
                </a:effectLst>
              </a:rPr>
              <a:t>κάθε μεταβολή της πίεσης σε οποιοδήποτε σημείο ενός περιορισμένου ρευστού που είναι ακίνητο, προκαλεί ίση μεταβολή της πίεσης σε όλα τα σημεία του.</a:t>
            </a:r>
            <a:endParaRPr lang="el-GR" sz="2400" b="1" dirty="0" smtClean="0">
              <a:effectLst>
                <a:outerShdw blurRad="38100" dist="38100" dir="2700000" algn="tl">
                  <a:srgbClr val="000000">
                    <a:alpha val="43137"/>
                  </a:srgbClr>
                </a:outerShdw>
              </a:effectLst>
            </a:endParaRPr>
          </a:p>
        </p:txBody>
      </p:sp>
      <p:sp>
        <p:nvSpPr>
          <p:cNvPr id="5" name="4 - Ορθογώνιο"/>
          <p:cNvSpPr/>
          <p:nvPr/>
        </p:nvSpPr>
        <p:spPr>
          <a:xfrm>
            <a:off x="539552" y="4077072"/>
            <a:ext cx="7848872" cy="1014730"/>
          </a:xfrm>
          <a:prstGeom prst="rect">
            <a:avLst/>
          </a:prstGeom>
        </p:spPr>
        <p:txBody>
          <a:bodyPr wrap="square">
            <a:spAutoFit/>
          </a:bodyPr>
          <a:lstStyle/>
          <a:p>
            <a:r>
              <a:rPr lang="el-GR" sz="2000" dirty="0" smtClean="0"/>
              <a:t>Αυτή η πρόταση είναι γνωστή ως</a:t>
            </a:r>
            <a:r>
              <a:rPr lang="el-GR" sz="2000" b="1" dirty="0" smtClean="0">
                <a:solidFill>
                  <a:srgbClr val="FF0000"/>
                </a:solidFill>
              </a:rPr>
              <a:t> αρχή του Πασκάλ</a:t>
            </a:r>
            <a:r>
              <a:rPr lang="el-GR" sz="2000" dirty="0" smtClean="0"/>
              <a:t>, από το όνομα του Γάλλου φυσικού </a:t>
            </a:r>
            <a:r>
              <a:rPr lang="el-GR" sz="2000" dirty="0" err="1" smtClean="0"/>
              <a:t>Μπλαιζ</a:t>
            </a:r>
            <a:r>
              <a:rPr lang="el-GR" sz="2000" dirty="0" smtClean="0"/>
              <a:t> Πασκάλ (</a:t>
            </a:r>
            <a:r>
              <a:rPr lang="en-US" sz="2000" dirty="0" err="1" smtClean="0"/>
              <a:t>Blaise</a:t>
            </a:r>
            <a:r>
              <a:rPr lang="en-US" sz="2000" dirty="0" smtClean="0"/>
              <a:t> Pascal</a:t>
            </a:r>
            <a:r>
              <a:rPr lang="el-GR" sz="2000" dirty="0" smtClean="0"/>
              <a:t>) (1623­1662), που τη διατύπωσε για πρώτη φορά.</a:t>
            </a:r>
            <a:endParaRPr lang="el-GR" sz="2000" baseline="-250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l-GR" sz="4800" cap="none" dirty="0"/>
          </a:p>
        </p:txBody>
      </p:sp>
      <p:sp>
        <p:nvSpPr>
          <p:cNvPr id="8" name="7 - Ορθογώνιο"/>
          <p:cNvSpPr/>
          <p:nvPr/>
        </p:nvSpPr>
        <p:spPr>
          <a:xfrm>
            <a:off x="395536" y="3141241"/>
            <a:ext cx="5904656" cy="1198880"/>
          </a:xfrm>
          <a:prstGeom prst="rect">
            <a:avLst/>
          </a:prstGeom>
        </p:spPr>
        <p:txBody>
          <a:bodyPr wrap="square">
            <a:spAutoFit/>
          </a:bodyPr>
          <a:lstStyle/>
          <a:p>
            <a:r>
              <a:rPr lang="el-GR" dirty="0" smtClean="0"/>
              <a:t>Επομένως, σύμφωνα με την αρχή του Πασκάλ, το υγρό ασκεί στο έμβολο που έχει εμβαδόν Α</a:t>
            </a:r>
            <a:r>
              <a:rPr lang="el-GR" baseline="-25000" dirty="0" smtClean="0"/>
              <a:t>2 </a:t>
            </a:r>
            <a:r>
              <a:rPr lang="el-GR" dirty="0" smtClean="0"/>
              <a:t>πίεση </a:t>
            </a:r>
            <a:r>
              <a:rPr lang="en-US" dirty="0" smtClean="0"/>
              <a:t>p</a:t>
            </a:r>
            <a:r>
              <a:rPr lang="el-GR" baseline="-25000" dirty="0" smtClean="0"/>
              <a:t>2</a:t>
            </a:r>
            <a:r>
              <a:rPr lang="el-GR" dirty="0" smtClean="0"/>
              <a:t> ίση με την </a:t>
            </a:r>
            <a:r>
              <a:rPr lang="en-US" dirty="0" smtClean="0"/>
              <a:t>p</a:t>
            </a:r>
            <a:r>
              <a:rPr lang="el-GR" baseline="-25000" dirty="0" smtClean="0"/>
              <a:t>1</a:t>
            </a:r>
            <a:r>
              <a:rPr lang="el-GR" dirty="0" smtClean="0"/>
              <a:t>. Το υγρό ασκεί στο έμβολο δύναμη </a:t>
            </a:r>
            <a:r>
              <a:rPr lang="en-US" dirty="0" smtClean="0"/>
              <a:t>F</a:t>
            </a:r>
            <a:r>
              <a:rPr lang="el-GR" baseline="-25000" dirty="0" smtClean="0"/>
              <a:t>2</a:t>
            </a:r>
            <a:r>
              <a:rPr lang="el-GR" dirty="0" smtClean="0"/>
              <a:t>:</a:t>
            </a:r>
            <a:endParaRPr lang="en-US" dirty="0" smtClean="0"/>
          </a:p>
          <a:p>
            <a:endParaRPr lang="el-GR" dirty="0" smtClean="0"/>
          </a:p>
        </p:txBody>
      </p:sp>
      <p:pic>
        <p:nvPicPr>
          <p:cNvPr id="94210" name="Picture 2" descr="image37"/>
          <p:cNvPicPr>
            <a:picLocks noChangeAspect="1" noChangeArrowheads="1"/>
          </p:cNvPicPr>
          <p:nvPr/>
        </p:nvPicPr>
        <p:blipFill>
          <a:blip r:embed="rId1" cstate="print">
            <a:lum bright="-10000" contrast="30000"/>
          </a:blip>
          <a:srcRect/>
          <a:stretch>
            <a:fillRect/>
          </a:stretch>
        </p:blipFill>
        <p:spPr bwMode="auto">
          <a:xfrm>
            <a:off x="6588224" y="1844824"/>
            <a:ext cx="2182813" cy="2289175"/>
          </a:xfrm>
          <a:prstGeom prst="rect">
            <a:avLst/>
          </a:prstGeom>
          <a:ln w="88900" cap="sq" cmpd="thickThin">
            <a:solidFill>
              <a:srgbClr val="000000"/>
            </a:solidFill>
            <a:prstDash val="solid"/>
            <a:miter lim="800000"/>
            <a:headEnd/>
            <a:tailEnd/>
          </a:ln>
          <a:effectLst>
            <a:innerShdw blurRad="76200">
              <a:srgbClr val="000000"/>
            </a:innerShdw>
          </a:effectLst>
        </p:spPr>
      </p:pic>
      <p:graphicFrame>
        <p:nvGraphicFramePr>
          <p:cNvPr id="6" name="5 - Αντικείμενο"/>
          <p:cNvGraphicFramePr>
            <a:graphicFrameLocks noChangeAspect="1"/>
          </p:cNvGraphicFramePr>
          <p:nvPr/>
        </p:nvGraphicFramePr>
        <p:xfrm>
          <a:off x="3145046" y="2493144"/>
          <a:ext cx="685800" cy="609600"/>
        </p:xfrm>
        <a:graphic>
          <a:graphicData uri="http://schemas.openxmlformats.org/presentationml/2006/ole">
            <mc:AlternateContent xmlns:mc="http://schemas.openxmlformats.org/markup-compatibility/2006">
              <mc:Choice xmlns:v="urn:schemas-microsoft-com:vml" Requires="v">
                <p:oleObj spid="_x0000_s1025" name="Εξίσωση" r:id="rId2" imgW="16459200" imgH="14630400" progId="Equation.3">
                  <p:embed/>
                </p:oleObj>
              </mc:Choice>
              <mc:Fallback>
                <p:oleObj name="Εξίσωση" r:id="rId2" imgW="16459200" imgH="14630400" progId="Equation.3">
                  <p:embed/>
                  <p:pic>
                    <p:nvPicPr>
                      <p:cNvPr id="0" name="Picture 1024"/>
                      <p:cNvPicPr>
                        <a:picLocks noChangeAspect="1"/>
                      </p:cNvPicPr>
                      <p:nvPr/>
                    </p:nvPicPr>
                    <p:blipFill>
                      <a:blip r:embed="rId3"/>
                      <a:stretch>
                        <a:fillRect/>
                      </a:stretch>
                    </p:blipFill>
                    <p:spPr>
                      <a:xfrm>
                        <a:off x="3145046" y="2493144"/>
                        <a:ext cx="685800" cy="609600"/>
                      </a:xfrm>
                      <a:prstGeom prst="rect">
                        <a:avLst/>
                      </a:prstGeom>
                      <a:noFill/>
                      <a:ln w="9525">
                        <a:noFill/>
                      </a:ln>
                    </p:spPr>
                  </p:pic>
                </p:oleObj>
              </mc:Fallback>
            </mc:AlternateContent>
          </a:graphicData>
        </a:graphic>
      </p:graphicFrame>
      <p:graphicFrame>
        <p:nvGraphicFramePr>
          <p:cNvPr id="7" name="Object 6"/>
          <p:cNvGraphicFramePr/>
          <p:nvPr/>
        </p:nvGraphicFramePr>
        <p:xfrm>
          <a:off x="467995" y="4493260"/>
          <a:ext cx="7331075" cy="871855"/>
        </p:xfrm>
        <a:graphic>
          <a:graphicData uri="http://schemas.openxmlformats.org/presentationml/2006/ole">
            <mc:AlternateContent xmlns:mc="http://schemas.openxmlformats.org/markup-compatibility/2006">
              <mc:Choice xmlns:v="urn:schemas-microsoft-com:vml" Requires="v">
                <p:oleObj spid="_x0000_s9" name="" r:id="rId4" imgW="4568825" imgH="850900" progId="Equation.KSEE3">
                  <p:embed/>
                </p:oleObj>
              </mc:Choice>
              <mc:Fallback>
                <p:oleObj name="" r:id="rId4" imgW="4568825" imgH="850900" progId="Equation.KSEE3">
                  <p:embed/>
                  <p:pic>
                    <p:nvPicPr>
                      <p:cNvPr id="0" name="Picture 8"/>
                      <p:cNvPicPr/>
                      <p:nvPr/>
                    </p:nvPicPr>
                    <p:blipFill>
                      <a:blip r:embed="rId5"/>
                      <a:stretch>
                        <a:fillRect/>
                      </a:stretch>
                    </p:blipFill>
                    <p:spPr>
                      <a:xfrm>
                        <a:off x="467995" y="4493260"/>
                        <a:ext cx="7331075" cy="871855"/>
                      </a:xfrm>
                      <a:prstGeom prst="rect">
                        <a:avLst/>
                      </a:prstGeom>
                    </p:spPr>
                  </p:pic>
                </p:oleObj>
              </mc:Fallback>
            </mc:AlternateContent>
          </a:graphicData>
        </a:graphic>
      </p:graphicFrame>
      <p:sp>
        <p:nvSpPr>
          <p:cNvPr id="2" name="Text Box 1"/>
          <p:cNvSpPr txBox="1"/>
          <p:nvPr/>
        </p:nvSpPr>
        <p:spPr>
          <a:xfrm>
            <a:off x="395605" y="1196975"/>
            <a:ext cx="6185535" cy="1198880"/>
          </a:xfrm>
          <a:prstGeom prst="rect">
            <a:avLst/>
          </a:prstGeom>
          <a:noFill/>
        </p:spPr>
        <p:txBody>
          <a:bodyPr wrap="square" rtlCol="0" anchor="t">
            <a:spAutoFit/>
          </a:bodyPr>
          <a:p>
            <a:r>
              <a:rPr lang="el-GR" dirty="0" smtClean="0">
                <a:sym typeface="+mn-ea"/>
              </a:rPr>
              <a:t>Η εικόνα δείχνει τον τρόπο λειτουργίας μιας υδραυλικής αντλίας. Η δύναμη </a:t>
            </a:r>
            <a:r>
              <a:rPr lang="en-US" dirty="0" smtClean="0">
                <a:sym typeface="+mn-ea"/>
              </a:rPr>
              <a:t>F</a:t>
            </a:r>
            <a:r>
              <a:rPr lang="el-GR" baseline="-25000" dirty="0" smtClean="0">
                <a:sym typeface="+mn-ea"/>
              </a:rPr>
              <a:t>1</a:t>
            </a:r>
            <a:r>
              <a:rPr lang="el-GR" dirty="0" smtClean="0">
                <a:sym typeface="+mn-ea"/>
              </a:rPr>
              <a:t> ασκείται στο έμβολο, που έχει εμβαδόν Α</a:t>
            </a:r>
            <a:r>
              <a:rPr lang="el-GR" baseline="-25000" dirty="0" smtClean="0">
                <a:sym typeface="+mn-ea"/>
              </a:rPr>
              <a:t>1</a:t>
            </a:r>
            <a:r>
              <a:rPr lang="el-GR" dirty="0" smtClean="0">
                <a:sym typeface="+mn-ea"/>
              </a:rPr>
              <a:t>. Έτσι στο υγρό της αντλίας (συνήθως λάδι) ασκείται, εκτός της ατμοσφαιρικής, πρόσθετη πίεση </a:t>
            </a: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333375"/>
            <a:ext cx="7772400" cy="863600"/>
          </a:xfrm>
        </p:spPr>
        <p:txBody>
          <a:bodyPr/>
          <a:lstStyle/>
          <a:p>
            <a:r>
              <a:rPr lang="el-GR" sz="4800" b="1" cap="none" dirty="0" smtClean="0">
                <a:effectLst>
                  <a:outerShdw blurRad="38100" dist="38100" dir="2700000" algn="tl">
                    <a:srgbClr val="000000">
                      <a:alpha val="43137"/>
                    </a:srgbClr>
                  </a:outerShdw>
                </a:effectLst>
              </a:rPr>
              <a:t>αρχή του </a:t>
            </a:r>
            <a:r>
              <a:rPr lang="en-US" sz="4800" b="1" cap="none" dirty="0" err="1" smtClean="0">
                <a:effectLst>
                  <a:outerShdw blurRad="38100" dist="38100" dir="2700000" algn="tl">
                    <a:srgbClr val="000000">
                      <a:alpha val="43137"/>
                    </a:srgbClr>
                  </a:outerShdw>
                </a:effectLst>
              </a:rPr>
              <a:t>pascal</a:t>
            </a:r>
            <a:r>
              <a:rPr lang="el-GR" sz="4800" b="1" cap="none" dirty="0" smtClean="0">
                <a:effectLst>
                  <a:outerShdw blurRad="38100" dist="38100" dir="2700000" algn="tl">
                    <a:srgbClr val="000000">
                      <a:alpha val="43137"/>
                    </a:srgbClr>
                  </a:outerShdw>
                </a:effectLst>
              </a:rPr>
              <a:t>. </a:t>
            </a:r>
            <a:endParaRPr lang="el-GR" sz="4800" cap="none" dirty="0"/>
          </a:p>
        </p:txBody>
      </p:sp>
      <p:sp>
        <p:nvSpPr>
          <p:cNvPr id="8" name="7 - Ορθογώνιο"/>
          <p:cNvSpPr/>
          <p:nvPr/>
        </p:nvSpPr>
        <p:spPr>
          <a:xfrm>
            <a:off x="464116" y="1125116"/>
            <a:ext cx="5904656" cy="2584450"/>
          </a:xfrm>
          <a:prstGeom prst="rect">
            <a:avLst/>
          </a:prstGeom>
        </p:spPr>
        <p:txBody>
          <a:bodyPr wrap="square">
            <a:spAutoFit/>
          </a:bodyPr>
          <a:lstStyle/>
          <a:p>
            <a:pPr>
              <a:lnSpc>
                <a:spcPct val="150000"/>
              </a:lnSpc>
            </a:pPr>
            <a:r>
              <a:rPr lang="el-GR" dirty="0" smtClean="0"/>
              <a:t>Αν το εμβαδόν του εμβόλου Α</a:t>
            </a:r>
            <a:r>
              <a:rPr lang="el-GR" baseline="-25000" dirty="0" smtClean="0"/>
              <a:t>2</a:t>
            </a:r>
            <a:r>
              <a:rPr lang="el-GR" dirty="0" smtClean="0"/>
              <a:t> είναι διπλάσιο από το εμβαδόν του Α</a:t>
            </a:r>
            <a:r>
              <a:rPr lang="el-GR" baseline="-25000" dirty="0" smtClean="0"/>
              <a:t>1</a:t>
            </a:r>
            <a:r>
              <a:rPr lang="el-GR" dirty="0" smtClean="0"/>
              <a:t>, η δύναμη που ασκείται στο αυτοκίνητο είναι διπλάσια της δύναμης που ασκούμε με το χέρι μας</a:t>
            </a:r>
            <a:r>
              <a:rPr lang="en-US" dirty="0" smtClean="0"/>
              <a:t>. </a:t>
            </a:r>
            <a:r>
              <a:rPr lang="el-GR" dirty="0" smtClean="0"/>
              <a:t>Γενικά,</a:t>
            </a:r>
            <a:r>
              <a:rPr lang="el-GR" b="1" dirty="0" smtClean="0"/>
              <a:t> η </a:t>
            </a:r>
            <a:r>
              <a:rPr lang="en-US" b="1" dirty="0" smtClean="0"/>
              <a:t>F</a:t>
            </a:r>
            <a:r>
              <a:rPr lang="el-GR" b="1" baseline="-25000" dirty="0" smtClean="0"/>
              <a:t>2 </a:t>
            </a:r>
            <a:r>
              <a:rPr lang="el-GR" b="1" dirty="0" smtClean="0"/>
              <a:t>είναι τόσες φορές μεγαλύτερη από την </a:t>
            </a:r>
            <a:r>
              <a:rPr lang="en-US" b="1" dirty="0" smtClean="0"/>
              <a:t>F</a:t>
            </a:r>
            <a:r>
              <a:rPr lang="el-GR" b="1" baseline="-25000" dirty="0" smtClean="0"/>
              <a:t>1</a:t>
            </a:r>
            <a:r>
              <a:rPr lang="el-GR" b="1" dirty="0" smtClean="0"/>
              <a:t> όσες φορές είναι μεγαλύτερο </a:t>
            </a:r>
            <a:r>
              <a:rPr lang="el-GR" b="1" dirty="0" smtClean="0">
                <a:solidFill>
                  <a:schemeClr val="tx1"/>
                </a:solidFill>
              </a:rPr>
              <a:t>το</a:t>
            </a:r>
            <a:r>
              <a:rPr lang="el-GR" b="1" dirty="0" smtClean="0">
                <a:solidFill>
                  <a:srgbClr val="0070C0"/>
                </a:solidFill>
              </a:rPr>
              <a:t> </a:t>
            </a:r>
            <a:r>
              <a:rPr lang="el-GR" b="1" dirty="0" smtClean="0"/>
              <a:t>εμβαδόν του Α</a:t>
            </a:r>
            <a:r>
              <a:rPr lang="el-GR" b="1" baseline="-25000" dirty="0" smtClean="0"/>
              <a:t>2</a:t>
            </a:r>
            <a:r>
              <a:rPr lang="el-GR" b="1" dirty="0" smtClean="0"/>
              <a:t> από το Α</a:t>
            </a:r>
            <a:r>
              <a:rPr lang="el-GR" b="1" baseline="-25000" dirty="0" smtClean="0"/>
              <a:t>1</a:t>
            </a:r>
            <a:r>
              <a:rPr lang="el-GR" b="1" dirty="0" smtClean="0"/>
              <a:t>.</a:t>
            </a:r>
            <a:r>
              <a:rPr lang="el-GR" dirty="0" smtClean="0"/>
              <a:t> </a:t>
            </a:r>
            <a:endParaRPr lang="el-GR" dirty="0" smtClean="0"/>
          </a:p>
        </p:txBody>
      </p:sp>
      <p:pic>
        <p:nvPicPr>
          <p:cNvPr id="94210" name="Picture 2" descr="image37"/>
          <p:cNvPicPr>
            <a:picLocks noChangeAspect="1" noChangeArrowheads="1"/>
          </p:cNvPicPr>
          <p:nvPr/>
        </p:nvPicPr>
        <p:blipFill>
          <a:blip r:embed="rId1" cstate="print">
            <a:lum bright="-10000" contrast="30000"/>
          </a:blip>
          <a:srcRect/>
          <a:stretch>
            <a:fillRect/>
          </a:stretch>
        </p:blipFill>
        <p:spPr bwMode="auto">
          <a:xfrm>
            <a:off x="6434048" y="549548"/>
            <a:ext cx="2448272" cy="2567569"/>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95236" name="Picture 4" descr="C:\Program Files (x86)\Microsoft Office\MEDIA\CAGCAT10\j0299125.wmf">
            <a:hlinkClick r:id="rId2" action="ppaction://hlinkfile"/>
          </p:cNvPr>
          <p:cNvPicPr>
            <a:picLocks noChangeAspect="1" noChangeArrowheads="1"/>
          </p:cNvPicPr>
          <p:nvPr/>
        </p:nvPicPr>
        <p:blipFill>
          <a:blip r:embed="rId3" cstate="print"/>
          <a:srcRect/>
          <a:stretch>
            <a:fillRect/>
          </a:stretch>
        </p:blipFill>
        <p:spPr bwMode="auto">
          <a:xfrm>
            <a:off x="8244408" y="5445224"/>
            <a:ext cx="637778" cy="1046529"/>
          </a:xfrm>
          <a:prstGeom prst="rect">
            <a:avLst/>
          </a:prstGeom>
          <a:solidFill>
            <a:schemeClr val="bg2">
              <a:lumMod val="50000"/>
            </a:schemeClr>
          </a:solidFill>
          <a:ln>
            <a:solidFill>
              <a:schemeClr val="bg2">
                <a:lumMod val="50000"/>
              </a:schemeClr>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ext Box 1"/>
          <p:cNvSpPr txBox="1"/>
          <p:nvPr/>
        </p:nvSpPr>
        <p:spPr>
          <a:xfrm>
            <a:off x="251460" y="5532120"/>
            <a:ext cx="6330950" cy="1337945"/>
          </a:xfrm>
          <a:prstGeom prst="rect">
            <a:avLst/>
          </a:prstGeom>
          <a:noFill/>
        </p:spPr>
        <p:txBody>
          <a:bodyPr wrap="square" rtlCol="0" anchor="t">
            <a:spAutoFit/>
          </a:bodyPr>
          <a:p>
            <a:pPr>
              <a:lnSpc>
                <a:spcPct val="150000"/>
              </a:lnSpc>
            </a:pPr>
            <a:r>
              <a:rPr lang="el-GR" b="1" dirty="0" smtClean="0">
                <a:solidFill>
                  <a:srgbClr val="FF0000"/>
                </a:solidFill>
                <a:sym typeface="+mn-ea"/>
              </a:rPr>
              <a:t>Σημειώστε τη διαφορά μεταξύ πίεσης και δύναμης. </a:t>
            </a:r>
            <a:endParaRPr lang="el-GR" b="1" dirty="0" smtClean="0">
              <a:solidFill>
                <a:srgbClr val="FF0000"/>
              </a:solidFill>
              <a:sym typeface="+mn-ea"/>
            </a:endParaRPr>
          </a:p>
          <a:p>
            <a:pPr>
              <a:lnSpc>
                <a:spcPct val="150000"/>
              </a:lnSpc>
            </a:pPr>
            <a:r>
              <a:rPr lang="el-GR" b="1" dirty="0" smtClean="0">
                <a:solidFill>
                  <a:srgbClr val="00B050"/>
                </a:solidFill>
                <a:sym typeface="+mn-ea"/>
              </a:rPr>
              <a:t>Σε μια υδραυλική αντλία ή πιεστήριο η πίεση διατηρείται σταθερή, ενώ η δύναμη πολλαπλασιάζεται</a:t>
            </a:r>
            <a:r>
              <a:rPr lang="en-US" b="1" dirty="0" smtClean="0">
                <a:solidFill>
                  <a:srgbClr val="00B050"/>
                </a:solidFill>
                <a:sym typeface="+mn-ea"/>
              </a:rPr>
              <a:t>.</a:t>
            </a:r>
            <a:endParaRPr lang="en-US" b="1" dirty="0" smtClean="0">
              <a:solidFill>
                <a:srgbClr val="00B050"/>
              </a:solidFill>
              <a:sym typeface="+mn-ea"/>
            </a:endParaRPr>
          </a:p>
        </p:txBody>
      </p:sp>
      <p:sp>
        <p:nvSpPr>
          <p:cNvPr id="3" name="Text Box 2"/>
          <p:cNvSpPr txBox="1"/>
          <p:nvPr/>
        </p:nvSpPr>
        <p:spPr>
          <a:xfrm>
            <a:off x="946785" y="3573145"/>
            <a:ext cx="5422265" cy="460375"/>
          </a:xfrm>
          <a:prstGeom prst="rect">
            <a:avLst/>
          </a:prstGeom>
          <a:noFill/>
        </p:spPr>
        <p:txBody>
          <a:bodyPr wrap="square" rtlCol="0" anchor="t">
            <a:spAutoFit/>
          </a:bodyPr>
          <a:p>
            <a:r>
              <a:rPr lang="en-US" sz="2400" b="1">
                <a:solidFill>
                  <a:srgbClr val="0070C0"/>
                </a:solidFill>
              </a:rPr>
              <a:t>Κάτι κερδίζεις, κάτι χάνεις!</a:t>
            </a:r>
            <a:endParaRPr lang="en-US" sz="2400" b="1">
              <a:solidFill>
                <a:srgbClr val="0070C0"/>
              </a:solidFill>
            </a:endParaRPr>
          </a:p>
        </p:txBody>
      </p:sp>
      <p:pic>
        <p:nvPicPr>
          <p:cNvPr id="4" name="Picture 3" descr="Hidraulic_press_anim_1"/>
          <p:cNvPicPr>
            <a:picLocks noChangeAspect="1"/>
          </p:cNvPicPr>
          <p:nvPr/>
        </p:nvPicPr>
        <p:blipFill>
          <a:blip r:embed="rId4"/>
          <a:stretch>
            <a:fillRect/>
          </a:stretch>
        </p:blipFill>
        <p:spPr>
          <a:xfrm>
            <a:off x="1403350" y="4005580"/>
            <a:ext cx="2188210" cy="1526540"/>
          </a:xfrm>
          <a:prstGeom prst="rect">
            <a:avLst/>
          </a:prstGeom>
        </p:spPr>
      </p:pic>
      <p:pic>
        <p:nvPicPr>
          <p:cNvPr id="5" name="Picture 4" descr="unnamed 10"/>
          <p:cNvPicPr>
            <a:picLocks noChangeAspect="1"/>
          </p:cNvPicPr>
          <p:nvPr/>
        </p:nvPicPr>
        <p:blipFill>
          <a:blip r:embed="rId5"/>
          <a:stretch>
            <a:fillRect/>
          </a:stretch>
        </p:blipFill>
        <p:spPr>
          <a:xfrm>
            <a:off x="5204460" y="3213100"/>
            <a:ext cx="3939540" cy="239395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2"/>
                                        </p:tgtEl>
                                        <p:attrNameLst>
                                          <p:attrName>style.visibility</p:attrName>
                                        </p:attrNameLst>
                                      </p:cBhvr>
                                      <p:to>
                                        <p:strVal val="visible"/>
                                      </p:to>
                                    </p:set>
                                    <p:animEffect transition="in" filter="checkerboard(across)">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a:fld id="{9A0DB2DC-4C9A-4742-B13C-FB6460FD3503}" type="slidenum">
              <a:rPr lang="en-GB" sz="970" dirty="0"/>
            </a:fld>
            <a:endParaRPr lang="en-GB" sz="970" dirty="0"/>
          </a:p>
        </p:txBody>
      </p:sp>
      <p:sp>
        <p:nvSpPr>
          <p:cNvPr id="86018" name="Title 86017"/>
          <p:cNvSpPr>
            <a:spLocks noGrp="1"/>
          </p:cNvSpPr>
          <p:nvPr>
            <p:ph type="title"/>
          </p:nvPr>
        </p:nvSpPr>
        <p:spPr>
          <a:xfrm>
            <a:off x="685684" y="332865"/>
            <a:ext cx="7772375" cy="924518"/>
          </a:xfrm>
        </p:spPr>
        <p:txBody>
          <a:bodyPr anchor="ctr" anchorCtr="0"/>
          <a:p>
            <a:pPr algn="l"/>
            <a:r>
              <a:rPr lang="el-GR" altLang="x-none" b="1"/>
              <a:t>Εφαρμογή </a:t>
            </a:r>
            <a:r>
              <a:rPr lang="en-US" altLang="x-none" b="1"/>
              <a:t>:    </a:t>
            </a:r>
            <a:r>
              <a:rPr lang="en-US" altLang="x-none" b="1">
                <a:solidFill>
                  <a:srgbClr val="FF3300"/>
                </a:solidFill>
              </a:rPr>
              <a:t>Digger</a:t>
            </a:r>
            <a:endParaRPr b="1">
              <a:solidFill>
                <a:srgbClr val="FF3300"/>
              </a:solidFill>
            </a:endParaRPr>
          </a:p>
        </p:txBody>
      </p:sp>
      <p:pic>
        <p:nvPicPr>
          <p:cNvPr id="86019" name="Picture 86018" descr="PR12"/>
          <p:cNvPicPr>
            <a:picLocks noChangeAspect="1"/>
          </p:cNvPicPr>
          <p:nvPr/>
        </p:nvPicPr>
        <p:blipFill>
          <a:blip r:embed="rId1"/>
          <a:stretch>
            <a:fillRect/>
          </a:stretch>
        </p:blipFill>
        <p:spPr>
          <a:xfrm>
            <a:off x="914246" y="1703232"/>
            <a:ext cx="7315252" cy="3204997"/>
          </a:xfrm>
          <a:prstGeom prst="rect">
            <a:avLst/>
          </a:prstGeom>
          <a:noFill/>
          <a:ln w="9525">
            <a:noFill/>
          </a:ln>
        </p:spPr>
      </p:pic>
      <p:sp>
        <p:nvSpPr>
          <p:cNvPr id="86020" name="Text Box 86019"/>
          <p:cNvSpPr txBox="1"/>
          <p:nvPr/>
        </p:nvSpPr>
        <p:spPr>
          <a:xfrm>
            <a:off x="838487" y="5031498"/>
            <a:ext cx="7619572" cy="788670"/>
          </a:xfrm>
          <a:prstGeom prst="rect">
            <a:avLst/>
          </a:prstGeom>
          <a:noFill/>
          <a:ln w="9525">
            <a:noFill/>
          </a:ln>
        </p:spPr>
        <p:txBody>
          <a:bodyPr>
            <a:spAutoFit/>
          </a:bodyPr>
          <a:p>
            <a:pPr>
              <a:spcBef>
                <a:spcPct val="50000"/>
              </a:spcBef>
            </a:pPr>
            <a:r>
              <a:rPr lang="en-US" altLang="x-none" sz="2265" b="1">
                <a:solidFill>
                  <a:schemeClr val="accent2"/>
                </a:solidFill>
              </a:rPr>
              <a:t>To </a:t>
            </a:r>
            <a:r>
              <a:rPr lang="el-GR" altLang="x-none" sz="2265" b="1">
                <a:solidFill>
                  <a:schemeClr val="accent2"/>
                </a:solidFill>
              </a:rPr>
              <a:t>τρακτέρ αυτό λειτουργεί βασισμένο στο υδραυλικό  πιεστήριο.</a:t>
            </a:r>
            <a:endParaRPr sz="2265" b="1">
              <a:solidFill>
                <a:schemeClr val="accent2"/>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75" fill="hold"/>
                                        <p:tgtEl>
                                          <p:spTgt spid="86018"/>
                                        </p:tgtEl>
                                        <p:attrNameLst>
                                          <p:attrName>ppt_x</p:attrName>
                                        </p:attrNameLst>
                                      </p:cBhvr>
                                      <p:tavLst>
                                        <p:tav tm="0">
                                          <p:val>
                                            <p:strVal val="0-#ppt_w/2"/>
                                          </p:val>
                                        </p:tav>
                                        <p:tav tm="100000">
                                          <p:val>
                                            <p:strVal val="#ppt_x"/>
                                          </p:val>
                                        </p:tav>
                                      </p:tavLst>
                                    </p:anim>
                                    <p:anim calcmode="lin" valueType="num">
                                      <p:cBhvr additive="base">
                                        <p:cTn id="8" dur="75" fill="hold"/>
                                        <p:tgtEl>
                                          <p:spTgt spid="860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6019"/>
                                        </p:tgtEl>
                                        <p:attrNameLst>
                                          <p:attrName>style.visibility</p:attrName>
                                        </p:attrNameLst>
                                      </p:cBhvr>
                                      <p:to>
                                        <p:strVal val="visible"/>
                                      </p:to>
                                    </p:set>
                                    <p:anim calcmode="lin" valueType="num">
                                      <p:cBhvr additive="base">
                                        <p:cTn id="13" dur="500" fill="hold"/>
                                        <p:tgtEl>
                                          <p:spTgt spid="86019"/>
                                        </p:tgtEl>
                                        <p:attrNameLst>
                                          <p:attrName>ppt_x</p:attrName>
                                        </p:attrNameLst>
                                      </p:cBhvr>
                                      <p:tavLst>
                                        <p:tav tm="0">
                                          <p:val>
                                            <p:strVal val="0-#ppt_w/2"/>
                                          </p:val>
                                        </p:tav>
                                        <p:tav tm="100000">
                                          <p:val>
                                            <p:strVal val="#ppt_x"/>
                                          </p:val>
                                        </p:tav>
                                      </p:tavLst>
                                    </p:anim>
                                    <p:anim calcmode="lin" valueType="num">
                                      <p:cBhvr additive="base">
                                        <p:cTn id="14" dur="500" fill="hold"/>
                                        <p:tgtEl>
                                          <p:spTgt spid="860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iterate type="wd">
                                    <p:tmPct val="100000"/>
                                  </p:iterate>
                                  <p:childTnLst>
                                    <p:set>
                                      <p:cBhvr>
                                        <p:cTn id="18" dur="1" fill="hold">
                                          <p:stCondLst>
                                            <p:cond delay="0"/>
                                          </p:stCondLst>
                                        </p:cTn>
                                        <p:tgtEl>
                                          <p:spTgt spid="86020"/>
                                        </p:tgtEl>
                                        <p:attrNameLst>
                                          <p:attrName>style.visibility</p:attrName>
                                        </p:attrNameLst>
                                      </p:cBhvr>
                                      <p:to>
                                        <p:strVal val="visible"/>
                                      </p:to>
                                    </p:set>
                                    <p:anim calcmode="lin" valueType="num">
                                      <p:cBhvr additive="base">
                                        <p:cTn id="19" dur="300" fill="hold"/>
                                        <p:tgtEl>
                                          <p:spTgt spid="86020"/>
                                        </p:tgtEl>
                                        <p:attrNameLst>
                                          <p:attrName>ppt_x</p:attrName>
                                        </p:attrNameLst>
                                      </p:cBhvr>
                                      <p:tavLst>
                                        <p:tav tm="0">
                                          <p:val>
                                            <p:strVal val="0-#ppt_w/2"/>
                                          </p:val>
                                        </p:tav>
                                        <p:tav tm="100000">
                                          <p:val>
                                            <p:strVal val="#ppt_x"/>
                                          </p:val>
                                        </p:tav>
                                      </p:tavLst>
                                    </p:anim>
                                    <p:anim calcmode="lin" valueType="num">
                                      <p:cBhvr additive="base">
                                        <p:cTn id="20" dur="300" fill="hold"/>
                                        <p:tgtEl>
                                          <p:spTgt spid="860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a:fld id="{9A0DB2DC-4C9A-4742-B13C-FB6460FD3503}" type="slidenum">
              <a:rPr lang="en-GB" sz="970" dirty="0"/>
            </a:fld>
            <a:endParaRPr lang="en-GB" sz="970" dirty="0"/>
          </a:p>
        </p:txBody>
      </p:sp>
      <p:sp>
        <p:nvSpPr>
          <p:cNvPr id="102402" name="Title 102401"/>
          <p:cNvSpPr>
            <a:spLocks noGrp="1"/>
          </p:cNvSpPr>
          <p:nvPr>
            <p:ph type="title"/>
          </p:nvPr>
        </p:nvSpPr>
        <p:spPr>
          <a:xfrm>
            <a:off x="539673" y="332865"/>
            <a:ext cx="8382300" cy="924518"/>
          </a:xfrm>
        </p:spPr>
        <p:txBody>
          <a:bodyPr anchor="ctr" anchorCtr="0"/>
          <a:p>
            <a:pPr algn="l"/>
            <a:r>
              <a:rPr lang="el-GR" altLang="x-none" b="1"/>
              <a:t>Εφαρμογή </a:t>
            </a:r>
            <a:r>
              <a:rPr lang="en-US" altLang="x-none" b="1"/>
              <a:t>:    </a:t>
            </a:r>
            <a:r>
              <a:rPr lang="el-GR" altLang="x-none" b="1">
                <a:solidFill>
                  <a:srgbClr val="FF3300"/>
                </a:solidFill>
              </a:rPr>
              <a:t>Υδραυλικά φρένα</a:t>
            </a:r>
            <a:endParaRPr b="1">
              <a:solidFill>
                <a:srgbClr val="FF3300"/>
              </a:solidFill>
            </a:endParaRPr>
          </a:p>
        </p:txBody>
      </p:sp>
      <p:pic>
        <p:nvPicPr>
          <p:cNvPr id="102403" name="Picture 102402" descr="pic6"/>
          <p:cNvPicPr>
            <a:picLocks noChangeAspect="1"/>
          </p:cNvPicPr>
          <p:nvPr/>
        </p:nvPicPr>
        <p:blipFill>
          <a:blip r:embed="rId1"/>
          <a:stretch>
            <a:fillRect/>
          </a:stretch>
        </p:blipFill>
        <p:spPr>
          <a:xfrm>
            <a:off x="990005" y="2011405"/>
            <a:ext cx="7772374" cy="3079160"/>
          </a:xfrm>
          <a:prstGeom prst="rect">
            <a:avLst/>
          </a:prstGeom>
          <a:noFill/>
          <a:ln w="9525">
            <a:noFill/>
          </a:ln>
        </p:spPr>
      </p:pic>
      <p:sp>
        <p:nvSpPr>
          <p:cNvPr id="102404" name="Text Box 102403"/>
          <p:cNvSpPr txBox="1"/>
          <p:nvPr/>
        </p:nvSpPr>
        <p:spPr>
          <a:xfrm>
            <a:off x="457123" y="3675538"/>
            <a:ext cx="3199861" cy="1684020"/>
          </a:xfrm>
          <a:prstGeom prst="rect">
            <a:avLst/>
          </a:prstGeom>
          <a:noFill/>
          <a:ln w="9525">
            <a:noFill/>
          </a:ln>
        </p:spPr>
        <p:txBody>
          <a:bodyPr>
            <a:spAutoFit/>
          </a:bodyPr>
          <a:p>
            <a:pPr>
              <a:spcBef>
                <a:spcPct val="50000"/>
              </a:spcBef>
            </a:pPr>
            <a:r>
              <a:rPr lang="el-GR" altLang="x-none" sz="2590" b="1"/>
              <a:t>Πατώντας το φρένο ασκείται δύναμη στο μικρό έμβολο</a:t>
            </a:r>
            <a:endParaRPr sz="2590" b="1"/>
          </a:p>
        </p:txBody>
      </p:sp>
      <p:sp>
        <p:nvSpPr>
          <p:cNvPr id="102405" name="Oval 102404"/>
          <p:cNvSpPr/>
          <p:nvPr/>
        </p:nvSpPr>
        <p:spPr>
          <a:xfrm>
            <a:off x="228561" y="3367365"/>
            <a:ext cx="3048342" cy="2033940"/>
          </a:xfrm>
          <a:prstGeom prst="ellipse">
            <a:avLst/>
          </a:prstGeom>
          <a:noFill/>
          <a:ln w="9525">
            <a:noFill/>
          </a:ln>
        </p:spPr>
        <p:txBody>
          <a:bodyPr/>
          <a:p>
            <a:endParaRPr lang="en-US" sz="100"/>
          </a:p>
        </p:txBody>
      </p:sp>
      <p:sp>
        <p:nvSpPr>
          <p:cNvPr id="102406" name="Oval 102405"/>
          <p:cNvSpPr/>
          <p:nvPr/>
        </p:nvSpPr>
        <p:spPr>
          <a:xfrm>
            <a:off x="304321" y="3367365"/>
            <a:ext cx="2972583" cy="2033940"/>
          </a:xfrm>
          <a:prstGeom prst="ellipse">
            <a:avLst/>
          </a:prstGeom>
          <a:noFill/>
          <a:ln w="9525">
            <a:noFill/>
          </a:ln>
        </p:spPr>
        <p:txBody>
          <a:bodyPr/>
          <a:p>
            <a:endParaRPr lang="en-US" sz="100"/>
          </a:p>
        </p:txBody>
      </p:sp>
      <p:sp>
        <p:nvSpPr>
          <p:cNvPr id="102407" name="Text Box 102406"/>
          <p:cNvSpPr txBox="1"/>
          <p:nvPr/>
        </p:nvSpPr>
        <p:spPr>
          <a:xfrm>
            <a:off x="3199861" y="1395060"/>
            <a:ext cx="2819781" cy="887730"/>
          </a:xfrm>
          <a:prstGeom prst="rect">
            <a:avLst/>
          </a:prstGeom>
          <a:noFill/>
          <a:ln w="9525">
            <a:noFill/>
          </a:ln>
        </p:spPr>
        <p:txBody>
          <a:bodyPr>
            <a:spAutoFit/>
          </a:bodyPr>
          <a:p>
            <a:pPr algn="ctr">
              <a:spcBef>
                <a:spcPct val="50000"/>
              </a:spcBef>
            </a:pPr>
            <a:r>
              <a:rPr lang="el-GR" altLang="x-none" sz="2590" b="1"/>
              <a:t>Ασκείται πίεση στο υγρό</a:t>
            </a:r>
            <a:endParaRPr sz="2590" b="1"/>
          </a:p>
        </p:txBody>
      </p:sp>
      <p:sp>
        <p:nvSpPr>
          <p:cNvPr id="102408" name="Text Box 102407"/>
          <p:cNvSpPr txBox="1"/>
          <p:nvPr/>
        </p:nvSpPr>
        <p:spPr>
          <a:xfrm>
            <a:off x="3885545" y="4476787"/>
            <a:ext cx="4115391" cy="887730"/>
          </a:xfrm>
          <a:prstGeom prst="rect">
            <a:avLst/>
          </a:prstGeom>
          <a:noFill/>
          <a:ln w="9525">
            <a:noFill/>
          </a:ln>
        </p:spPr>
        <p:txBody>
          <a:bodyPr>
            <a:spAutoFit/>
          </a:bodyPr>
          <a:p>
            <a:pPr>
              <a:spcBef>
                <a:spcPct val="50000"/>
              </a:spcBef>
            </a:pPr>
            <a:r>
              <a:rPr lang="el-GR" altLang="x-none" sz="2590" b="1"/>
              <a:t>Η πίεση μεταφέρεται στο μεγάλο έμβολο</a:t>
            </a:r>
            <a:endParaRPr sz="2590" b="1"/>
          </a:p>
        </p:txBody>
      </p:sp>
      <p:pic>
        <p:nvPicPr>
          <p:cNvPr id="102409" name="Picture 102408"/>
          <p:cNvPicPr>
            <a:picLocks noChangeAspect="1"/>
          </p:cNvPicPr>
          <p:nvPr/>
        </p:nvPicPr>
        <p:blipFill>
          <a:blip r:embed="rId2"/>
          <a:stretch>
            <a:fillRect/>
          </a:stretch>
        </p:blipFill>
        <p:spPr>
          <a:xfrm>
            <a:off x="3352663" y="2196309"/>
            <a:ext cx="2799236" cy="291480"/>
          </a:xfrm>
          <a:prstGeom prst="rect">
            <a:avLst/>
          </a:prstGeom>
          <a:noFill/>
          <a:ln w="9525">
            <a:noFill/>
          </a:ln>
        </p:spPr>
      </p:pic>
      <p:pic>
        <p:nvPicPr>
          <p:cNvPr id="102410" name="Picture 102409"/>
          <p:cNvPicPr>
            <a:picLocks noChangeAspect="1"/>
          </p:cNvPicPr>
          <p:nvPr/>
        </p:nvPicPr>
        <p:blipFill>
          <a:blip r:embed="rId3"/>
          <a:stretch>
            <a:fillRect/>
          </a:stretch>
        </p:blipFill>
        <p:spPr>
          <a:xfrm>
            <a:off x="0" y="2011405"/>
            <a:ext cx="3326982" cy="3660836"/>
          </a:xfrm>
          <a:prstGeom prst="rect">
            <a:avLst/>
          </a:prstGeom>
          <a:noFill/>
          <a:ln w="9525">
            <a:noFill/>
          </a:ln>
        </p:spPr>
      </p:pic>
      <p:pic>
        <p:nvPicPr>
          <p:cNvPr id="102411" name="Picture 102410"/>
          <p:cNvPicPr>
            <a:picLocks noChangeAspect="1"/>
          </p:cNvPicPr>
          <p:nvPr/>
        </p:nvPicPr>
        <p:blipFill>
          <a:blip r:embed="rId4"/>
          <a:stretch>
            <a:fillRect/>
          </a:stretch>
        </p:blipFill>
        <p:spPr>
          <a:xfrm>
            <a:off x="3734027" y="3552269"/>
            <a:ext cx="4165469" cy="2082734"/>
          </a:xfrm>
          <a:prstGeom prst="rect">
            <a:avLst/>
          </a:prstGeom>
          <a:noFill/>
          <a:ln w="9525">
            <a:noFill/>
          </a:ln>
        </p:spPr>
      </p:pic>
      <p:sp>
        <p:nvSpPr>
          <p:cNvPr id="3" name="Text Box 2"/>
          <p:cNvSpPr txBox="1"/>
          <p:nvPr/>
        </p:nvSpPr>
        <p:spPr>
          <a:xfrm>
            <a:off x="304165" y="6415405"/>
            <a:ext cx="8440420" cy="398780"/>
          </a:xfrm>
          <a:prstGeom prst="rect">
            <a:avLst/>
          </a:prstGeom>
          <a:noFill/>
        </p:spPr>
        <p:txBody>
          <a:bodyPr wrap="none" rtlCol="0" anchor="t">
            <a:spAutoFit/>
          </a:bodyPr>
          <a:p>
            <a:r>
              <a:rPr sz="2000" b="1" dirty="0">
                <a:latin typeface="Times New Roman" panose="02020603050405020304" charset="0"/>
                <a:cs typeface="Times New Roman" panose="02020603050405020304" charset="0"/>
                <a:sym typeface="+mn-ea"/>
              </a:rPr>
              <a:t>Τα μεγάλα έμβολα πολλαπλασιάζουν</a:t>
            </a:r>
            <a:r>
              <a:rPr lang="el-GR" sz="2000" b="1" dirty="0">
                <a:latin typeface="Times New Roman" panose="02020603050405020304" charset="0"/>
                <a:cs typeface="Times New Roman" panose="02020603050405020304" charset="0"/>
                <a:sym typeface="+mn-ea"/>
              </a:rPr>
              <a:t> </a:t>
            </a:r>
            <a:r>
              <a:rPr sz="2000" b="1" dirty="0">
                <a:latin typeface="Times New Roman" panose="02020603050405020304" charset="0"/>
                <a:cs typeface="Times New Roman" panose="02020603050405020304" charset="0"/>
                <a:sym typeface="+mn-ea"/>
              </a:rPr>
              <a:t>τη δύναμη που ασκείται στους τροχούς </a:t>
            </a:r>
            <a:endParaRPr lang="en-US" sz="2000"/>
          </a:p>
        </p:txBody>
      </p:sp>
      <p:sp>
        <p:nvSpPr>
          <p:cNvPr id="4" name="Text Box 3"/>
          <p:cNvSpPr txBox="1"/>
          <p:nvPr/>
        </p:nvSpPr>
        <p:spPr>
          <a:xfrm>
            <a:off x="3215005" y="5634990"/>
            <a:ext cx="5603240" cy="755650"/>
          </a:xfrm>
          <a:prstGeom prst="rect">
            <a:avLst/>
          </a:prstGeom>
          <a:noFill/>
        </p:spPr>
        <p:txBody>
          <a:bodyPr wrap="square" rtlCol="0" anchor="t">
            <a:spAutoFit/>
          </a:bodyPr>
          <a:p>
            <a:pPr>
              <a:lnSpc>
                <a:spcPct val="90000"/>
              </a:lnSpc>
              <a:buClrTx/>
              <a:buSzTx/>
              <a:buFont typeface="Arial" panose="020B0604020202020204" pitchFamily="34" charset="0"/>
            </a:pPr>
            <a:r>
              <a:rPr lang="el-GR" altLang="x-none" sz="2400" b="1">
                <a:sym typeface="+mn-ea"/>
              </a:rPr>
              <a:t>με αποτέλεσμα η τριβή, να </a:t>
            </a:r>
            <a:r>
              <a:rPr lang="el-GR" altLang="x-none" sz="2400" b="1">
                <a:solidFill>
                  <a:srgbClr val="FF0000"/>
                </a:solidFill>
                <a:sym typeface="+mn-ea"/>
              </a:rPr>
              <a:t>επιβραδύνει τη κίνηση των τροχών</a:t>
            </a:r>
            <a:endParaRPr lang="en-US" sz="24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75" fill="hold"/>
                                        <p:tgtEl>
                                          <p:spTgt spid="102402"/>
                                        </p:tgtEl>
                                        <p:attrNameLst>
                                          <p:attrName>ppt_x</p:attrName>
                                        </p:attrNameLst>
                                      </p:cBhvr>
                                      <p:tavLst>
                                        <p:tav tm="0">
                                          <p:val>
                                            <p:strVal val="0-#ppt_w/2"/>
                                          </p:val>
                                        </p:tav>
                                        <p:tav tm="100000">
                                          <p:val>
                                            <p:strVal val="#ppt_x"/>
                                          </p:val>
                                        </p:tav>
                                      </p:tavLst>
                                    </p:anim>
                                    <p:anim calcmode="lin" valueType="num">
                                      <p:cBhvr additive="base">
                                        <p:cTn id="8" dur="75" fill="hold"/>
                                        <p:tgtEl>
                                          <p:spTgt spid="1024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03"/>
                                        </p:tgtEl>
                                        <p:attrNameLst>
                                          <p:attrName>style.visibility</p:attrName>
                                        </p:attrNameLst>
                                      </p:cBhvr>
                                      <p:to>
                                        <p:strVal val="visible"/>
                                      </p:to>
                                    </p:set>
                                    <p:anim calcmode="lin" valueType="num">
                                      <p:cBhvr additive="base">
                                        <p:cTn id="13" dur="500" fill="hold"/>
                                        <p:tgtEl>
                                          <p:spTgt spid="102403"/>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404"/>
                                        </p:tgtEl>
                                        <p:attrNameLst>
                                          <p:attrName>style.visibility</p:attrName>
                                        </p:attrNameLst>
                                      </p:cBhvr>
                                      <p:to>
                                        <p:strVal val="visible"/>
                                      </p:to>
                                    </p:set>
                                    <p:anim calcmode="lin" valueType="num">
                                      <p:cBhvr additive="base">
                                        <p:cTn id="17" dur="500" fill="hold"/>
                                        <p:tgtEl>
                                          <p:spTgt spid="102404"/>
                                        </p:tgtEl>
                                        <p:attrNameLst>
                                          <p:attrName>ppt_x</p:attrName>
                                        </p:attrNameLst>
                                      </p:cBhvr>
                                      <p:tavLst>
                                        <p:tav tm="0">
                                          <p:val>
                                            <p:strVal val="0-#ppt_w/2"/>
                                          </p:val>
                                        </p:tav>
                                        <p:tav tm="100000">
                                          <p:val>
                                            <p:strVal val="#ppt_x"/>
                                          </p:val>
                                        </p:tav>
                                      </p:tavLst>
                                    </p:anim>
                                    <p:anim calcmode="lin" valueType="num">
                                      <p:cBhvr additive="base">
                                        <p:cTn id="18" dur="500" fill="hold"/>
                                        <p:tgtEl>
                                          <p:spTgt spid="10240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1000"/>
                                  </p:stCondLst>
                                  <p:childTnLst>
                                    <p:set>
                                      <p:cBhvr>
                                        <p:cTn id="21" dur="1" fill="hold">
                                          <p:stCondLst>
                                            <p:cond delay="0"/>
                                          </p:stCondLst>
                                        </p:cTn>
                                        <p:tgtEl>
                                          <p:spTgt spid="102410"/>
                                        </p:tgtEl>
                                        <p:attrNameLst>
                                          <p:attrName>style.visibility</p:attrName>
                                        </p:attrNameLst>
                                      </p:cBhvr>
                                      <p:to>
                                        <p:strVal val="visible"/>
                                      </p:to>
                                    </p:set>
                                    <p:anim calcmode="lin" valueType="num">
                                      <p:cBhvr additive="base">
                                        <p:cTn id="22" dur="500" fill="hold"/>
                                        <p:tgtEl>
                                          <p:spTgt spid="102410"/>
                                        </p:tgtEl>
                                        <p:attrNameLst>
                                          <p:attrName>ppt_x</p:attrName>
                                        </p:attrNameLst>
                                      </p:cBhvr>
                                      <p:tavLst>
                                        <p:tav tm="0">
                                          <p:val>
                                            <p:strVal val="0-#ppt_w/2"/>
                                          </p:val>
                                        </p:tav>
                                        <p:tav tm="100000">
                                          <p:val>
                                            <p:strVal val="#ppt_x"/>
                                          </p:val>
                                        </p:tav>
                                      </p:tavLst>
                                    </p:anim>
                                    <p:anim calcmode="lin" valueType="num">
                                      <p:cBhvr additive="base">
                                        <p:cTn id="23" dur="500" fill="hold"/>
                                        <p:tgtEl>
                                          <p:spTgt spid="1024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2407"/>
                                        </p:tgtEl>
                                        <p:attrNameLst>
                                          <p:attrName>style.visibility</p:attrName>
                                        </p:attrNameLst>
                                      </p:cBhvr>
                                      <p:to>
                                        <p:strVal val="visible"/>
                                      </p:to>
                                    </p:set>
                                    <p:anim calcmode="lin" valueType="num">
                                      <p:cBhvr additive="base">
                                        <p:cTn id="28" dur="500" fill="hold"/>
                                        <p:tgtEl>
                                          <p:spTgt spid="102407"/>
                                        </p:tgtEl>
                                        <p:attrNameLst>
                                          <p:attrName>ppt_x</p:attrName>
                                        </p:attrNameLst>
                                      </p:cBhvr>
                                      <p:tavLst>
                                        <p:tav tm="0">
                                          <p:val>
                                            <p:strVal val="0-#ppt_w/2"/>
                                          </p:val>
                                        </p:tav>
                                        <p:tav tm="100000">
                                          <p:val>
                                            <p:strVal val="#ppt_x"/>
                                          </p:val>
                                        </p:tav>
                                      </p:tavLst>
                                    </p:anim>
                                    <p:anim calcmode="lin" valueType="num">
                                      <p:cBhvr additive="base">
                                        <p:cTn id="29" dur="500" fill="hold"/>
                                        <p:tgtEl>
                                          <p:spTgt spid="102407"/>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500"/>
                                  </p:stCondLst>
                                  <p:childTnLst>
                                    <p:set>
                                      <p:cBhvr>
                                        <p:cTn id="32" dur="1" fill="hold">
                                          <p:stCondLst>
                                            <p:cond delay="0"/>
                                          </p:stCondLst>
                                        </p:cTn>
                                        <p:tgtEl>
                                          <p:spTgt spid="102409"/>
                                        </p:tgtEl>
                                        <p:attrNameLst>
                                          <p:attrName>style.visibility</p:attrName>
                                        </p:attrNameLst>
                                      </p:cBhvr>
                                      <p:to>
                                        <p:strVal val="visible"/>
                                      </p:to>
                                    </p:set>
                                    <p:anim calcmode="lin" valueType="num">
                                      <p:cBhvr additive="base">
                                        <p:cTn id="33" dur="500" fill="hold"/>
                                        <p:tgtEl>
                                          <p:spTgt spid="102409"/>
                                        </p:tgtEl>
                                        <p:attrNameLst>
                                          <p:attrName>ppt_x</p:attrName>
                                        </p:attrNameLst>
                                      </p:cBhvr>
                                      <p:tavLst>
                                        <p:tav tm="0">
                                          <p:val>
                                            <p:strVal val="0-#ppt_w/2"/>
                                          </p:val>
                                        </p:tav>
                                        <p:tav tm="100000">
                                          <p:val>
                                            <p:strVal val="#ppt_x"/>
                                          </p:val>
                                        </p:tav>
                                      </p:tavLst>
                                    </p:anim>
                                    <p:anim calcmode="lin" valueType="num">
                                      <p:cBhvr additive="base">
                                        <p:cTn id="34" dur="500" fill="hold"/>
                                        <p:tgtEl>
                                          <p:spTgt spid="10240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2408"/>
                                        </p:tgtEl>
                                        <p:attrNameLst>
                                          <p:attrName>style.visibility</p:attrName>
                                        </p:attrNameLst>
                                      </p:cBhvr>
                                      <p:to>
                                        <p:strVal val="visible"/>
                                      </p:to>
                                    </p:set>
                                    <p:anim calcmode="lin" valueType="num">
                                      <p:cBhvr additive="base">
                                        <p:cTn id="39" dur="500" fill="hold"/>
                                        <p:tgtEl>
                                          <p:spTgt spid="102408"/>
                                        </p:tgtEl>
                                        <p:attrNameLst>
                                          <p:attrName>ppt_x</p:attrName>
                                        </p:attrNameLst>
                                      </p:cBhvr>
                                      <p:tavLst>
                                        <p:tav tm="0">
                                          <p:val>
                                            <p:strVal val="0-#ppt_w/2"/>
                                          </p:val>
                                        </p:tav>
                                        <p:tav tm="100000">
                                          <p:val>
                                            <p:strVal val="#ppt_x"/>
                                          </p:val>
                                        </p:tav>
                                      </p:tavLst>
                                    </p:anim>
                                    <p:anim calcmode="lin" valueType="num">
                                      <p:cBhvr additive="base">
                                        <p:cTn id="40" dur="500" fill="hold"/>
                                        <p:tgtEl>
                                          <p:spTgt spid="10240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02411"/>
                                        </p:tgtEl>
                                        <p:attrNameLst>
                                          <p:attrName>style.visibility</p:attrName>
                                        </p:attrNameLst>
                                      </p:cBhvr>
                                      <p:to>
                                        <p:strVal val="visible"/>
                                      </p:to>
                                    </p:set>
                                    <p:anim calcmode="lin" valueType="num">
                                      <p:cBhvr additive="base">
                                        <p:cTn id="43" dur="500" fill="hold"/>
                                        <p:tgtEl>
                                          <p:spTgt spid="102411"/>
                                        </p:tgtEl>
                                        <p:attrNameLst>
                                          <p:attrName>ppt_x</p:attrName>
                                        </p:attrNameLst>
                                      </p:cBhvr>
                                      <p:tavLst>
                                        <p:tav tm="0">
                                          <p:val>
                                            <p:strVal val="0-#ppt_w/2"/>
                                          </p:val>
                                        </p:tav>
                                        <p:tav tm="100000">
                                          <p:val>
                                            <p:strVal val="#ppt_x"/>
                                          </p:val>
                                        </p:tav>
                                      </p:tavLst>
                                    </p:anim>
                                    <p:anim calcmode="lin" valueType="num">
                                      <p:cBhvr additive="base">
                                        <p:cTn id="44" dur="500" fill="hold"/>
                                        <p:tgtEl>
                                          <p:spTgt spid="1024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checkerboard(across)">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4" grpId="0"/>
      <p:bldP spid="102407" grpId="0"/>
      <p:bldP spid="102408" grpId="0"/>
      <p:bldP spid="4" grpId="0"/>
      <p:bldP spid="4" grpId="1"/>
      <p:bldP spid="3" grpId="0"/>
      <p:bldP spid="3"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2.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5314</Words>
  <Application>WPS Presentation</Application>
  <PresentationFormat>Προβολή στην οθόνη (4:3)</PresentationFormat>
  <Paragraphs>167</Paragraphs>
  <Slides>22</Slides>
  <Notes>0</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11</vt:i4>
      </vt:variant>
      <vt:variant>
        <vt:lpstr>幻灯片标题</vt:lpstr>
      </vt:variant>
      <vt:variant>
        <vt:i4>22</vt:i4>
      </vt:variant>
    </vt:vector>
  </HeadingPairs>
  <TitlesOfParts>
    <vt:vector size="48" baseType="lpstr">
      <vt:lpstr>Arial</vt:lpstr>
      <vt:lpstr>SimSun</vt:lpstr>
      <vt:lpstr>Wingdings</vt:lpstr>
      <vt:lpstr>Tahoma</vt:lpstr>
      <vt:lpstr>Wingdings 2</vt:lpstr>
      <vt:lpstr>Wingdings</vt:lpstr>
      <vt:lpstr>Times New Roman</vt:lpstr>
      <vt:lpstr>Franklin Gothic Medium</vt:lpstr>
      <vt:lpstr>Microsoft YaHei</vt:lpstr>
      <vt:lpstr>Arial Unicode MS</vt:lpstr>
      <vt:lpstr>Franklin Gothic Book</vt:lpstr>
      <vt:lpstr>Calibri</vt:lpstr>
      <vt:lpstr>Comic Sans MS</vt:lpstr>
      <vt:lpstr>Διαστημικό</vt:lpstr>
      <vt:lpstr>1_Διαστημικό</vt:lpstr>
      <vt:lpstr>Equation.3</vt:lpstr>
      <vt:lpstr>Equation.DSMT4</vt:lpstr>
      <vt:lpstr>Paint.Picture</vt:lpstr>
      <vt:lpstr>Equation.KSEE3</vt:lpstr>
      <vt:lpstr>Paint.Picture</vt:lpstr>
      <vt:lpstr>Paint.Picture</vt:lpstr>
      <vt:lpstr>Equation.3</vt:lpstr>
      <vt:lpstr>Equation</vt:lpstr>
      <vt:lpstr>Equation</vt:lpstr>
      <vt:lpstr>Equation</vt:lpstr>
      <vt:lpstr>Paint.Picture</vt:lpstr>
      <vt:lpstr>PowerPoint 演示文稿</vt:lpstr>
      <vt:lpstr>αρχή του pascal. </vt:lpstr>
      <vt:lpstr>αρχή του pascal. </vt:lpstr>
      <vt:lpstr>αρχή του pascal. </vt:lpstr>
      <vt:lpstr>αρχή του pascal. </vt:lpstr>
      <vt:lpstr>αρχή του pascal. </vt:lpstr>
      <vt:lpstr>αρχή του pascal. </vt:lpstr>
      <vt:lpstr>Εφαρμογή :    Digger</vt:lpstr>
      <vt:lpstr>Εφαρμογή :    Υδραυλικά φρένα</vt:lpstr>
      <vt:lpstr>Εφαρμογή :    Υδραυλικός κρίκος</vt:lpstr>
      <vt:lpstr>Εφαρμογή :    Υδραυλικός κρίκος</vt:lpstr>
      <vt:lpstr>Εφαρμογή :    Υδραυλικός ΑΝΕΛΚΥΣΤΗΡΑΣ </vt:lpstr>
      <vt:lpstr>Πείραμα :    σύριγγες</vt:lpstr>
      <vt:lpstr>πίεση σε υγρό.</vt:lpstr>
      <vt:lpstr>αρχή του pascal. </vt:lpstr>
      <vt:lpstr>αρχή του pascal. </vt:lpstr>
      <vt:lpstr>Διαγραμμα εννοιων</vt:lpstr>
      <vt:lpstr>Χρησιμοποιώντας τον τύπο : P=F/A</vt:lpstr>
      <vt:lpstr> </vt:lpstr>
      <vt:lpstr>Συμπεράσματα : υδραυλικό πιεστήριο</vt:lpstr>
      <vt:lpstr>PowerPoint 演示文稿</vt:lpstr>
      <vt:lpstr>Άσκηση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Αρχή του Pascal </dc:title>
  <dc:creator>Φίλιππος Καραγατσλής</dc:creator>
  <cp:lastModifiedBy>Alexandra</cp:lastModifiedBy>
  <cp:revision>85</cp:revision>
  <dcterms:created xsi:type="dcterms:W3CDTF">2008-11-26T23:27:00Z</dcterms:created>
  <dcterms:modified xsi:type="dcterms:W3CDTF">2021-02-02T18:09:29Z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1033-11.2.0.9967</vt:lpwstr>
  </property>
</Properties>
</file>