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33425" lvl="1" indent="-276225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3" name="Rounded Rectangle 307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p>
            <a:endParaRPr lang="en-US"/>
          </a:p>
        </p:txBody>
      </p:sp>
      <p:sp>
        <p:nvSpPr>
          <p:cNvPr id="3074" name="Rounded Rectangle 307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5" name="Rounded Rectangle 307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6" name="Rounded Rectangle 307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7" name="Rounded Rectangle 307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8" name="Rounded Rectangle 307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9" name="Rounded Rectangle 307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0" name="Rounded Rectangle 307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1" name="Rounded Rectangle 308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2" name="Rounded Rectangle 308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3" name="Rounded Rectangle 308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4" name="Rounded Rectangle 308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5" name="Rounded Rectangle 308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6" name="Rounded Rectangle 308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7" name="Rounded Rectangle 308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8" name="Rounded Rectangle 308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9" name="Slide Image Placeholder 3088"/>
          <p:cNvSpPr>
            <a:spLocks noGrp="1"/>
          </p:cNvSpPr>
          <p:nvPr>
            <p:ph type="sldImg"/>
          </p:nvPr>
        </p:nvSpPr>
        <p:spPr>
          <a:xfrm>
            <a:off x="-11798300" y="-11796712"/>
            <a:ext cx="11772900" cy="124666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</a:p>
        </p:txBody>
      </p:sp>
      <p:sp>
        <p:nvSpPr>
          <p:cNvPr id="3090" name="Text Placeholder 3089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5" name="Text Box 16384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6386" name="Text Placeholder 16385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1" name="Text Box 25600"/>
          <p:cNvSpPr txBox="1"/>
          <p:nvPr/>
        </p:nvSpPr>
        <p:spPr>
          <a:xfrm>
            <a:off x="-11798300" y="-11796712"/>
            <a:ext cx="11779250" cy="1247298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2" name="Text Placeholder 25601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5" name="Text Box 26624"/>
          <p:cNvSpPr txBox="1"/>
          <p:nvPr/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26" name="Text Placeholder 26625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49" name="Text Box 27648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7650" name="Text Placeholder 27649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Text Box 17408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410" name="Text Placeholder 17409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3" name="Text Box 18432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4" name="Text Placeholder 18433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7" name="Text Box 19456"/>
          <p:cNvSpPr txBox="1"/>
          <p:nvPr/>
        </p:nvSpPr>
        <p:spPr>
          <a:xfrm>
            <a:off x="-11798300" y="-11796712"/>
            <a:ext cx="11779250" cy="1247298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9458" name="Text Placeholder 19457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Text Box 20480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482" name="Text Placeholder 20481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5" name="Text Box 21504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1506" name="Text Placeholder 21505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29" name="Text Box 22528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530" name="Text Placeholder 22529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3" name="Text Box 23552"/>
          <p:cNvSpPr txBox="1"/>
          <p:nvPr/>
        </p:nvSpPr>
        <p:spPr>
          <a:xfrm>
            <a:off x="-14224000" y="-11796712"/>
            <a:ext cx="16637000" cy="1247933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54" name="Text Placeholder 23553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7" name="Text Box 24576"/>
          <p:cNvSpPr txBox="1"/>
          <p:nvPr/>
        </p:nvSpPr>
        <p:spPr>
          <a:xfrm>
            <a:off x="4763" y="4763"/>
            <a:ext cx="11791950" cy="1248568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78" name="Text Placeholder 24577"/>
          <p:cNvSpPr txBox="1"/>
          <p:nvPr>
            <p:ph type="body"/>
          </p:nvPr>
        </p:nvSpPr>
        <p:spPr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7710" y="-377825"/>
            <a:ext cx="1917303" cy="6440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377825"/>
            <a:ext cx="5640762" cy="6440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928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33" y="1604963"/>
            <a:ext cx="401928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9160" y="1511300"/>
            <a:ext cx="2050653" cy="4592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11300"/>
            <a:ext cx="6033081" cy="4592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57914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099" y="1828800"/>
            <a:ext cx="3757914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5" name="Freeform 1024"/>
          <p:cNvSpPr/>
          <p:nvPr/>
        </p:nvSpPr>
        <p:spPr>
          <a:xfrm rot="18420000">
            <a:off x="7775575" y="-12700"/>
            <a:ext cx="1162050" cy="2084388"/>
          </a:xfrm>
          <a:custGeom>
            <a:avLst/>
            <a:gdLst>
              <a:gd name="txL" fmla="*/ 0 w 2903"/>
              <a:gd name="txT" fmla="*/ 0 h 3686"/>
              <a:gd name="txR" fmla="*/ 2903 w 2903"/>
              <a:gd name="txB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txL" t="txT" r="txR" b="tx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85800" y="-377825"/>
            <a:ext cx="6843713" cy="21034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lvl="0"/>
            <a:r>
              <a:rPr dirty="0"/>
              <a:t>Κάντε κλικ εδώ για την επεξεργασία της μορφής του κειμένου του τίτλου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69213" cy="42338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p>
            <a:pPr lvl="0"/>
            <a:r>
              <a:rPr dirty="0"/>
              <a:t>Κάντε κλικ εδώ για την επεξεργασία της μορφής των κειμένων διάρθρωσης</a:t>
            </a:r>
            <a:endParaRPr dirty="0"/>
          </a:p>
          <a:p>
            <a:pPr lvl="1"/>
            <a:r>
              <a:rPr dirty="0"/>
              <a:t>Δεύτερο επίπεδο διάρθρωσης</a:t>
            </a:r>
            <a:endParaRPr dirty="0"/>
          </a:p>
          <a:p>
            <a:pPr lvl="2"/>
            <a:r>
              <a:rPr dirty="0"/>
              <a:t>Τρίτο επίπεδο διάρθρωσης</a:t>
            </a:r>
            <a:endParaRPr dirty="0"/>
          </a:p>
          <a:p>
            <a:pPr lvl="3"/>
            <a:r>
              <a:rPr dirty="0"/>
              <a:t>Τέταρτο επίπεδο διάρθρωσης</a:t>
            </a:r>
            <a:endParaRPr dirty="0"/>
          </a:p>
          <a:p>
            <a:pPr lvl="4"/>
            <a:r>
              <a:rPr dirty="0"/>
              <a:t>Πέμπτο επίπεδο διάρθρωσης</a:t>
            </a:r>
            <a:endParaRPr dirty="0"/>
          </a:p>
          <a:p>
            <a:pPr lvl="4"/>
            <a:r>
              <a:rPr dirty="0"/>
              <a:t>Έκτο επίπεδο διάρθρωσης</a:t>
            </a:r>
            <a:endParaRPr dirty="0"/>
          </a:p>
          <a:p>
            <a:pPr lvl="4"/>
            <a:r>
              <a:rPr dirty="0"/>
              <a:t>Έβδομο επίπεδο διάρθρωσης</a:t>
            </a:r>
            <a:endParaRPr dirty="0"/>
          </a:p>
          <a:p>
            <a:pPr lvl="4"/>
            <a:r>
              <a:rPr dirty="0"/>
              <a:t>Όγδοο επίπεδο διάρθρωσης</a:t>
            </a:r>
            <a:endParaRPr dirty="0"/>
          </a:p>
          <a:p>
            <a:pPr lvl="4"/>
            <a:r>
              <a:rPr dirty="0"/>
              <a:t>Ένατο επίπεδο διάρθρωσης</a:t>
            </a:r>
            <a:endParaRPr dirty="0"/>
          </a:p>
        </p:txBody>
      </p:sp>
      <p:sp>
        <p:nvSpPr>
          <p:cNvPr id="1028" name="Text Box 1027"/>
          <p:cNvSpPr txBox="1"/>
          <p:nvPr/>
        </p:nvSpPr>
        <p:spPr>
          <a:xfrm>
            <a:off x="1371600" y="6248400"/>
            <a:ext cx="1887538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Text Box 1028"/>
          <p:cNvSpPr txBox="1"/>
          <p:nvPr/>
        </p:nvSpPr>
        <p:spPr>
          <a:xfrm>
            <a:off x="3556000" y="6248400"/>
            <a:ext cx="2878138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/>
          </p:nvPr>
        </p:nvSpPr>
        <p:spPr>
          <a:xfrm>
            <a:off x="6718300" y="6248400"/>
            <a:ext cx="1878013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>
            <a:lvl1pPr>
              <a:buFont typeface="Arial" panose="020B0604020202020204" pitchFamily="34" charset="0"/>
              <a:defRPr>
                <a:solidFill>
                  <a:srgbClr val="000000"/>
                </a:solidFill>
              </a:defRPr>
            </a:lvl1pPr>
          </a:lstStyle>
          <a:p>
            <a:pPr lvl="0" defTabSz="449580" eaLnBrk="1" hangingPunct="1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/>
            </a:fld>
            <a:endParaRPr lang="en-GB"/>
          </a:p>
        </p:txBody>
      </p:sp>
      <p:sp>
        <p:nvSpPr>
          <p:cNvPr id="1031" name="Freeform 1030"/>
          <p:cNvSpPr/>
          <p:nvPr/>
        </p:nvSpPr>
        <p:spPr>
          <a:xfrm rot="18420000">
            <a:off x="7839075" y="34925"/>
            <a:ext cx="1165225" cy="2097088"/>
          </a:xfrm>
          <a:custGeom>
            <a:avLst/>
            <a:gdLst>
              <a:gd name="txL" fmla="*/ 0 w 2911"/>
              <a:gd name="txT" fmla="*/ 0 h 3703"/>
              <a:gd name="txR" fmla="*/ 2911 w 2911"/>
              <a:gd name="txB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txL" t="txT" r="txR" b="tx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rgbClr val="703D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2" name="Freeform 1031"/>
          <p:cNvSpPr/>
          <p:nvPr/>
        </p:nvSpPr>
        <p:spPr>
          <a:xfrm rot="18420000">
            <a:off x="7805738" y="193675"/>
            <a:ext cx="1025525" cy="1571625"/>
          </a:xfrm>
          <a:custGeom>
            <a:avLst/>
            <a:gdLst>
              <a:gd name="txL" fmla="*/ 0 w 2561"/>
              <a:gd name="txT" fmla="*/ 0 h 2777"/>
              <a:gd name="txR" fmla="*/ 2561 w 2561"/>
              <a:gd name="txB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txL" t="txT" r="txR" b="tx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rgbClr val="FFB800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33" name="Group 1032"/>
          <p:cNvGrpSpPr/>
          <p:nvPr/>
        </p:nvGrpSpPr>
        <p:grpSpPr>
          <a:xfrm>
            <a:off x="7938" y="5540375"/>
            <a:ext cx="1781175" cy="1243013"/>
            <a:chOff x="5" y="3490"/>
            <a:chExt cx="1122" cy="783"/>
          </a:xfrm>
        </p:grpSpPr>
        <p:sp>
          <p:nvSpPr>
            <p:cNvPr id="1034" name="Freeform 1033"/>
            <p:cNvSpPr/>
            <p:nvPr/>
          </p:nvSpPr>
          <p:spPr>
            <a:xfrm>
              <a:off x="24" y="3505"/>
              <a:ext cx="1088" cy="648"/>
            </a:xfrm>
            <a:custGeom>
              <a:avLst/>
              <a:gdLst>
                <a:gd name="txL" fmla="*/ 0 w 2177"/>
                <a:gd name="txT" fmla="*/ 0 h 1298"/>
                <a:gd name="txR" fmla="*/ 2177 w 2177"/>
                <a:gd name="txB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txL" t="txT" r="txR" b="tx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Freeform 1034"/>
            <p:cNvSpPr/>
            <p:nvPr/>
          </p:nvSpPr>
          <p:spPr>
            <a:xfrm>
              <a:off x="1022" y="3582"/>
              <a:ext cx="70" cy="128"/>
            </a:xfrm>
            <a:custGeom>
              <a:avLst/>
              <a:gdLst>
                <a:gd name="txL" fmla="*/ 0 w 143"/>
                <a:gd name="txT" fmla="*/ 0 h 258"/>
                <a:gd name="txR" fmla="*/ 143 w 143"/>
                <a:gd name="txB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txL" t="txT" r="txR" b="tx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20" y="3774"/>
              <a:ext cx="791" cy="409"/>
            </a:xfrm>
            <a:custGeom>
              <a:avLst/>
              <a:gdLst>
                <a:gd name="txL" fmla="*/ 0 w 1586"/>
                <a:gd name="txT" fmla="*/ 0 h 821"/>
                <a:gd name="txR" fmla="*/ 1586 w 1586"/>
                <a:gd name="txB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txL" t="txT" r="txR" b="tx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129" y="3808"/>
              <a:ext cx="524" cy="373"/>
            </a:xfrm>
            <a:custGeom>
              <a:avLst/>
              <a:gdLst>
                <a:gd name="txL" fmla="*/ 0 w 1049"/>
                <a:gd name="txT" fmla="*/ 0 h 747"/>
                <a:gd name="txR" fmla="*/ 1049 w 1049"/>
                <a:gd name="txB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txL" t="txT" r="txR" b="tx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485" y="3532"/>
              <a:ext cx="134" cy="120"/>
            </a:xfrm>
            <a:custGeom>
              <a:avLst/>
              <a:gdLst>
                <a:gd name="txL" fmla="*/ 0 w 272"/>
                <a:gd name="txT" fmla="*/ 0 h 241"/>
                <a:gd name="txR" fmla="*/ 272 w 272"/>
                <a:gd name="txB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txL" t="txT" r="txR" b="tx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1038"/>
            <p:cNvSpPr/>
            <p:nvPr/>
          </p:nvSpPr>
          <p:spPr>
            <a:xfrm>
              <a:off x="641" y="4163"/>
              <a:ext cx="75" cy="111"/>
            </a:xfrm>
            <a:custGeom>
              <a:avLst/>
              <a:gdLst>
                <a:gd name="txL" fmla="*/ 0 w 152"/>
                <a:gd name="txT" fmla="*/ 0 h 224"/>
                <a:gd name="txR" fmla="*/ 152 w 152"/>
                <a:gd name="txB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txL" t="txT" r="txR" b="tx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1039"/>
            <p:cNvSpPr/>
            <p:nvPr/>
          </p:nvSpPr>
          <p:spPr>
            <a:xfrm>
              <a:off x="504" y="3607"/>
              <a:ext cx="192" cy="382"/>
            </a:xfrm>
            <a:custGeom>
              <a:avLst/>
              <a:gdLst>
                <a:gd name="txL" fmla="*/ 0 w 386"/>
                <a:gd name="txT" fmla="*/ 0 h 764"/>
                <a:gd name="txR" fmla="*/ 386 w 386"/>
                <a:gd name="txB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txL" t="txT" r="txR" b="tx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Freeform 1040"/>
            <p:cNvSpPr/>
            <p:nvPr/>
          </p:nvSpPr>
          <p:spPr>
            <a:xfrm>
              <a:off x="668" y="3590"/>
              <a:ext cx="363" cy="173"/>
            </a:xfrm>
            <a:custGeom>
              <a:avLst/>
              <a:gdLst>
                <a:gd name="txL" fmla="*/ 0 w 728"/>
                <a:gd name="txT" fmla="*/ 0 h 348"/>
                <a:gd name="txR" fmla="*/ 728 w 728"/>
                <a:gd name="txB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txL" t="txT" r="txR" b="tx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Freeform 1041"/>
            <p:cNvSpPr/>
            <p:nvPr/>
          </p:nvSpPr>
          <p:spPr>
            <a:xfrm>
              <a:off x="347" y="3693"/>
              <a:ext cx="155" cy="66"/>
            </a:xfrm>
            <a:custGeom>
              <a:avLst/>
              <a:gdLst>
                <a:gd name="txL" fmla="*/ 0 w 312"/>
                <a:gd name="txT" fmla="*/ 0 h 135"/>
                <a:gd name="txR" fmla="*/ 312 w 312"/>
                <a:gd name="txB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txL" t="txT" r="txR" b="tx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43" name="Group 1042"/>
            <p:cNvGrpSpPr/>
            <p:nvPr/>
          </p:nvGrpSpPr>
          <p:grpSpPr>
            <a:xfrm>
              <a:off x="5" y="3490"/>
              <a:ext cx="1122" cy="778"/>
              <a:chOff x="5" y="3490"/>
              <a:chExt cx="1122" cy="778"/>
            </a:xfrm>
          </p:grpSpPr>
          <p:grpSp>
            <p:nvGrpSpPr>
              <p:cNvPr id="1044" name="Group 1043"/>
              <p:cNvGrpSpPr/>
              <p:nvPr/>
            </p:nvGrpSpPr>
            <p:grpSpPr>
              <a:xfrm>
                <a:off x="499" y="3562"/>
                <a:ext cx="546" cy="706"/>
                <a:chOff x="499" y="3562"/>
                <a:chExt cx="546" cy="706"/>
              </a:xfrm>
            </p:grpSpPr>
            <p:sp>
              <p:nvSpPr>
                <p:cNvPr id="1045" name="Freeform 1044"/>
                <p:cNvSpPr/>
                <p:nvPr/>
              </p:nvSpPr>
              <p:spPr>
                <a:xfrm>
                  <a:off x="499" y="3587"/>
                  <a:ext cx="156" cy="86"/>
                </a:xfrm>
                <a:custGeom>
                  <a:avLst/>
                  <a:gdLst>
                    <a:gd name="txL" fmla="*/ 0 w 313"/>
                    <a:gd name="txT" fmla="*/ 0 h 175"/>
                    <a:gd name="txR" fmla="*/ 313 w 313"/>
                    <a:gd name="txB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txL" t="txT" r="txR" b="tx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6" name="Freeform 1045"/>
                <p:cNvSpPr/>
                <p:nvPr/>
              </p:nvSpPr>
              <p:spPr>
                <a:xfrm>
                  <a:off x="636" y="4137"/>
                  <a:ext cx="114" cy="132"/>
                </a:xfrm>
                <a:custGeom>
                  <a:avLst/>
                  <a:gdLst>
                    <a:gd name="txL" fmla="*/ 0 w 230"/>
                    <a:gd name="txT" fmla="*/ 0 h 266"/>
                    <a:gd name="txR" fmla="*/ 230 w 230"/>
                    <a:gd name="txB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txL" t="txT" r="txR" b="tx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7" name="Freeform 1046"/>
                <p:cNvSpPr/>
                <p:nvPr/>
              </p:nvSpPr>
              <p:spPr>
                <a:xfrm>
                  <a:off x="1004" y="3562"/>
                  <a:ext cx="42" cy="116"/>
                </a:xfrm>
                <a:custGeom>
                  <a:avLst/>
                  <a:gdLst>
                    <a:gd name="txL" fmla="*/ 0 w 87"/>
                    <a:gd name="txT" fmla="*/ 0 h 234"/>
                    <a:gd name="txR" fmla="*/ 87 w 87"/>
                    <a:gd name="txB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txL" t="txT" r="txR" b="tx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1048" name="Freeform 1047"/>
              <p:cNvSpPr/>
              <p:nvPr/>
            </p:nvSpPr>
            <p:spPr>
              <a:xfrm>
                <a:off x="76" y="3732"/>
                <a:ext cx="594" cy="249"/>
              </a:xfrm>
              <a:custGeom>
                <a:avLst/>
                <a:gdLst>
                  <a:gd name="txL" fmla="*/ 0 w 1190"/>
                  <a:gd name="txT" fmla="*/ 0 h 500"/>
                  <a:gd name="txR" fmla="*/ 1190 w 1190"/>
                  <a:gd name="txB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txL" t="txT" r="txR" b="tx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" name="Freeform 1048"/>
              <p:cNvSpPr/>
              <p:nvPr/>
            </p:nvSpPr>
            <p:spPr>
              <a:xfrm>
                <a:off x="260" y="3886"/>
                <a:ext cx="243" cy="147"/>
              </a:xfrm>
              <a:custGeom>
                <a:avLst/>
                <a:gdLst>
                  <a:gd name="txL" fmla="*/ 0 w 489"/>
                  <a:gd name="txT" fmla="*/ 0 h 296"/>
                  <a:gd name="txR" fmla="*/ 489 w 489"/>
                  <a:gd name="txB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txL" t="txT" r="txR" b="tx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" name="Freeform 1049"/>
              <p:cNvSpPr/>
              <p:nvPr/>
            </p:nvSpPr>
            <p:spPr>
              <a:xfrm>
                <a:off x="565" y="3680"/>
                <a:ext cx="106" cy="237"/>
              </a:xfrm>
              <a:custGeom>
                <a:avLst/>
                <a:gdLst>
                  <a:gd name="txL" fmla="*/ 0 w 213"/>
                  <a:gd name="txT" fmla="*/ 0 h 478"/>
                  <a:gd name="txR" fmla="*/ 213 w 213"/>
                  <a:gd name="txB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txL" t="txT" r="txR" b="tx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51" name="Group 1050"/>
              <p:cNvGrpSpPr/>
              <p:nvPr/>
            </p:nvGrpSpPr>
            <p:grpSpPr>
              <a:xfrm>
                <a:off x="5" y="3490"/>
                <a:ext cx="1122" cy="676"/>
                <a:chOff x="5" y="3490"/>
                <a:chExt cx="1122" cy="676"/>
              </a:xfrm>
            </p:grpSpPr>
            <p:sp>
              <p:nvSpPr>
                <p:cNvPr id="1052" name="Freeform 1051"/>
                <p:cNvSpPr/>
                <p:nvPr/>
              </p:nvSpPr>
              <p:spPr>
                <a:xfrm>
                  <a:off x="669" y="4048"/>
                  <a:ext cx="74" cy="86"/>
                </a:xfrm>
                <a:custGeom>
                  <a:avLst/>
                  <a:gdLst>
                    <a:gd name="txL" fmla="*/ 0 w 150"/>
                    <a:gd name="txT" fmla="*/ 0 h 173"/>
                    <a:gd name="txR" fmla="*/ 150 w 150"/>
                    <a:gd name="txB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txL" t="txT" r="txR" b="tx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3" name="Freeform 1052"/>
                <p:cNvSpPr/>
                <p:nvPr/>
              </p:nvSpPr>
              <p:spPr>
                <a:xfrm>
                  <a:off x="5" y="3728"/>
                  <a:ext cx="841" cy="439"/>
                </a:xfrm>
                <a:custGeom>
                  <a:avLst/>
                  <a:gdLst>
                    <a:gd name="txL" fmla="*/ 0 w 1684"/>
                    <a:gd name="txT" fmla="*/ 0 h 880"/>
                    <a:gd name="txR" fmla="*/ 1684 w 1684"/>
                    <a:gd name="txB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txL" t="txT" r="txR" b="tx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4" name="Freeform 1053"/>
                <p:cNvSpPr/>
                <p:nvPr/>
              </p:nvSpPr>
              <p:spPr>
                <a:xfrm>
                  <a:off x="106" y="3770"/>
                  <a:ext cx="79" cy="166"/>
                </a:xfrm>
                <a:custGeom>
                  <a:avLst/>
                  <a:gdLst>
                    <a:gd name="txL" fmla="*/ 0 w 160"/>
                    <a:gd name="txT" fmla="*/ 0 h 335"/>
                    <a:gd name="txR" fmla="*/ 160 w 160"/>
                    <a:gd name="txB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txL" t="txT" r="txR" b="tx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5" name="Freeform 1054"/>
                <p:cNvSpPr/>
                <p:nvPr/>
              </p:nvSpPr>
              <p:spPr>
                <a:xfrm>
                  <a:off x="449" y="3490"/>
                  <a:ext cx="321" cy="593"/>
                </a:xfrm>
                <a:custGeom>
                  <a:avLst/>
                  <a:gdLst>
                    <a:gd name="txL" fmla="*/ 0 w 642"/>
                    <a:gd name="txT" fmla="*/ 0 h 1188"/>
                    <a:gd name="txR" fmla="*/ 642 w 642"/>
                    <a:gd name="txB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txL" t="txT" r="txR" b="tx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6" name="Freeform 1055"/>
                <p:cNvSpPr/>
                <p:nvPr/>
              </p:nvSpPr>
              <p:spPr>
                <a:xfrm>
                  <a:off x="578" y="3650"/>
                  <a:ext cx="95" cy="251"/>
                </a:xfrm>
                <a:custGeom>
                  <a:avLst/>
                  <a:gdLst>
                    <a:gd name="txL" fmla="*/ 0 w 192"/>
                    <a:gd name="txT" fmla="*/ 0 h 504"/>
                    <a:gd name="txR" fmla="*/ 192 w 192"/>
                    <a:gd name="txB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txL" t="txT" r="txR" b="tx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7" name="Freeform 1056"/>
                <p:cNvSpPr/>
                <p:nvPr/>
              </p:nvSpPr>
              <p:spPr>
                <a:xfrm>
                  <a:off x="328" y="3630"/>
                  <a:ext cx="194" cy="134"/>
                </a:xfrm>
                <a:custGeom>
                  <a:avLst/>
                  <a:gdLst>
                    <a:gd name="txL" fmla="*/ 0 w 390"/>
                    <a:gd name="txT" fmla="*/ 0 h 269"/>
                    <a:gd name="txR" fmla="*/ 390 w 390"/>
                    <a:gd name="txB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txL" t="txT" r="txR" b="tx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8" name="Freeform 1057"/>
                <p:cNvSpPr/>
                <p:nvPr/>
              </p:nvSpPr>
              <p:spPr>
                <a:xfrm>
                  <a:off x="658" y="3538"/>
                  <a:ext cx="470" cy="211"/>
                </a:xfrm>
                <a:custGeom>
                  <a:avLst/>
                  <a:gdLst>
                    <a:gd name="txL" fmla="*/ 0 w 941"/>
                    <a:gd name="txT" fmla="*/ 0 h 424"/>
                    <a:gd name="txR" fmla="*/ 941 w 941"/>
                    <a:gd name="txB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txL" t="txT" r="txR" b="tx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59" name="Freeform 1058"/>
                <p:cNvSpPr/>
                <p:nvPr/>
              </p:nvSpPr>
              <p:spPr>
                <a:xfrm>
                  <a:off x="717" y="3606"/>
                  <a:ext cx="244" cy="85"/>
                </a:xfrm>
                <a:custGeom>
                  <a:avLst/>
                  <a:gdLst>
                    <a:gd name="txL" fmla="*/ 0 w 488"/>
                    <a:gd name="txT" fmla="*/ 0 h 173"/>
                    <a:gd name="txR" fmla="*/ 488 w 488"/>
                    <a:gd name="txB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txL" t="txT" r="txR" b="tx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1060" name="Group 1059"/>
          <p:cNvGrpSpPr/>
          <p:nvPr/>
        </p:nvGrpSpPr>
        <p:grpSpPr>
          <a:xfrm>
            <a:off x="8680450" y="2116138"/>
            <a:ext cx="382588" cy="4305300"/>
            <a:chOff x="5468" y="1333"/>
            <a:chExt cx="241" cy="2712"/>
          </a:xfrm>
        </p:grpSpPr>
        <p:sp>
          <p:nvSpPr>
            <p:cNvPr id="1061" name="Freeform 1060"/>
            <p:cNvSpPr/>
            <p:nvPr/>
          </p:nvSpPr>
          <p:spPr>
            <a:xfrm flipH="1">
              <a:off x="5468" y="2620"/>
              <a:ext cx="204" cy="1426"/>
            </a:xfrm>
            <a:custGeom>
              <a:avLst/>
              <a:gdLst>
                <a:gd name="txL" fmla="*/ 0 w 772"/>
                <a:gd name="txT" fmla="*/ 0 h 3266"/>
                <a:gd name="txR" fmla="*/ 772 w 772"/>
                <a:gd name="txB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txL" t="txT" r="txR" b="tx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" name="Freeform 1061"/>
            <p:cNvSpPr/>
            <p:nvPr/>
          </p:nvSpPr>
          <p:spPr>
            <a:xfrm flipH="1">
              <a:off x="5506" y="1333"/>
              <a:ext cx="204" cy="1632"/>
            </a:xfrm>
            <a:custGeom>
              <a:avLst/>
              <a:gdLst>
                <a:gd name="txL" fmla="*/ 0 w 772"/>
                <a:gd name="txT" fmla="*/ 0 h 3266"/>
                <a:gd name="txR" fmla="*/ 772 w 772"/>
                <a:gd name="txB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txL" t="txT" r="txR" b="tx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6873875" y="-171450"/>
            <a:ext cx="2973388" cy="2835275"/>
            <a:chOff x="4330" y="-108"/>
            <a:chExt cx="1873" cy="1786"/>
          </a:xfrm>
        </p:grpSpPr>
        <p:grpSp>
          <p:nvGrpSpPr>
            <p:cNvPr id="1064" name="Group 1063"/>
            <p:cNvGrpSpPr/>
            <p:nvPr/>
          </p:nvGrpSpPr>
          <p:grpSpPr>
            <a:xfrm>
              <a:off x="4330" y="-108"/>
              <a:ext cx="1873" cy="1786"/>
              <a:chOff x="4330" y="-108"/>
              <a:chExt cx="1873" cy="1786"/>
            </a:xfrm>
          </p:grpSpPr>
          <p:sp>
            <p:nvSpPr>
              <p:cNvPr id="1065" name="Freeform 1064"/>
              <p:cNvSpPr/>
              <p:nvPr/>
            </p:nvSpPr>
            <p:spPr>
              <a:xfrm rot="18420000">
                <a:off x="5428" y="1097"/>
                <a:ext cx="61" cy="287"/>
              </a:xfrm>
              <a:custGeom>
                <a:avLst/>
                <a:gdLst>
                  <a:gd name="txL" fmla="*/ 0 w 245"/>
                  <a:gd name="txT" fmla="*/ 0 h 806"/>
                  <a:gd name="txR" fmla="*/ 245 w 245"/>
                  <a:gd name="txB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txL" t="txT" r="txR" b="tx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6" name="Group 1065"/>
              <p:cNvGrpSpPr/>
              <p:nvPr/>
            </p:nvGrpSpPr>
            <p:grpSpPr>
              <a:xfrm>
                <a:off x="4330" y="-108"/>
                <a:ext cx="1873" cy="1786"/>
                <a:chOff x="4330" y="-108"/>
                <a:chExt cx="1873" cy="1786"/>
              </a:xfrm>
            </p:grpSpPr>
            <p:sp>
              <p:nvSpPr>
                <p:cNvPr id="1067" name="Freeform 1066"/>
                <p:cNvSpPr/>
                <p:nvPr/>
              </p:nvSpPr>
              <p:spPr>
                <a:xfrm rot="18420000">
                  <a:off x="4901" y="-13"/>
                  <a:ext cx="218" cy="141"/>
                </a:xfrm>
                <a:custGeom>
                  <a:avLst/>
                  <a:gdLst>
                    <a:gd name="txL" fmla="*/ 0 w 604"/>
                    <a:gd name="txT" fmla="*/ 0 h 349"/>
                    <a:gd name="txR" fmla="*/ 604 w 604"/>
                    <a:gd name="txB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8" name="Freeform 1067"/>
                <p:cNvSpPr/>
                <p:nvPr/>
              </p:nvSpPr>
              <p:spPr>
                <a:xfrm rot="18420000">
                  <a:off x="4963" y="405"/>
                  <a:ext cx="384" cy="497"/>
                </a:xfrm>
                <a:custGeom>
                  <a:avLst/>
                  <a:gdLst>
                    <a:gd name="txL" fmla="*/ 0 w 1064"/>
                    <a:gd name="txT" fmla="*/ 0 h 1230"/>
                    <a:gd name="txR" fmla="*/ 1064 w 1064"/>
                    <a:gd name="txB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txL" t="txT" r="txR" b="tx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1068"/>
                <p:cNvSpPr/>
                <p:nvPr/>
              </p:nvSpPr>
              <p:spPr>
                <a:xfrm rot="18420000">
                  <a:off x="4727" y="260"/>
                  <a:ext cx="722" cy="1021"/>
                </a:xfrm>
                <a:custGeom>
                  <a:avLst/>
                  <a:gdLst>
                    <a:gd name="txL" fmla="*/ 0 w 2002"/>
                    <a:gd name="txT" fmla="*/ 0 h 2521"/>
                    <a:gd name="txR" fmla="*/ 2002 w 2002"/>
                    <a:gd name="txB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txL" t="txT" r="txR" b="tx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1069"/>
                <p:cNvSpPr/>
                <p:nvPr/>
              </p:nvSpPr>
              <p:spPr>
                <a:xfrm rot="18420000">
                  <a:off x="4723" y="21"/>
                  <a:ext cx="1086" cy="1529"/>
                </a:xfrm>
                <a:custGeom>
                  <a:avLst/>
                  <a:gdLst>
                    <a:gd name="txL" fmla="*/ 0 w 3007"/>
                    <a:gd name="txT" fmla="*/ 0 h 3771"/>
                    <a:gd name="txR" fmla="*/ 3007 w 3007"/>
                    <a:gd name="txB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txL" t="txT" r="txR" b="tx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1" name="Freeform 1070"/>
                <p:cNvSpPr/>
                <p:nvPr/>
              </p:nvSpPr>
              <p:spPr>
                <a:xfrm rot="18420000">
                  <a:off x="5270" y="1176"/>
                  <a:ext cx="241" cy="137"/>
                </a:xfrm>
                <a:custGeom>
                  <a:avLst/>
                  <a:gdLst>
                    <a:gd name="txL" fmla="*/ 0 w 673"/>
                    <a:gd name="txT" fmla="*/ 0 h 342"/>
                    <a:gd name="txR" fmla="*/ 673 w 673"/>
                    <a:gd name="txB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2" name="Freeform 1071"/>
                <p:cNvSpPr/>
                <p:nvPr/>
              </p:nvSpPr>
              <p:spPr>
                <a:xfrm rot="18420000">
                  <a:off x="5212" y="1052"/>
                  <a:ext cx="258" cy="163"/>
                </a:xfrm>
                <a:custGeom>
                  <a:avLst/>
                  <a:gdLst>
                    <a:gd name="txL" fmla="*/ 0 w 716"/>
                    <a:gd name="txT" fmla="*/ 0 h 403"/>
                    <a:gd name="txR" fmla="*/ 716 w 716"/>
                    <a:gd name="txB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txL" t="txT" r="txR" b="tx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3" name="Freeform 1072"/>
                <p:cNvSpPr/>
                <p:nvPr/>
              </p:nvSpPr>
              <p:spPr>
                <a:xfrm rot="18420000">
                  <a:off x="4901" y="200"/>
                  <a:ext cx="258" cy="166"/>
                </a:xfrm>
                <a:custGeom>
                  <a:avLst/>
                  <a:gdLst>
                    <a:gd name="txL" fmla="*/ 0 w 717"/>
                    <a:gd name="txT" fmla="*/ 0 h 411"/>
                    <a:gd name="txR" fmla="*/ 717 w 717"/>
                    <a:gd name="txB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txL" t="txT" r="txR" b="tx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4" name="Freeform 1073"/>
                <p:cNvSpPr/>
                <p:nvPr/>
              </p:nvSpPr>
              <p:spPr>
                <a:xfrm rot="18420000">
                  <a:off x="4859" y="103"/>
                  <a:ext cx="255" cy="156"/>
                </a:xfrm>
                <a:custGeom>
                  <a:avLst/>
                  <a:gdLst>
                    <a:gd name="txL" fmla="*/ 0 w 709"/>
                    <a:gd name="txT" fmla="*/ 0 h 386"/>
                    <a:gd name="txR" fmla="*/ 709 w 709"/>
                    <a:gd name="txB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txL" t="txT" r="txR" b="tx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1075" name="Straight Connector 1074"/>
            <p:cNvSpPr/>
            <p:nvPr/>
          </p:nvSpPr>
          <p:spPr>
            <a:xfrm>
              <a:off x="4870" y="84"/>
              <a:ext cx="41" cy="95"/>
            </a:xfrm>
            <a:prstGeom prst="line">
              <a:avLst/>
            </a:prstGeom>
            <a:ln w="3816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0" lvl="1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2pPr>
      <a:lvl3pPr marL="0" lvl="2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3pPr>
      <a:lvl4pPr marL="0" lvl="3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4pPr>
      <a:lvl5pPr marL="0" lvl="4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5pPr>
    </p:titleStyle>
    <p:bodyStyle>
      <a:lvl1pPr marL="333375" lvl="0" indent="-333375" algn="l" defTabSz="449580" rtl="0" eaLnBrk="0" fontAlgn="base" latinLnBrk="0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33425" lvl="1" indent="-276225" algn="l" defTabSz="449580" rtl="0" eaLnBrk="0" fontAlgn="base" latinLnBrk="0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33425" lvl="1" indent="-276225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Freeform 2048"/>
          <p:cNvSpPr/>
          <p:nvPr/>
        </p:nvSpPr>
        <p:spPr>
          <a:xfrm>
            <a:off x="20638" y="12700"/>
            <a:ext cx="8896350" cy="6780213"/>
          </a:xfrm>
          <a:custGeom>
            <a:avLst/>
            <a:gdLst>
              <a:gd name="txL" fmla="*/ 0 w 3985"/>
              <a:gd name="txT" fmla="*/ 0 h 3619"/>
              <a:gd name="txR" fmla="*/ 3985 w 3985"/>
              <a:gd name="txB" fmla="*/ 3619 h 3619"/>
            </a:gdLst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txL" t="txT" r="txR" b="tx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rgbClr val="FFEF66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0" name="Title 2049"/>
          <p:cNvSpPr>
            <a:spLocks noGrp="1"/>
          </p:cNvSpPr>
          <p:nvPr>
            <p:ph type="title"/>
          </p:nvPr>
        </p:nvSpPr>
        <p:spPr>
          <a:xfrm>
            <a:off x="1371600" y="1511300"/>
            <a:ext cx="6373813" cy="22463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lvl="0"/>
            <a:r>
              <a:rPr dirty="0"/>
              <a:t>Κάντε κλικ εδώ για την επεξεργασία της μορφής του κειμένου του τίτλου</a:t>
            </a:r>
            <a:endParaRPr dirty="0"/>
          </a:p>
        </p:txBody>
      </p:sp>
      <p:sp>
        <p:nvSpPr>
          <p:cNvPr id="2051" name="Text Box 2050"/>
          <p:cNvSpPr txBox="1"/>
          <p:nvPr/>
        </p:nvSpPr>
        <p:spPr>
          <a:xfrm>
            <a:off x="685800" y="6248400"/>
            <a:ext cx="1887538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2" name="Text Box 2051"/>
          <p:cNvSpPr txBox="1"/>
          <p:nvPr/>
        </p:nvSpPr>
        <p:spPr>
          <a:xfrm>
            <a:off x="3124200" y="6248400"/>
            <a:ext cx="2878138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3" name="Slide Number Placeholder 2052"/>
          <p:cNvSpPr>
            <a:spLocks noGrp="1"/>
          </p:cNvSpPr>
          <p:nvPr>
            <p:ph type="sldNum"/>
          </p:nvPr>
        </p:nvSpPr>
        <p:spPr>
          <a:xfrm>
            <a:off x="6553200" y="6248400"/>
            <a:ext cx="1878013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>
            <a:lvl1pPr algn="r">
              <a:buFont typeface="Comic Sans MS" panose="030F0702030302020204" pitchFamily="64" charset="0"/>
              <a:defRPr sz="1400">
                <a:solidFill>
                  <a:srgbClr val="000000"/>
                </a:solidFill>
                <a:latin typeface="Comic Sans MS" panose="030F0702030302020204" pitchFamily="64" charset="0"/>
              </a:defRPr>
            </a:lvl1pPr>
          </a:lstStyle>
          <a:p>
            <a:pPr lvl="0" defTabSz="449580" eaLnBrk="1" hangingPunct="1">
              <a:lnSpc>
                <a:spcPct val="100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GB">
                <a:cs typeface="Arial" panose="020B0604020202020204" pitchFamily="34" charset="0"/>
              </a:rPr>
            </a:fld>
            <a:endParaRPr lang="en-GB">
              <a:cs typeface="Arial" panose="020B0604020202020204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195263" y="234950"/>
            <a:ext cx="3784600" cy="1774825"/>
            <a:chOff x="123" y="148"/>
            <a:chExt cx="2384" cy="1118"/>
          </a:xfrm>
        </p:grpSpPr>
        <p:sp>
          <p:nvSpPr>
            <p:cNvPr id="2055" name="Freeform 2054"/>
            <p:cNvSpPr/>
            <p:nvPr/>
          </p:nvSpPr>
          <p:spPr>
            <a:xfrm>
              <a:off x="177" y="177"/>
              <a:ext cx="2249" cy="1016"/>
            </a:xfrm>
            <a:custGeom>
              <a:avLst/>
              <a:gdLst>
                <a:gd name="txL" fmla="*/ 0 w 794"/>
                <a:gd name="txT" fmla="*/ 0 h 414"/>
                <a:gd name="txR" fmla="*/ 794 w 794"/>
                <a:gd name="txB" fmla="*/ 414 h 414"/>
              </a:gdLst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txL" t="txT" r="txR" b="tx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" name="Freeform 2055"/>
            <p:cNvSpPr/>
            <p:nvPr/>
          </p:nvSpPr>
          <p:spPr>
            <a:xfrm>
              <a:off x="166" y="261"/>
              <a:ext cx="2243" cy="1006"/>
            </a:xfrm>
            <a:custGeom>
              <a:avLst/>
              <a:gdLst>
                <a:gd name="txL" fmla="*/ 0 w 1586"/>
                <a:gd name="txT" fmla="*/ 0 h 821"/>
                <a:gd name="txR" fmla="*/ 1586 w 1586"/>
                <a:gd name="txB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txL" t="txT" r="txR" b="tx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474" y="344"/>
              <a:ext cx="1487" cy="918"/>
            </a:xfrm>
            <a:custGeom>
              <a:avLst/>
              <a:gdLst>
                <a:gd name="txL" fmla="*/ 0 w 1049"/>
                <a:gd name="txT" fmla="*/ 0 h 747"/>
                <a:gd name="txR" fmla="*/ 1049 w 1049"/>
                <a:gd name="txB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txL" t="txT" r="txR" b="tx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058" name="Group 2057"/>
            <p:cNvGrpSpPr/>
            <p:nvPr/>
          </p:nvGrpSpPr>
          <p:grpSpPr>
            <a:xfrm>
              <a:off x="123" y="148"/>
              <a:ext cx="2384" cy="1079"/>
              <a:chOff x="123" y="148"/>
              <a:chExt cx="2384" cy="1079"/>
            </a:xfrm>
          </p:grpSpPr>
          <p:sp>
            <p:nvSpPr>
              <p:cNvPr id="2059" name="Freeform 2058"/>
              <p:cNvSpPr/>
              <p:nvPr/>
            </p:nvSpPr>
            <p:spPr>
              <a:xfrm>
                <a:off x="2005" y="934"/>
                <a:ext cx="211" cy="213"/>
              </a:xfrm>
              <a:custGeom>
                <a:avLst/>
                <a:gdLst>
                  <a:gd name="txL" fmla="*/ 0 w 150"/>
                  <a:gd name="txT" fmla="*/ 0 h 173"/>
                  <a:gd name="txR" fmla="*/ 150 w 150"/>
                  <a:gd name="txB" fmla="*/ 173 h 173"/>
                </a:gdLst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txL" t="txT" r="txR" b="tx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0" name="Freeform 2059"/>
              <p:cNvSpPr/>
              <p:nvPr/>
            </p:nvSpPr>
            <p:spPr>
              <a:xfrm>
                <a:off x="123" y="148"/>
                <a:ext cx="2385" cy="1080"/>
              </a:xfrm>
              <a:custGeom>
                <a:avLst/>
                <a:gdLst>
                  <a:gd name="txL" fmla="*/ 0 w 1684"/>
                  <a:gd name="txT" fmla="*/ 0 h 880"/>
                  <a:gd name="txR" fmla="*/ 1684 w 1684"/>
                  <a:gd name="txB" fmla="*/ 880 h 880"/>
                </a:gdLst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txL" t="txT" r="txR" b="tx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1" name="Freeform 2060"/>
              <p:cNvSpPr/>
              <p:nvPr/>
            </p:nvSpPr>
            <p:spPr>
              <a:xfrm>
                <a:off x="324" y="158"/>
                <a:ext cx="1685" cy="613"/>
              </a:xfrm>
              <a:custGeom>
                <a:avLst/>
                <a:gdLst>
                  <a:gd name="txL" fmla="*/ 0 w 1190"/>
                  <a:gd name="txT" fmla="*/ 0 h 500"/>
                  <a:gd name="txR" fmla="*/ 1190 w 1190"/>
                  <a:gd name="txB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txL" t="txT" r="txR" b="tx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2" name="Freeform 2061"/>
              <p:cNvSpPr/>
              <p:nvPr/>
            </p:nvSpPr>
            <p:spPr>
              <a:xfrm>
                <a:off x="409" y="251"/>
                <a:ext cx="226" cy="409"/>
              </a:xfrm>
              <a:custGeom>
                <a:avLst/>
                <a:gdLst>
                  <a:gd name="txL" fmla="*/ 0 w 160"/>
                  <a:gd name="txT" fmla="*/ 0 h 335"/>
                  <a:gd name="txR" fmla="*/ 160 w 160"/>
                  <a:gd name="txB" fmla="*/ 335 h 335"/>
                </a:gdLst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txL" t="txT" r="txR" b="tx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3" name="Freeform 2062"/>
              <p:cNvSpPr/>
              <p:nvPr/>
            </p:nvSpPr>
            <p:spPr>
              <a:xfrm>
                <a:off x="846" y="536"/>
                <a:ext cx="690" cy="363"/>
              </a:xfrm>
              <a:custGeom>
                <a:avLst/>
                <a:gdLst>
                  <a:gd name="txL" fmla="*/ 0 w 489"/>
                  <a:gd name="txT" fmla="*/ 0 h 296"/>
                  <a:gd name="txR" fmla="*/ 489 w 489"/>
                  <a:gd name="txB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txL" t="txT" r="txR" b="tx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2064" name="Group 2063"/>
          <p:cNvGrpSpPr/>
          <p:nvPr/>
        </p:nvGrpSpPr>
        <p:grpSpPr>
          <a:xfrm>
            <a:off x="7745413" y="4227513"/>
            <a:ext cx="1179512" cy="1335087"/>
            <a:chOff x="4879" y="2663"/>
            <a:chExt cx="743" cy="841"/>
          </a:xfrm>
        </p:grpSpPr>
        <p:sp>
          <p:nvSpPr>
            <p:cNvPr id="2065" name="Freeform 2064"/>
            <p:cNvSpPr/>
            <p:nvPr/>
          </p:nvSpPr>
          <p:spPr>
            <a:xfrm rot="7320000">
              <a:off x="4918" y="2924"/>
              <a:ext cx="628" cy="294"/>
            </a:xfrm>
            <a:custGeom>
              <a:avLst/>
              <a:gdLst>
                <a:gd name="txL" fmla="*/ 0 w 794"/>
                <a:gd name="txT" fmla="*/ 0 h 414"/>
                <a:gd name="txR" fmla="*/ 794 w 794"/>
                <a:gd name="txB" fmla="*/ 414 h 414"/>
              </a:gdLst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txL" t="txT" r="txR" b="tx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" name="Freeform 2065"/>
            <p:cNvSpPr/>
            <p:nvPr/>
          </p:nvSpPr>
          <p:spPr>
            <a:xfrm rot="7320000">
              <a:off x="4912" y="2920"/>
              <a:ext cx="626" cy="291"/>
            </a:xfrm>
            <a:custGeom>
              <a:avLst/>
              <a:gdLst>
                <a:gd name="txL" fmla="*/ 0 w 1586"/>
                <a:gd name="txT" fmla="*/ 0 h 821"/>
                <a:gd name="txR" fmla="*/ 1586 w 1586"/>
                <a:gd name="txB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txL" t="txT" r="txR" b="tx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" name="Freeform 2066"/>
            <p:cNvSpPr/>
            <p:nvPr/>
          </p:nvSpPr>
          <p:spPr>
            <a:xfrm rot="7320000">
              <a:off x="5010" y="2928"/>
              <a:ext cx="415" cy="266"/>
            </a:xfrm>
            <a:custGeom>
              <a:avLst/>
              <a:gdLst>
                <a:gd name="txL" fmla="*/ 0 w 1049"/>
                <a:gd name="txT" fmla="*/ 0 h 747"/>
                <a:gd name="txR" fmla="*/ 1049 w 1049"/>
                <a:gd name="txB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txL" t="txT" r="txR" b="tx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068" name="Group 2067"/>
            <p:cNvGrpSpPr/>
            <p:nvPr/>
          </p:nvGrpSpPr>
          <p:grpSpPr>
            <a:xfrm>
              <a:off x="4879" y="2663"/>
              <a:ext cx="743" cy="841"/>
              <a:chOff x="4879" y="2663"/>
              <a:chExt cx="743" cy="841"/>
            </a:xfrm>
          </p:grpSpPr>
          <p:sp>
            <p:nvSpPr>
              <p:cNvPr id="2069" name="Freeform 2068"/>
              <p:cNvSpPr/>
              <p:nvPr/>
            </p:nvSpPr>
            <p:spPr>
              <a:xfrm rot="7320000">
                <a:off x="4945" y="3210"/>
                <a:ext cx="63" cy="81"/>
              </a:xfrm>
              <a:custGeom>
                <a:avLst/>
                <a:gdLst>
                  <a:gd name="txL" fmla="*/ 0 w 150"/>
                  <a:gd name="txT" fmla="*/ 0 h 173"/>
                  <a:gd name="txR" fmla="*/ 150 w 150"/>
                  <a:gd name="txB" fmla="*/ 173 h 173"/>
                </a:gdLst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txL" t="txT" r="txR" b="tx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Freeform 2069"/>
              <p:cNvSpPr/>
              <p:nvPr/>
            </p:nvSpPr>
            <p:spPr>
              <a:xfrm rot="7320000">
                <a:off x="4887" y="2873"/>
                <a:ext cx="729" cy="422"/>
              </a:xfrm>
              <a:custGeom>
                <a:avLst/>
                <a:gdLst>
                  <a:gd name="txL" fmla="*/ 0 w 1684"/>
                  <a:gd name="txT" fmla="*/ 0 h 880"/>
                  <a:gd name="txR" fmla="*/ 1684 w 1684"/>
                  <a:gd name="txB" fmla="*/ 880 h 880"/>
                </a:gdLst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txL" t="txT" r="txR" b="tx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2070"/>
              <p:cNvSpPr/>
              <p:nvPr/>
            </p:nvSpPr>
            <p:spPr>
              <a:xfrm rot="7320000">
                <a:off x="5069" y="2958"/>
                <a:ext cx="516" cy="238"/>
              </a:xfrm>
              <a:custGeom>
                <a:avLst/>
                <a:gdLst>
                  <a:gd name="txL" fmla="*/ 0 w 1190"/>
                  <a:gd name="txT" fmla="*/ 0 h 500"/>
                  <a:gd name="txR" fmla="*/ 1190 w 1190"/>
                  <a:gd name="txB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txL" t="txT" r="txR" b="tx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2071"/>
              <p:cNvSpPr/>
              <p:nvPr/>
            </p:nvSpPr>
            <p:spPr>
              <a:xfrm rot="7320000">
                <a:off x="5441" y="2849"/>
                <a:ext cx="68" cy="159"/>
              </a:xfrm>
              <a:custGeom>
                <a:avLst/>
                <a:gdLst>
                  <a:gd name="txL" fmla="*/ 0 w 160"/>
                  <a:gd name="txT" fmla="*/ 0 h 335"/>
                  <a:gd name="txR" fmla="*/ 160 w 160"/>
                  <a:gd name="txB" fmla="*/ 335 h 335"/>
                </a:gdLst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txL" t="txT" r="txR" b="tx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3" name="Freeform 2072"/>
              <p:cNvSpPr/>
              <p:nvPr/>
            </p:nvSpPr>
            <p:spPr>
              <a:xfrm rot="7320000">
                <a:off x="5143" y="2965"/>
                <a:ext cx="210" cy="140"/>
              </a:xfrm>
              <a:custGeom>
                <a:avLst/>
                <a:gdLst>
                  <a:gd name="txL" fmla="*/ 0 w 489"/>
                  <a:gd name="txT" fmla="*/ 0 h 296"/>
                  <a:gd name="txR" fmla="*/ 489 w 489"/>
                  <a:gd name="txB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txL" t="txT" r="txR" b="tx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074" name="Freeform 2073"/>
          <p:cNvSpPr/>
          <p:nvPr/>
        </p:nvSpPr>
        <p:spPr>
          <a:xfrm>
            <a:off x="901700" y="5054600"/>
            <a:ext cx="6807200" cy="728663"/>
          </a:xfrm>
          <a:custGeom>
            <a:avLst/>
            <a:gdLst>
              <a:gd name="txL" fmla="*/ 0 w 4288"/>
              <a:gd name="txT" fmla="*/ 0 h 459"/>
              <a:gd name="txR" fmla="*/ 4288 w 4288"/>
              <a:gd name="txB" fmla="*/ 459 h 459"/>
            </a:gdLst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txL" t="txT" r="txR" b="tx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320" cap="flat" cmpd="sng">
            <a:solidFill>
              <a:srgbClr val="703D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4076700" y="1930400"/>
            <a:ext cx="889000" cy="381000"/>
          </a:xfrm>
          <a:custGeom>
            <a:avLst/>
            <a:gdLst>
              <a:gd name="txL" fmla="*/ 0 w 560"/>
              <a:gd name="txT" fmla="*/ 0 h 240"/>
              <a:gd name="txR" fmla="*/ 560 w 560"/>
              <a:gd name="txB" fmla="*/ 240 h 240"/>
            </a:gdLst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txL" t="txT" r="txR" b="tx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48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6" name="Text Placeholder 2075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02613" cy="44989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  <a:r>
              <a:rPr dirty="0"/>
              <a:t>Κάντε κλικ εδώ για την επεξεργασία της μορφής των κειμένων διάρθρωσης</a:t>
            </a:r>
            <a:endParaRPr dirty="0"/>
          </a:p>
          <a:p>
            <a:pPr lvl="1"/>
            <a:r>
              <a:rPr dirty="0"/>
              <a:t>Δεύτερο επίπεδο διάρθρωσης</a:t>
            </a:r>
            <a:endParaRPr dirty="0"/>
          </a:p>
          <a:p>
            <a:pPr lvl="2"/>
            <a:r>
              <a:rPr dirty="0"/>
              <a:t>Τρίτο επίπεδο διάρθρωσης</a:t>
            </a:r>
            <a:endParaRPr dirty="0"/>
          </a:p>
          <a:p>
            <a:pPr lvl="3"/>
            <a:r>
              <a:rPr dirty="0"/>
              <a:t>Τέταρτο επίπεδο διάρθρωσης</a:t>
            </a:r>
            <a:endParaRPr dirty="0"/>
          </a:p>
          <a:p>
            <a:pPr lvl="4"/>
            <a:r>
              <a:rPr dirty="0"/>
              <a:t>Πέμπτο επίπεδο διάρθρωσης</a:t>
            </a:r>
            <a:endParaRPr dirty="0"/>
          </a:p>
          <a:p>
            <a:pPr lvl="4"/>
            <a:r>
              <a:rPr dirty="0"/>
              <a:t>Έκτο επίπεδο διάρθρωσης</a:t>
            </a:r>
            <a:endParaRPr dirty="0"/>
          </a:p>
          <a:p>
            <a:pPr lvl="4"/>
            <a:r>
              <a:rPr dirty="0"/>
              <a:t>Έβδομο επίπεδο διάρθρωσης</a:t>
            </a:r>
            <a:endParaRPr dirty="0"/>
          </a:p>
          <a:p>
            <a:pPr lvl="4"/>
            <a:r>
              <a:rPr dirty="0"/>
              <a:t>Όγδοο επίπεδο διάρθρωσης</a:t>
            </a:r>
            <a:endParaRPr dirty="0"/>
          </a:p>
          <a:p>
            <a:pPr lvl="4"/>
            <a:r>
              <a:rPr dirty="0"/>
              <a:t>Ένατο επίπεδο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0" lvl="1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2pPr>
      <a:lvl3pPr marL="0" lvl="2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3pPr>
      <a:lvl4pPr marL="0" lvl="3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4pPr>
      <a:lvl5pPr marL="0" lvl="4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j-cs"/>
        </a:defRPr>
      </a:lvl5pPr>
    </p:titleStyle>
    <p:bodyStyle>
      <a:lvl1pPr marL="333375" lvl="0" indent="-333375" algn="l" defTabSz="449580" rtl="0" eaLnBrk="0" fontAlgn="base" latinLnBrk="0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33425" lvl="1" indent="-276225" algn="l" defTabSz="449580" rtl="0" eaLnBrk="0" fontAlgn="base" latinLnBrk="0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omic Sans MS" panose="030F0702030302020204" pitchFamily="64" charset="0"/>
          <a:ea typeface="Lucida Sans Unicode" panose="020B0602030504020204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33425" lvl="1" indent="-276225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FFFFFF"/>
          </a:solidFill>
          <a:latin typeface="Arial" panose="020B0604020202020204" pitchFamily="34" charset="0"/>
          <a:ea typeface="Lucida Sans Unicode" panose="020B060203050402020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Text Box 4096"/>
          <p:cNvSpPr txBox="1"/>
          <p:nvPr/>
        </p:nvSpPr>
        <p:spPr>
          <a:xfrm>
            <a:off x="457200" y="2339975"/>
            <a:ext cx="8534400" cy="10795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449580">
              <a:buSzPct val="100000"/>
              <a:buFont typeface="Comic Sans MS" panose="030F0702030302020204" pitchFamily="6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4400">
                <a:solidFill>
                  <a:srgbClr val="000000"/>
                </a:solidFill>
                <a:latin typeface="Comic Sans MS" panose="030F0702030302020204" pitchFamily="64" charset="0"/>
              </a:rPr>
              <a:t>ΠΥΚΝΟΤΗΤΑ</a:t>
            </a:r>
            <a:endParaRPr lang="en-GB" sz="4400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sp>
        <p:nvSpPr>
          <p:cNvPr id="4098" name="Rectangles 4097"/>
          <p:cNvSpPr/>
          <p:nvPr/>
        </p:nvSpPr>
        <p:spPr>
          <a:xfrm>
            <a:off x="1219200" y="4495800"/>
            <a:ext cx="7162800" cy="7032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defTabSz="449580">
              <a:buClr>
                <a:srgbClr val="FF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4000">
                <a:solidFill>
                  <a:srgbClr val="FF0000"/>
                </a:solidFill>
                <a:latin typeface="Times New Roman" panose="02020603050405020304" pitchFamily="16" charset="0"/>
              </a:rPr>
              <a:t>.</a:t>
            </a:r>
            <a:endParaRPr lang="en-GB" sz="4000">
              <a:solidFill>
                <a:srgbClr val="FF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4099" name="Text Box 4098"/>
          <p:cNvSpPr txBox="1"/>
          <p:nvPr/>
        </p:nvSpPr>
        <p:spPr>
          <a:xfrm>
            <a:off x="1800225" y="4319588"/>
            <a:ext cx="6122988" cy="7191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449580">
              <a:buSzPct val="100000"/>
              <a:buFont typeface="Comic Sans MS" panose="030F0702030302020204" pitchFamily="6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400" b="1">
                <a:solidFill>
                  <a:srgbClr val="000000"/>
                </a:solidFill>
                <a:latin typeface="Comic Sans MS" panose="030F0702030302020204" pitchFamily="64" charset="0"/>
              </a:rPr>
              <a:t>ΔΟΥΜΑΝΙΔΟΥ ΑΛΕΞΑΝΔΡΑ</a:t>
            </a:r>
            <a:endParaRPr lang="en-GB" sz="2400" b="1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13312"/>
          <p:cNvSpPr txBox="1"/>
          <p:nvPr/>
        </p:nvSpPr>
        <p:spPr>
          <a:xfrm>
            <a:off x="1079500" y="720725"/>
            <a:ext cx="5580063" cy="9001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2. Βρίσκουμε την μάζα της πέτρας.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13314" name="Picture 13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1441450"/>
            <a:ext cx="3362325" cy="179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13314"/>
          <p:cNvSpPr txBox="1"/>
          <p:nvPr/>
        </p:nvSpPr>
        <p:spPr>
          <a:xfrm>
            <a:off x="4140200" y="2160588"/>
            <a:ext cx="4679950" cy="18002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3. Αντικαθιστούμε στον τύπο της         πυκνότητας τα σύμβολα με τις τιμές που μετρήσαμε.</a:t>
            </a:r>
            <a:endParaRPr lang="en-GB" sz="2000" b="1">
              <a:solidFill>
                <a:srgbClr val="000000"/>
              </a:solidFill>
            </a:endParaRPr>
          </a:p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Π.χ. Αν  βρήκαμε : Vπετρας= 100cm</a:t>
            </a:r>
            <a:r>
              <a:rPr lang="en-GB" sz="2400" b="1" baseline="33000">
                <a:solidFill>
                  <a:srgbClr val="000000"/>
                </a:solidFill>
              </a:rPr>
              <a:t>3</a:t>
            </a:r>
            <a:r>
              <a:rPr lang="en-GB" sz="2000" b="1">
                <a:solidFill>
                  <a:srgbClr val="000000"/>
                </a:solidFill>
              </a:rPr>
              <a:t> και m = 270g τότε έχουμε: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13316" name="Picture 13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38" y="4352925"/>
            <a:ext cx="4376737" cy="68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7" name="Text Box 14336"/>
          <p:cNvSpPr txBox="1"/>
          <p:nvPr/>
        </p:nvSpPr>
        <p:spPr>
          <a:xfrm>
            <a:off x="720725" y="144463"/>
            <a:ext cx="6869113" cy="20145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449580">
              <a:buSzPct val="100000"/>
              <a:buFont typeface="Comic Sans MS" panose="030F0702030302020204" pitchFamily="6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3600" b="1">
                <a:solidFill>
                  <a:srgbClr val="000000"/>
                </a:solidFill>
                <a:latin typeface="Comic Sans MS" panose="030F0702030302020204" pitchFamily="64" charset="0"/>
              </a:rPr>
              <a:t>ΔΙΕΘΝΕΣ ΣΥΣΤΗΜΑ ΜΟΝΑΔΩΝ</a:t>
            </a:r>
            <a:br>
              <a:rPr lang="en-GB" sz="3600" b="1">
                <a:solidFill>
                  <a:srgbClr val="000000"/>
                </a:solidFill>
                <a:latin typeface="Comic Sans MS" panose="030F0702030302020204" pitchFamily="64" charset="0"/>
              </a:rPr>
            </a:br>
            <a:r>
              <a:rPr lang="en-GB" sz="3600" b="1">
                <a:solidFill>
                  <a:srgbClr val="000000"/>
                </a:solidFill>
                <a:latin typeface="Comic Sans MS" panose="030F0702030302020204" pitchFamily="64" charset="0"/>
              </a:rPr>
              <a:t>S.I.</a:t>
            </a:r>
            <a:endParaRPr lang="en-GB" sz="3600" b="1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pic>
        <p:nvPicPr>
          <p:cNvPr id="14338" name="Picture 14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725" y="2160588"/>
            <a:ext cx="6310313" cy="414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/>
          <p:nvPr/>
        </p:nvGraphicFramePr>
        <p:xfrm>
          <a:off x="831850" y="411480"/>
          <a:ext cx="7053580" cy="44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3580"/>
              </a:tblGrid>
              <a:tr h="8255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GB" sz="2400" b="1">
                          <a:sym typeface="+mn-ea"/>
                        </a:rPr>
                        <a:t>Πολλαπλάσια και υποπολλαπλάσια μονάδων</a:t>
                      </a:r>
                      <a:endParaRPr lang="en-US" sz="2400" b="1">
                        <a:sym typeface="+mn-ea"/>
                      </a:endParaRPr>
                    </a:p>
                  </a:txBody>
                  <a:tcPr anchor="ctr" anchorCtr="0"/>
                </a:tc>
              </a:tr>
              <a:tr h="19939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24612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04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570" y="1022350"/>
            <a:ext cx="6961188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0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95" y="1481455"/>
            <a:ext cx="5953125" cy="5362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1" name="Text Box 15360"/>
          <p:cNvSpPr txBox="1"/>
          <p:nvPr/>
        </p:nvSpPr>
        <p:spPr>
          <a:xfrm>
            <a:off x="1066800" y="2987675"/>
            <a:ext cx="7620000" cy="1922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5362" name="Picture 15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0" y="6362700"/>
            <a:ext cx="47625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5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750888"/>
            <a:ext cx="1589088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Text Box 5120"/>
          <p:cNvSpPr txBox="1"/>
          <p:nvPr/>
        </p:nvSpPr>
        <p:spPr>
          <a:xfrm>
            <a:off x="685800" y="0"/>
            <a:ext cx="6856413" cy="10795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3600" b="1">
                <a:solidFill>
                  <a:srgbClr val="000000"/>
                </a:solidFill>
                <a:latin typeface="Arial" panose="020B0604020202020204" pitchFamily="34" charset="0"/>
              </a:rPr>
              <a:t>Πυκνότητα</a:t>
            </a:r>
            <a:endParaRPr lang="en-GB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2" name="Text Box 5121"/>
          <p:cNvSpPr txBox="1"/>
          <p:nvPr/>
        </p:nvSpPr>
        <p:spPr>
          <a:xfrm>
            <a:off x="360363" y="900113"/>
            <a:ext cx="7740650" cy="13700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>
              <a:solidFill>
                <a:srgbClr val="000000"/>
              </a:solidFill>
            </a:endParaRPr>
          </a:p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sz="2200" b="1">
                <a:solidFill>
                  <a:srgbClr val="000000"/>
                </a:solidFill>
              </a:rPr>
              <a:t>Πυκνότητα (ρ) ενός ομογενούς σώματος ορίζεται το πηλίκο της μάζας του σώματος m προς τον όγκο του V, δηλαδή: </a:t>
            </a:r>
            <a:endParaRPr lang="en-GB" sz="2200" b="1">
              <a:solidFill>
                <a:srgbClr val="000000"/>
              </a:solidFill>
            </a:endParaRPr>
          </a:p>
        </p:txBody>
      </p:sp>
      <p:sp>
        <p:nvSpPr>
          <p:cNvPr id="5123" name="Text Box 5122"/>
          <p:cNvSpPr txBox="1"/>
          <p:nvPr/>
        </p:nvSpPr>
        <p:spPr>
          <a:xfrm>
            <a:off x="1800225" y="4684713"/>
            <a:ext cx="7199313" cy="16144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sz="2000" b="1" i="1">
              <a:solidFill>
                <a:srgbClr val="000000"/>
              </a:solidFill>
            </a:endParaRPr>
          </a:p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 Η πυκνότητα </a:t>
            </a:r>
            <a:r>
              <a:rPr lang="en-GB" sz="2000" b="1" i="1" u="sng">
                <a:solidFill>
                  <a:srgbClr val="000000"/>
                </a:solidFill>
              </a:rPr>
              <a:t>δεν εξαρτάται</a:t>
            </a:r>
            <a:r>
              <a:rPr lang="en-GB" sz="2000" b="1" i="1">
                <a:solidFill>
                  <a:srgbClr val="000000"/>
                </a:solidFill>
              </a:rPr>
              <a:t> από τις διαστάσεις του σώματος παρά μόνο από το υλικό από το οποίο και αποτελείται το σώμα. Κάθε υλικό χαρακτηρίζεται από τη δική του πυκνότητα. </a:t>
            </a:r>
            <a:endParaRPr lang="en-GB" sz="2000" b="1" i="1">
              <a:solidFill>
                <a:srgbClr val="000000"/>
              </a:solidFill>
            </a:endParaRPr>
          </a:p>
        </p:txBody>
      </p:sp>
      <p:pic>
        <p:nvPicPr>
          <p:cNvPr id="5124" name="Picture 5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863" y="3600450"/>
            <a:ext cx="1757362" cy="100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3600450"/>
            <a:ext cx="161925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5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3959225"/>
            <a:ext cx="428625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5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3" y="1979613"/>
            <a:ext cx="4637087" cy="1627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5" name="Text Box 6144"/>
          <p:cNvSpPr txBox="1"/>
          <p:nvPr/>
        </p:nvSpPr>
        <p:spPr>
          <a:xfrm>
            <a:off x="685800" y="403225"/>
            <a:ext cx="6856413" cy="10080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algn="ctr" defTabSz="449580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800">
                <a:solidFill>
                  <a:srgbClr val="000000"/>
                </a:solidFill>
                <a:latin typeface="Comic Sans MS" panose="030F0702030302020204" pitchFamily="64" charset="0"/>
              </a:rPr>
              <a:t>Το φυσικό μέγεθος πυκνότητα αποτελεί βασικό χαρακτηριστικό της ύλης</a:t>
            </a:r>
            <a:endParaRPr lang="en-GB" sz="2800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pic>
        <p:nvPicPr>
          <p:cNvPr id="6146" name="Picture 6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3600450"/>
            <a:ext cx="3514725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6146"/>
          <p:cNvSpPr txBox="1"/>
          <p:nvPr/>
        </p:nvSpPr>
        <p:spPr>
          <a:xfrm>
            <a:off x="827088" y="1484313"/>
            <a:ext cx="701992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</a:rPr>
              <a:t>Μας δείχνει  πόσο «πυκνή» είναι η ύλη σε ένα σώμα</a:t>
            </a: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6148" name="Picture 6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133600"/>
            <a:ext cx="309562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6148"/>
          <p:cNvSpPr txBox="1"/>
          <p:nvPr/>
        </p:nvSpPr>
        <p:spPr>
          <a:xfrm>
            <a:off x="360363" y="1979613"/>
            <a:ext cx="5040312" cy="16906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</a:rPr>
              <a:t>Μεγάλη πυκνότητα  έχουν τα σώματα που:</a:t>
            </a:r>
            <a:endParaRPr lang="en-GB" sz="2000">
              <a:solidFill>
                <a:srgbClr val="000000"/>
              </a:solidFill>
            </a:endParaRPr>
          </a:p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είτε τα μόριά τους είναι πολύ κοντά    </a:t>
            </a:r>
            <a:endParaRPr lang="en-GB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είτε τα μόρια τους έχουν μεγάλη μάζα</a:t>
            </a:r>
            <a:endParaRPr lang="en-GB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sz="20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50" name="Text Box 6149"/>
          <p:cNvSpPr txBox="1"/>
          <p:nvPr/>
        </p:nvSpPr>
        <p:spPr>
          <a:xfrm>
            <a:off x="1979613" y="5759450"/>
            <a:ext cx="6480175" cy="7207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 u="sng">
                <a:solidFill>
                  <a:srgbClr val="000000"/>
                </a:solidFill>
              </a:rPr>
              <a:t>Συνήθως</a:t>
            </a:r>
            <a:r>
              <a:rPr lang="en-GB" sz="2000">
                <a:solidFill>
                  <a:srgbClr val="000000"/>
                </a:solidFill>
              </a:rPr>
              <a:t> τα στερεά έχουν μεγαλύτερη πυκνότητα από τα υγρά και αυτά από τα αέρια.</a:t>
            </a:r>
            <a:endParaRPr lang="en-GB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7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00338"/>
            <a:ext cx="9144000" cy="1465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 Box 7169"/>
          <p:cNvSpPr txBox="1"/>
          <p:nvPr/>
        </p:nvSpPr>
        <p:spPr>
          <a:xfrm>
            <a:off x="720725" y="900113"/>
            <a:ext cx="6961188" cy="1004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</a:rPr>
              <a:t>Κατέταξε τους παρακάτω κύβους που έχουν τον ίδιο όγκο, με βάση την πυκνότητα, ξεκινώντας από τον κύβο με την μικρότερη  πυκνότητα προς αυτό ν με την μεγαλύτερη.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171" name="Text Box 7170"/>
          <p:cNvSpPr txBox="1"/>
          <p:nvPr/>
        </p:nvSpPr>
        <p:spPr>
          <a:xfrm>
            <a:off x="2160588" y="4319588"/>
            <a:ext cx="4319587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</a:rPr>
              <a:t>Πως σκέφτηκες;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172" name="Text Box 7171"/>
          <p:cNvSpPr txBox="1"/>
          <p:nvPr/>
        </p:nvSpPr>
        <p:spPr>
          <a:xfrm>
            <a:off x="360363" y="4859338"/>
            <a:ext cx="7380287" cy="7207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 u="sng">
                <a:solidFill>
                  <a:srgbClr val="000000"/>
                </a:solidFill>
              </a:rPr>
              <a:t>Συμπέρασμα</a:t>
            </a:r>
            <a:r>
              <a:rPr lang="en-GB" sz="2000">
                <a:solidFill>
                  <a:srgbClr val="000000"/>
                </a:solidFill>
              </a:rPr>
              <a:t>: Όσο μεγαλύτερη είναι η μάζα στον </a:t>
            </a:r>
            <a:r>
              <a:rPr lang="en-GB" sz="2000" u="sng">
                <a:solidFill>
                  <a:srgbClr val="000000"/>
                </a:solidFill>
              </a:rPr>
              <a:t>ίδιο όγκο</a:t>
            </a:r>
            <a:r>
              <a:rPr lang="en-GB" sz="2000">
                <a:solidFill>
                  <a:srgbClr val="000000"/>
                </a:solidFill>
              </a:rPr>
              <a:t>, τόσο μεγαλύτερη είναι η πυκνότητα ενός σώματος.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173" name="Text Box 7172"/>
          <p:cNvSpPr txBox="1"/>
          <p:nvPr/>
        </p:nvSpPr>
        <p:spPr>
          <a:xfrm>
            <a:off x="1979613" y="5580063"/>
            <a:ext cx="6659562" cy="1004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 u="sng">
                <a:solidFill>
                  <a:srgbClr val="000000"/>
                </a:solidFill>
              </a:rPr>
              <a:t>Σκέψου:</a:t>
            </a:r>
            <a:r>
              <a:rPr lang="en-GB" sz="2000">
                <a:solidFill>
                  <a:srgbClr val="000000"/>
                </a:solidFill>
              </a:rPr>
              <a:t> Αν έχουμε 2 σώματα με </a:t>
            </a:r>
            <a:r>
              <a:rPr lang="en-GB" sz="2000" u="sng">
                <a:solidFill>
                  <a:srgbClr val="000000"/>
                </a:solidFill>
              </a:rPr>
              <a:t>ίδιες μάζες</a:t>
            </a:r>
            <a:r>
              <a:rPr lang="en-GB" sz="2000">
                <a:solidFill>
                  <a:srgbClr val="000000"/>
                </a:solidFill>
              </a:rPr>
              <a:t> πιο από τα 2 έχει μεγαλύτερη πυκνότητα; Το Α που έχει μεγαλύτερο όγκο ή το Β που έχει μικρότερο όγκο;</a:t>
            </a:r>
            <a:endParaRPr lang="en-GB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3" name="Text Box 8192"/>
          <p:cNvSpPr txBox="1"/>
          <p:nvPr/>
        </p:nvSpPr>
        <p:spPr>
          <a:xfrm>
            <a:off x="684213" y="438150"/>
            <a:ext cx="6856412" cy="11906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algn="ctr" defTabSz="449580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400">
                <a:solidFill>
                  <a:srgbClr val="000000"/>
                </a:solidFill>
                <a:latin typeface="Comic Sans MS" panose="030F0702030302020204" pitchFamily="64" charset="0"/>
              </a:rPr>
              <a:t>Η πυκνότητα χαρακτηρίζει το πόσο πυκνή είναι η ύλη ενός σώματος ή ενός υλικού.</a:t>
            </a:r>
            <a:br>
              <a:rPr lang="en-GB" sz="2400">
                <a:solidFill>
                  <a:srgbClr val="000000"/>
                </a:solidFill>
                <a:latin typeface="Comic Sans MS" panose="030F0702030302020204" pitchFamily="64" charset="0"/>
              </a:rPr>
            </a:br>
            <a:endParaRPr lang="en-GB" sz="2400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sp>
        <p:nvSpPr>
          <p:cNvPr id="8194" name="Text Box 8193"/>
          <p:cNvSpPr txBox="1"/>
          <p:nvPr/>
        </p:nvSpPr>
        <p:spPr>
          <a:xfrm>
            <a:off x="179388" y="1974850"/>
            <a:ext cx="8539162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8195" name="Picture 8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4076700"/>
            <a:ext cx="836612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8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5263"/>
            <a:ext cx="1111250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8196"/>
          <p:cNvSpPr txBox="1"/>
          <p:nvPr/>
        </p:nvSpPr>
        <p:spPr>
          <a:xfrm>
            <a:off x="898525" y="1908175"/>
            <a:ext cx="6840538" cy="15113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Μονάδα μέτρησης</a:t>
            </a:r>
            <a:r>
              <a:rPr lang="en-GB" sz="2000">
                <a:solidFill>
                  <a:srgbClr val="000000"/>
                </a:solidFill>
              </a:rPr>
              <a:t> της πυκνότητας στο Διεθνές Σύστημα Μονάδων (SI) είναι το</a:t>
            </a:r>
            <a:r>
              <a:rPr lang="en-GB" sz="2000" b="1">
                <a:solidFill>
                  <a:srgbClr val="000000"/>
                </a:solidFill>
              </a:rPr>
              <a:t> 1 kg/m</a:t>
            </a:r>
            <a:r>
              <a:rPr lang="en-GB" sz="2000" b="1" baseline="30000">
                <a:solidFill>
                  <a:srgbClr val="000000"/>
                </a:solidFill>
              </a:rPr>
              <a:t>3</a:t>
            </a:r>
            <a:r>
              <a:rPr lang="en-GB" sz="2000">
                <a:solidFill>
                  <a:srgbClr val="000000"/>
                </a:solidFill>
              </a:rPr>
              <a:t>. </a:t>
            </a:r>
            <a:endParaRPr lang="en-GB" sz="2000">
              <a:solidFill>
                <a:srgbClr val="000000"/>
              </a:solidFill>
            </a:endParaRPr>
          </a:p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>
                <a:solidFill>
                  <a:srgbClr val="000000"/>
                </a:solidFill>
              </a:rPr>
              <a:t>Αρκετά συχνά όμως σαν μονάδα χρησιμοποιείται και το γραμμάριο ανά κυβικό εκατοστό, 1 g/cm</a:t>
            </a:r>
            <a:r>
              <a:rPr lang="en-GB" sz="2000" baseline="30000">
                <a:solidFill>
                  <a:srgbClr val="000000"/>
                </a:solidFill>
              </a:rPr>
              <a:t>3</a:t>
            </a:r>
            <a:r>
              <a:rPr lang="en-GB" sz="2000">
                <a:solidFill>
                  <a:srgbClr val="000000"/>
                </a:solidFill>
              </a:rPr>
              <a:t>.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198" name="Straight Connector 8197"/>
          <p:cNvSpPr/>
          <p:nvPr/>
        </p:nvSpPr>
        <p:spPr>
          <a:xfrm>
            <a:off x="2041525" y="3721100"/>
            <a:ext cx="539750" cy="539750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99" name="Oval 8198"/>
          <p:cNvSpPr/>
          <p:nvPr/>
        </p:nvSpPr>
        <p:spPr>
          <a:xfrm>
            <a:off x="1260475" y="3240088"/>
            <a:ext cx="720725" cy="539750"/>
          </a:xfrm>
          <a:prstGeom prst="ellipse">
            <a:avLst/>
          </a:prstGeom>
          <a:solidFill>
            <a:srgbClr val="99CCFF"/>
          </a:solidFill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00" name="Text Box 8199"/>
          <p:cNvSpPr txBox="1"/>
          <p:nvPr/>
        </p:nvSpPr>
        <p:spPr>
          <a:xfrm>
            <a:off x="1260475" y="3275013"/>
            <a:ext cx="720725" cy="3952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SI</a:t>
            </a:r>
            <a:endParaRPr lang="en-GB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7" name="Text Box 9216"/>
          <p:cNvSpPr txBox="1"/>
          <p:nvPr/>
        </p:nvSpPr>
        <p:spPr>
          <a:xfrm>
            <a:off x="685800" y="333375"/>
            <a:ext cx="6856413" cy="1079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marL="333375" indent="-333375" algn="ctr" defTabSz="449580">
              <a:buSzPct val="100000"/>
              <a:tabLst>
                <a:tab pos="333375" algn="l"/>
                <a:tab pos="781050" algn="l"/>
                <a:tab pos="1230630" algn="l"/>
                <a:tab pos="1679575" algn="l"/>
                <a:tab pos="2129155" algn="l"/>
                <a:tab pos="2578100" algn="l"/>
                <a:tab pos="3027680" algn="l"/>
                <a:tab pos="3476625" algn="l"/>
                <a:tab pos="3926205" algn="l"/>
                <a:tab pos="4375150" algn="l"/>
                <a:tab pos="4824730" algn="l"/>
                <a:tab pos="5273675" algn="l"/>
                <a:tab pos="5723255" algn="l"/>
                <a:tab pos="6172200" algn="l"/>
                <a:tab pos="6621780" algn="l"/>
                <a:tab pos="7070725" algn="l"/>
                <a:tab pos="7520305" algn="l"/>
                <a:tab pos="7969250" algn="l"/>
                <a:tab pos="8418830" algn="l"/>
                <a:tab pos="8867775" algn="l"/>
                <a:tab pos="9317355" algn="l"/>
              </a:tabLst>
            </a:pPr>
            <a:r>
              <a:rPr lang="en-GB" sz="2200" b="1">
                <a:solidFill>
                  <a:srgbClr val="000000"/>
                </a:solidFill>
                <a:latin typeface="Comic Sans MS" panose="030F0702030302020204" pitchFamily="64" charset="0"/>
              </a:rPr>
              <a:t>Μετατροπές μονάδων </a:t>
            </a:r>
            <a:br>
              <a:rPr lang="en-GB" sz="2200" b="1">
                <a:solidFill>
                  <a:srgbClr val="000000"/>
                </a:solidFill>
                <a:latin typeface="Comic Sans MS" panose="030F0702030302020204" pitchFamily="64" charset="0"/>
              </a:rPr>
            </a:br>
            <a:endParaRPr lang="en-GB" sz="2200" b="1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sp>
        <p:nvSpPr>
          <p:cNvPr id="9218" name="Text Box 9217"/>
          <p:cNvSpPr txBox="1"/>
          <p:nvPr/>
        </p:nvSpPr>
        <p:spPr>
          <a:xfrm>
            <a:off x="0" y="1268413"/>
            <a:ext cx="8316913" cy="12080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marL="316230" indent="-316230" algn="just" defTabSz="449580">
              <a:spcBef>
                <a:spcPts val="800"/>
              </a:spcBef>
              <a:buSzPct val="45000"/>
              <a:buChar char="•"/>
              <a:tabLst>
                <a:tab pos="316230" algn="l"/>
                <a:tab pos="763905" algn="l"/>
                <a:tab pos="1212850" algn="l"/>
                <a:tab pos="1662430" algn="l"/>
                <a:tab pos="2111375" algn="l"/>
                <a:tab pos="2560955" algn="l"/>
                <a:tab pos="3009900" algn="l"/>
                <a:tab pos="3459480" algn="l"/>
                <a:tab pos="3908425" algn="l"/>
                <a:tab pos="4358005" algn="l"/>
                <a:tab pos="4806950" algn="l"/>
                <a:tab pos="5256530" algn="l"/>
                <a:tab pos="5705475" algn="l"/>
                <a:tab pos="6155055" algn="l"/>
                <a:tab pos="6604000" algn="l"/>
                <a:tab pos="7053580" algn="l"/>
                <a:tab pos="7502525" algn="l"/>
                <a:tab pos="7952105" algn="l"/>
                <a:tab pos="8401050" algn="l"/>
                <a:tab pos="8850630" algn="l"/>
                <a:tab pos="9299575" algn="l"/>
              </a:tabLst>
            </a:pPr>
            <a:r>
              <a:rPr lang="en-GB" sz="2200" b="1">
                <a:solidFill>
                  <a:srgbClr val="000000"/>
                </a:solidFill>
                <a:latin typeface="Comic Sans MS" panose="030F0702030302020204" pitchFamily="64" charset="0"/>
              </a:rPr>
              <a:t>Θέλω να δω τα 2  </a:t>
            </a:r>
            <a:r>
              <a:rPr lang="en-GB" sz="2200" b="1" baseline="33000">
                <a:solidFill>
                  <a:srgbClr val="000000"/>
                </a:solidFill>
                <a:latin typeface="Comic Sans MS" panose="030F0702030302020204" pitchFamily="64" charset="0"/>
              </a:rPr>
              <a:t>    </a:t>
            </a:r>
            <a:r>
              <a:rPr lang="en-GB" sz="2200" b="1">
                <a:solidFill>
                  <a:srgbClr val="000000"/>
                </a:solidFill>
                <a:latin typeface="Times New Roman;Times New Roman" pitchFamily="16" charset="0"/>
              </a:rPr>
              <a:t> </a:t>
            </a:r>
            <a:r>
              <a:rPr lang="en-GB" sz="2200" b="1">
                <a:solidFill>
                  <a:srgbClr val="000000"/>
                </a:solidFill>
                <a:latin typeface="Comic Sans MS" panose="030F0702030302020204" pitchFamily="64" charset="0"/>
              </a:rPr>
              <a:t>πόσα      </a:t>
            </a:r>
            <a:r>
              <a:rPr lang="en-GB" sz="2200" b="1" baseline="33000">
                <a:solidFill>
                  <a:srgbClr val="000000"/>
                </a:solidFill>
                <a:latin typeface="Times New Roman;Times New Roman" pitchFamily="16" charset="0"/>
              </a:rPr>
              <a:t> </a:t>
            </a:r>
            <a:r>
              <a:rPr lang="en-GB" sz="2200" b="1">
                <a:solidFill>
                  <a:srgbClr val="000000"/>
                </a:solidFill>
                <a:latin typeface="Comic Sans MS" panose="030F0702030302020204" pitchFamily="64" charset="0"/>
              </a:rPr>
              <a:t>είναι</a:t>
            </a:r>
            <a:r>
              <a:rPr lang="en-GB" sz="2200" b="1">
                <a:solidFill>
                  <a:srgbClr val="000000"/>
                </a:solidFill>
                <a:latin typeface="Times New Roman;Times New Roman" pitchFamily="16" charset="0"/>
              </a:rPr>
              <a:t>. </a:t>
            </a:r>
            <a:endParaRPr lang="en-GB" sz="2200" b="1">
              <a:solidFill>
                <a:srgbClr val="000000"/>
              </a:solidFill>
              <a:latin typeface="Times New Roman;Times New Roman" pitchFamily="16" charset="0"/>
            </a:endParaRPr>
          </a:p>
          <a:p>
            <a:pPr marL="316230" indent="-316230" algn="just" defTabSz="449580">
              <a:spcBef>
                <a:spcPts val="800"/>
              </a:spcBef>
              <a:buSzPct val="45000"/>
              <a:tabLst>
                <a:tab pos="316230" algn="l"/>
                <a:tab pos="763905" algn="l"/>
                <a:tab pos="1212850" algn="l"/>
                <a:tab pos="1662430" algn="l"/>
                <a:tab pos="2111375" algn="l"/>
                <a:tab pos="2560955" algn="l"/>
                <a:tab pos="3009900" algn="l"/>
                <a:tab pos="3459480" algn="l"/>
                <a:tab pos="3908425" algn="l"/>
                <a:tab pos="4358005" algn="l"/>
                <a:tab pos="4806950" algn="l"/>
                <a:tab pos="5256530" algn="l"/>
                <a:tab pos="5705475" algn="l"/>
                <a:tab pos="6155055" algn="l"/>
                <a:tab pos="6604000" algn="l"/>
                <a:tab pos="7053580" algn="l"/>
                <a:tab pos="7502525" algn="l"/>
                <a:tab pos="7952105" algn="l"/>
                <a:tab pos="8401050" algn="l"/>
                <a:tab pos="8850630" algn="l"/>
                <a:tab pos="9299575" algn="l"/>
              </a:tabLst>
            </a:pPr>
            <a:endParaRPr lang="en-GB" sz="2200" b="1">
              <a:solidFill>
                <a:srgbClr val="000000"/>
              </a:solidFill>
              <a:latin typeface="Times New Roman;Times New Roman" pitchFamily="16" charset="0"/>
            </a:endParaRPr>
          </a:p>
          <a:p>
            <a:pPr marL="316230" indent="-316230" algn="just" defTabSz="449580">
              <a:spcBef>
                <a:spcPts val="800"/>
              </a:spcBef>
              <a:buSzPct val="45000"/>
              <a:tabLst>
                <a:tab pos="316230" algn="l"/>
                <a:tab pos="763905" algn="l"/>
                <a:tab pos="1212850" algn="l"/>
                <a:tab pos="1662430" algn="l"/>
                <a:tab pos="2111375" algn="l"/>
                <a:tab pos="2560955" algn="l"/>
                <a:tab pos="3009900" algn="l"/>
                <a:tab pos="3459480" algn="l"/>
                <a:tab pos="3908425" algn="l"/>
                <a:tab pos="4358005" algn="l"/>
                <a:tab pos="4806950" algn="l"/>
                <a:tab pos="5256530" algn="l"/>
                <a:tab pos="5705475" algn="l"/>
                <a:tab pos="6155055" algn="l"/>
                <a:tab pos="6604000" algn="l"/>
                <a:tab pos="7053580" algn="l"/>
                <a:tab pos="7502525" algn="l"/>
                <a:tab pos="7952105" algn="l"/>
                <a:tab pos="8401050" algn="l"/>
                <a:tab pos="8850630" algn="l"/>
                <a:tab pos="9299575" algn="l"/>
              </a:tabLst>
            </a:pPr>
            <a:endParaRPr lang="en-GB" sz="2200" b="1">
              <a:solidFill>
                <a:srgbClr val="000000"/>
              </a:solidFill>
              <a:latin typeface="Times New Roman;Times New Roman" pitchFamily="16" charset="0"/>
            </a:endParaRPr>
          </a:p>
        </p:txBody>
      </p:sp>
      <p:sp>
        <p:nvSpPr>
          <p:cNvPr id="9219" name="Text Box 9218"/>
          <p:cNvSpPr txBox="1"/>
          <p:nvPr/>
        </p:nvSpPr>
        <p:spPr>
          <a:xfrm>
            <a:off x="720725" y="1800225"/>
            <a:ext cx="3375025" cy="336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13" y="1196975"/>
            <a:ext cx="43815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9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268413"/>
            <a:ext cx="539750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3429000"/>
            <a:ext cx="4679950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4149725"/>
            <a:ext cx="3430587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9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4149725"/>
            <a:ext cx="3959225" cy="90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Rectangles 9224"/>
          <p:cNvSpPr/>
          <p:nvPr/>
        </p:nvSpPr>
        <p:spPr>
          <a:xfrm>
            <a:off x="0" y="2060575"/>
            <a:ext cx="853281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marL="316230" indent="-316230" algn="just" defTabSz="449580">
              <a:buSzPct val="100000"/>
              <a:buChar char="•"/>
              <a:tabLst>
                <a:tab pos="316230" algn="l"/>
                <a:tab pos="763905" algn="l"/>
                <a:tab pos="1212850" algn="l"/>
                <a:tab pos="1662430" algn="l"/>
                <a:tab pos="2111375" algn="l"/>
                <a:tab pos="2560955" algn="l"/>
                <a:tab pos="3009900" algn="l"/>
                <a:tab pos="3459480" algn="l"/>
                <a:tab pos="3908425" algn="l"/>
                <a:tab pos="4358005" algn="l"/>
                <a:tab pos="4806950" algn="l"/>
                <a:tab pos="5256530" algn="l"/>
                <a:tab pos="5705475" algn="l"/>
                <a:tab pos="6155055" algn="l"/>
                <a:tab pos="6604000" algn="l"/>
                <a:tab pos="7053580" algn="l"/>
                <a:tab pos="7502525" algn="l"/>
                <a:tab pos="7952105" algn="l"/>
                <a:tab pos="8401050" algn="l"/>
                <a:tab pos="8850630" algn="l"/>
                <a:tab pos="9299575" algn="l"/>
              </a:tabLst>
            </a:pPr>
            <a:r>
              <a:rPr lang="en-GB" sz="2000" b="1">
                <a:solidFill>
                  <a:srgbClr val="000000"/>
                </a:solidFill>
              </a:rPr>
              <a:t>Το ένα κιλό ξέρω ότι είναι </a:t>
            </a:r>
            <a:r>
              <a:rPr lang="en-GB" sz="2000" b="1">
                <a:solidFill>
                  <a:srgbClr val="000000"/>
                </a:solidFill>
                <a:latin typeface="Times New Roman;Times New Roman" pitchFamily="16" charset="0"/>
              </a:rPr>
              <a:t>1000 </a:t>
            </a:r>
            <a:r>
              <a:rPr lang="en-GB" sz="2000" b="1">
                <a:solidFill>
                  <a:srgbClr val="000000"/>
                </a:solidFill>
              </a:rPr>
              <a:t>γραμμάρια</a:t>
            </a:r>
            <a:r>
              <a:rPr lang="en-GB" sz="2000" b="1">
                <a:solidFill>
                  <a:srgbClr val="000000"/>
                </a:solidFill>
                <a:latin typeface="Times New Roman;Times New Roman" pitchFamily="16" charset="0"/>
              </a:rPr>
              <a:t>, 1Kg = 1000g. </a:t>
            </a:r>
            <a:endParaRPr lang="en-GB" sz="2000" b="1">
              <a:solidFill>
                <a:srgbClr val="000000"/>
              </a:solidFill>
              <a:latin typeface="Times New Roman;Times New Roman" pitchFamily="16" charset="0"/>
            </a:endParaRPr>
          </a:p>
        </p:txBody>
      </p:sp>
      <p:sp>
        <p:nvSpPr>
          <p:cNvPr id="9226" name="Rectangles 9225"/>
          <p:cNvSpPr/>
          <p:nvPr/>
        </p:nvSpPr>
        <p:spPr>
          <a:xfrm>
            <a:off x="0" y="2708275"/>
            <a:ext cx="77406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marL="316230" indent="-316230" algn="just" defTabSz="449580">
              <a:buSzPct val="100000"/>
              <a:buChar char="•"/>
              <a:tabLst>
                <a:tab pos="316230" algn="l"/>
                <a:tab pos="763905" algn="l"/>
                <a:tab pos="1212850" algn="l"/>
                <a:tab pos="1662430" algn="l"/>
                <a:tab pos="2111375" algn="l"/>
                <a:tab pos="2560955" algn="l"/>
                <a:tab pos="3009900" algn="l"/>
                <a:tab pos="3459480" algn="l"/>
                <a:tab pos="3908425" algn="l"/>
                <a:tab pos="4358005" algn="l"/>
                <a:tab pos="4806950" algn="l"/>
                <a:tab pos="5256530" algn="l"/>
                <a:tab pos="5705475" algn="l"/>
                <a:tab pos="6155055" algn="l"/>
                <a:tab pos="6604000" algn="l"/>
                <a:tab pos="7053580" algn="l"/>
                <a:tab pos="7502525" algn="l"/>
                <a:tab pos="7952105" algn="l"/>
                <a:tab pos="8401050" algn="l"/>
                <a:tab pos="8850630" algn="l"/>
                <a:tab pos="9299575" algn="l"/>
              </a:tabLst>
            </a:pPr>
            <a:r>
              <a:rPr lang="en-GB" sz="2000" b="1">
                <a:solidFill>
                  <a:srgbClr val="000000"/>
                </a:solidFill>
              </a:rPr>
              <a:t>Το ένα κυβικό μέτρο ξέρω πόσα κυβικά εκατοστά είναι</a:t>
            </a:r>
            <a:r>
              <a:rPr lang="en-GB" sz="2000" b="1">
                <a:solidFill>
                  <a:srgbClr val="000000"/>
                </a:solidFill>
                <a:latin typeface="Times New Roman;Times New Roman" pitchFamily="16" charset="0"/>
              </a:rPr>
              <a:t>; </a:t>
            </a:r>
            <a:endParaRPr lang="en-GB" sz="2000" b="1">
              <a:solidFill>
                <a:srgbClr val="000000"/>
              </a:solidFill>
              <a:latin typeface="Times New Roman;Times New Roman" pitchFamily="1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1" name="Text Box 10240"/>
          <p:cNvSpPr txBox="1"/>
          <p:nvPr/>
        </p:nvSpPr>
        <p:spPr>
          <a:xfrm>
            <a:off x="0" y="0"/>
            <a:ext cx="7956550" cy="11969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algn="ctr" defTabSz="449580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800">
                <a:solidFill>
                  <a:srgbClr val="000000"/>
                </a:solidFill>
                <a:latin typeface="Comic Sans MS" panose="030F0702030302020204" pitchFamily="64" charset="0"/>
              </a:rPr>
              <a:t>Διάταξη υλικών με βάση την πυκνότητά τους</a:t>
            </a:r>
            <a:endParaRPr lang="en-GB" sz="2800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pic>
        <p:nvPicPr>
          <p:cNvPr id="10242" name="Picture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4016375"/>
            <a:ext cx="3427413" cy="275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0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198" y="1196975"/>
            <a:ext cx="5208587" cy="51974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Object 3"/>
          <p:cNvGraphicFramePr/>
          <p:nvPr/>
        </p:nvGraphicFramePr>
        <p:xfrm>
          <a:off x="996315" y="1196340"/>
          <a:ext cx="2116455" cy="282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857375" imgH="2352675" progId="Paint.Picture">
                  <p:embed/>
                </p:oleObj>
              </mc:Choice>
              <mc:Fallback>
                <p:oleObj name="" r:id="rId3" imgW="1857375" imgH="235267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315" y="1196340"/>
                        <a:ext cx="2116455" cy="282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5" name="Text Box 11264"/>
          <p:cNvSpPr txBox="1"/>
          <p:nvPr/>
        </p:nvSpPr>
        <p:spPr>
          <a:xfrm>
            <a:off x="685800" y="-22225"/>
            <a:ext cx="6856413" cy="1435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/>
          <a:p>
            <a:pPr algn="ctr" defTabSz="449580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4400">
                <a:solidFill>
                  <a:srgbClr val="000000"/>
                </a:solidFill>
                <a:latin typeface="Comic Sans MS" panose="030F0702030302020204" pitchFamily="64" charset="0"/>
              </a:rPr>
              <a:t>Λύνοντας τον τύπο της πυκνότητας</a:t>
            </a:r>
            <a:endParaRPr lang="en-GB" sz="4400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pic>
        <p:nvPicPr>
          <p:cNvPr id="11266" name="Picture 11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588" y="2197100"/>
            <a:ext cx="3954462" cy="2843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89" name="Text Box 12288"/>
          <p:cNvSpPr txBox="1"/>
          <p:nvPr/>
        </p:nvSpPr>
        <p:spPr>
          <a:xfrm>
            <a:off x="179388" y="0"/>
            <a:ext cx="8099425" cy="20145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 defTabSz="449580">
              <a:buSzPct val="100000"/>
              <a:buFont typeface="Comic Sans MS" panose="030F0702030302020204" pitchFamily="6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400" b="1">
                <a:solidFill>
                  <a:srgbClr val="000000"/>
                </a:solidFill>
                <a:latin typeface="Comic Sans MS" panose="030F0702030302020204" pitchFamily="64" charset="0"/>
              </a:rPr>
              <a:t>Πως θα υπολογίσουμε όμως την πυκνότητα μιας πέτρας ;</a:t>
            </a:r>
            <a:endParaRPr lang="en-GB" sz="2400" b="1">
              <a:solidFill>
                <a:srgbClr val="000000"/>
              </a:solidFill>
              <a:latin typeface="Comic Sans MS" panose="030F0702030302020204" pitchFamily="64" charset="0"/>
            </a:endParaRPr>
          </a:p>
        </p:txBody>
      </p:sp>
      <p:sp>
        <p:nvSpPr>
          <p:cNvPr id="12290" name="Text Box 12289"/>
          <p:cNvSpPr txBox="1"/>
          <p:nvPr/>
        </p:nvSpPr>
        <p:spPr>
          <a:xfrm>
            <a:off x="2032000" y="5400675"/>
            <a:ext cx="6608763" cy="10683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2291" name="Picture 12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263" y="1079500"/>
            <a:ext cx="28543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12291"/>
          <p:cNvSpPr txBox="1"/>
          <p:nvPr/>
        </p:nvSpPr>
        <p:spPr>
          <a:xfrm>
            <a:off x="1800225" y="1427163"/>
            <a:ext cx="2654300" cy="9128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b="1">
                <a:solidFill>
                  <a:srgbClr val="000000"/>
                </a:solidFill>
              </a:rPr>
              <a:t>Υπάρχει γεωμετρικός τύπος και </a:t>
            </a:r>
            <a:endParaRPr lang="en-GB" b="1">
              <a:solidFill>
                <a:srgbClr val="000000"/>
              </a:solidFill>
            </a:endParaRPr>
          </a:p>
          <a:p>
            <a:pPr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b="1">
                <a:solidFill>
                  <a:srgbClr val="000000"/>
                </a:solidFill>
              </a:rPr>
              <a:t> για τις πέτρες;</a:t>
            </a:r>
            <a:endParaRPr lang="en-GB" b="1">
              <a:solidFill>
                <a:srgbClr val="000000"/>
              </a:solidFill>
            </a:endParaRPr>
          </a:p>
        </p:txBody>
      </p:sp>
      <p:pic>
        <p:nvPicPr>
          <p:cNvPr id="12293" name="Picture 12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2879725"/>
            <a:ext cx="3328988" cy="233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22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2532063"/>
            <a:ext cx="2392362" cy="2687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12294"/>
          <p:cNvSpPr txBox="1"/>
          <p:nvPr/>
        </p:nvSpPr>
        <p:spPr>
          <a:xfrm>
            <a:off x="4433888" y="1800225"/>
            <a:ext cx="2767012" cy="7000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algn="ctr" defTabSz="449580"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sz="2000" b="1">
                <a:solidFill>
                  <a:srgbClr val="000000"/>
                </a:solidFill>
              </a:rPr>
              <a:t>1. Πρώτα βρίσκουμε τον όγκο της πέτρας.</a:t>
            </a:r>
            <a:endParaRPr lang="en-GB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omic Sans MS"/>
        <a:ea typeface="Lucida Sans Unicode"/>
        <a:cs typeface=""/>
      </a:majorFont>
      <a:minorFont>
        <a:latin typeface="Comic Sans MS"/>
        <a:ea typeface="Lucida Sans Unicod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omic Sans MS"/>
        <a:ea typeface="Lucida Sans Unicode"/>
        <a:cs typeface=""/>
      </a:majorFont>
      <a:minorFont>
        <a:latin typeface="Comic Sans MS"/>
        <a:ea typeface="Lucida Sans Unicod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WPS Presentation</Application>
  <PresentationFormat/>
  <Paragraphs>68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Comic Sans MS</vt:lpstr>
      <vt:lpstr>Lucida Sans Unicode</vt:lpstr>
      <vt:lpstr>Times New Roman;Times New Roman</vt:lpstr>
      <vt:lpstr>Segoe Print</vt:lpstr>
      <vt:lpstr>Microsoft YaHei</vt:lpstr>
      <vt:lpstr/>
      <vt:lpstr>Arial Unicode MS</vt:lpstr>
      <vt:lpstr/>
      <vt:lpstr/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always hear "the rules" from the female side. Now here are the rules  from the male side.</dc:title>
  <dc:creator>Conley(Buzz) Nelson</dc:creator>
  <cp:lastModifiedBy>Alexandra</cp:lastModifiedBy>
  <cp:revision>4</cp:revision>
  <dcterms:created xsi:type="dcterms:W3CDTF">2020-03-23T14:15:00Z</dcterms:created>
  <dcterms:modified xsi:type="dcterms:W3CDTF">2020-03-26T14:45:30Z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