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5" r:id="rId3"/>
    <p:sldId id="306" r:id="rId4"/>
    <p:sldId id="307" r:id="rId5"/>
    <p:sldId id="323" r:id="rId6"/>
    <p:sldId id="308" r:id="rId7"/>
    <p:sldId id="338" r:id="rId8"/>
    <p:sldId id="309" r:id="rId9"/>
    <p:sldId id="270" r:id="rId10"/>
    <p:sldId id="311" r:id="rId11"/>
    <p:sldId id="312" r:id="rId12"/>
    <p:sldId id="310" r:id="rId13"/>
    <p:sldId id="313" r:id="rId14"/>
    <p:sldId id="314" r:id="rId15"/>
    <p:sldId id="318" r:id="rId16"/>
    <p:sldId id="319" r:id="rId17"/>
    <p:sldId id="337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0" y="-240"/>
      </p:cViewPr>
      <p:guideLst>
        <p:guide orient="horz" pos="2159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Header Placeholder 194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l-GR" sz="1200" dirty="0"/>
          </a:p>
        </p:txBody>
      </p:sp>
      <p:sp>
        <p:nvSpPr>
          <p:cNvPr id="19459" name="Date Placeholder 194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l-GR" sz="1200" dirty="0"/>
          </a:p>
        </p:txBody>
      </p:sp>
      <p:sp>
        <p:nvSpPr>
          <p:cNvPr id="19460" name="Slide Image Placeholder 1945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Text Placeholder 1946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Κάντε κλικ για να επεξεργαστείτε τα στυλ κειμένου του υποδείγματος</a:t>
            </a:r>
            <a:endParaRPr dirty="0"/>
          </a:p>
          <a:p>
            <a:pPr lvl="1"/>
            <a:r>
              <a:rPr dirty="0"/>
              <a:t>Δεύτερου επιπέδου</a:t>
            </a:r>
            <a:endParaRPr dirty="0"/>
          </a:p>
          <a:p>
            <a:pPr lvl="2"/>
            <a:r>
              <a:rPr dirty="0"/>
              <a:t>Τρίτου επιπέδου</a:t>
            </a:r>
            <a:endParaRPr dirty="0"/>
          </a:p>
          <a:p>
            <a:pPr lvl="3"/>
            <a:r>
              <a:rPr dirty="0"/>
              <a:t>Τέταρτου επιπέδου</a:t>
            </a:r>
            <a:endParaRPr dirty="0"/>
          </a:p>
          <a:p>
            <a:pPr lvl="4"/>
            <a:r>
              <a:rPr dirty="0"/>
              <a:t>Πέμπτου επιπέδου</a:t>
            </a:r>
            <a:endParaRPr dirty="0"/>
          </a:p>
        </p:txBody>
      </p:sp>
      <p:sp>
        <p:nvSpPr>
          <p:cNvPr id="19462" name="Footer Placeholder 194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l-GR" sz="1200" dirty="0"/>
          </a:p>
        </p:txBody>
      </p:sp>
      <p:sp>
        <p:nvSpPr>
          <p:cNvPr id="19463" name="Slide Number Placeholder 194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l-GR" sz="1200" dirty="0"/>
            </a:fld>
            <a:endParaRPr lang="el-G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l-GR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Κάντε κλικ για επεξεργασία του τίτλου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Κάντε κλικ για να επεξεργαστείτε τα στυλ κειμένου του υποδείγματος</a:t>
            </a:r>
            <a:endParaRPr dirty="0"/>
          </a:p>
          <a:p>
            <a:pPr lvl="1"/>
            <a:r>
              <a:rPr dirty="0"/>
              <a:t>Δεύτερου επιπέδου</a:t>
            </a:r>
            <a:endParaRPr dirty="0"/>
          </a:p>
          <a:p>
            <a:pPr lvl="2"/>
            <a:r>
              <a:rPr dirty="0"/>
              <a:t>Τρίτου επιπέδου</a:t>
            </a:r>
            <a:endParaRPr dirty="0"/>
          </a:p>
          <a:p>
            <a:pPr lvl="3"/>
            <a:r>
              <a:rPr dirty="0"/>
              <a:t>Τέταρτου επιπέδου</a:t>
            </a:r>
            <a:endParaRPr dirty="0"/>
          </a:p>
          <a:p>
            <a:pPr lvl="4"/>
            <a:r>
              <a:rPr dirty="0"/>
              <a:t>Πέμπτου επιπέδου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l-GR"/>
            </a:fld>
            <a:endParaRPr lang="el-GR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l-GR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l-GR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6.bin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1265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sz="4400" kern="1200" baseline="0">
                <a:latin typeface="Comic Sans MS" panose="030F0702030302020204" pitchFamily="66" charset="0"/>
              </a:rPr>
              <a:t>Πίεση</a:t>
            </a:r>
            <a:endParaRPr lang="en-US" altLang="x-none" sz="4400" kern="1200" baseline="0">
              <a:latin typeface="Comic Sans MS" panose="030F0702030302020204" pitchFamily="66" charset="0"/>
            </a:endParaRPr>
          </a:p>
        </p:txBody>
      </p:sp>
      <p:pic>
        <p:nvPicPr>
          <p:cNvPr id="11267" name="Picture 11266" descr="j0111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2636838"/>
            <a:ext cx="3243263" cy="3490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401570" y="260985"/>
            <a:ext cx="46361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sz="2400" b="1" i="1" dirty="0" smtClean="0">
                <a:solidFill>
                  <a:srgbClr val="C00000"/>
                </a:solidFill>
                <a:sym typeface="+mn-ea"/>
              </a:rPr>
              <a:t>Οι διαφορές δύναμης - πίεσης.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1043305" y="1052830"/>
            <a:ext cx="749617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el-GR" dirty="0" smtClean="0">
                <a:sym typeface="+mn-ea"/>
              </a:rPr>
              <a:t>Πολλές φορές στη γλώσσα που χρησιμοποιούμε στην καθημερινή μας ζωή, συγχέουμε τη δύναμη με την πίεση.</a:t>
            </a:r>
            <a:endParaRPr lang="el-GR" dirty="0" smtClean="0"/>
          </a:p>
          <a:p>
            <a:pPr>
              <a:lnSpc>
                <a:spcPct val="150000"/>
              </a:lnSpc>
              <a:defRPr/>
            </a:pPr>
            <a:r>
              <a:rPr lang="el-GR" dirty="0" smtClean="0">
                <a:sym typeface="+mn-ea"/>
              </a:rPr>
              <a:t>Στη φυσική πρέπει να είμαστε πολύ προσεκτικοί και να μη χρησιμοποιούμε το ένα μέγεθος αντί του άλλου.</a:t>
            </a:r>
            <a:endParaRPr lang="el-GR" dirty="0" smtClean="0"/>
          </a:p>
          <a:p>
            <a:pPr>
              <a:lnSpc>
                <a:spcPct val="150000"/>
              </a:lnSpc>
              <a:defRPr/>
            </a:pPr>
            <a:r>
              <a:rPr lang="el-GR" b="1" u="sng" dirty="0" smtClean="0">
                <a:sym typeface="+mn-ea"/>
              </a:rPr>
              <a:t>Η δύναμη και η πίεση είναι δύο διαφορετικά φυσικά μεγέθη</a:t>
            </a:r>
            <a:endParaRPr lang="en-US" b="1" u="sng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>
            <p:ph/>
          </p:nvPr>
        </p:nvGraphicFramePr>
        <p:xfrm>
          <a:off x="611505" y="3788728"/>
          <a:ext cx="823087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435"/>
                <a:gridCol w="4115435"/>
              </a:tblGrid>
              <a:tr h="370840">
                <a:tc gridSpan="2">
                  <a:txBody>
                    <a:bodyPr/>
                    <a:p>
                      <a:pPr algn="ctr"/>
                      <a:r>
                        <a:rPr lang="el-GR" sz="2000" b="1" i="1" dirty="0" smtClean="0">
                          <a:solidFill>
                            <a:srgbClr val="C00000"/>
                          </a:solidFill>
                        </a:rPr>
                        <a:t>διαφορές δύναμης - πίεσης</a:t>
                      </a:r>
                      <a:endParaRPr lang="el-GR" sz="2000" dirty="0"/>
                    </a:p>
                  </a:txBody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lang="el-GR" b="1" dirty="0" smtClean="0"/>
                        <a:t>δύναμη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l-GR" b="1" dirty="0" smtClean="0"/>
                        <a:t>πίεση 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l-GR" dirty="0" smtClean="0"/>
                        <a:t>Είναι διανυσματικό μέγεθος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l-GR" dirty="0" smtClean="0"/>
                        <a:t>Δεν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είναι διανυσματικό μέγεθος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l-GR" dirty="0" smtClean="0"/>
                        <a:t>Μετριέται σε 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l-GR" dirty="0" smtClean="0"/>
                        <a:t>Μετριέται σε Ν/</a:t>
                      </a:r>
                      <a:r>
                        <a:rPr lang="en-US" dirty="0" smtClean="0"/>
                        <a:t>m</a:t>
                      </a:r>
                      <a:r>
                        <a:rPr lang="en-US" baseline="30000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1403350" y="476885"/>
            <a:ext cx="64115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sz="2800" dirty="0" smtClean="0">
                <a:sym typeface="+mn-ea"/>
              </a:rPr>
              <a:t>Παραδείγματα από την καθημερινότητα</a:t>
            </a:r>
            <a:r>
              <a:rPr lang="el-GR" dirty="0" smtClean="0">
                <a:sym typeface="+mn-ea"/>
              </a:rPr>
              <a:t>: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83260" y="998855"/>
            <a:ext cx="82296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sym typeface="+mn-ea"/>
              </a:rPr>
              <a:t>Σε πολλές εφαρμογές στην καθημερινή μας ζωή επιδιώκουμε να έχουμε άλλοτε μικρές και άλλοτε μεγάλες πιέσεις.</a:t>
            </a:r>
            <a:endParaRPr lang="el-GR" dirty="0" smtClean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l-GR" dirty="0" smtClean="0">
                <a:sym typeface="+mn-ea"/>
              </a:rPr>
              <a:t>Ελέγχουμε την πίεση που δέχεται μια επιφάνεια όχι μέσω της δύναμης που ασκούμε, αλλά κυρίως μέσω του εμβαδού της επιφάνειας επαφής.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79070" y="3573145"/>
            <a:ext cx="574357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b="1" i="1" dirty="0" smtClean="0">
                <a:ln>
                  <a:noFill/>
                </a:ln>
                <a:solidFill>
                  <a:srgbClr val="000000"/>
                </a:solidFill>
                <a:effectLst/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Μικρή επιφάνεια επαφής-μεγάλη πίεση:</a:t>
            </a:r>
            <a:endParaRPr kumimoji="0" lang="el-GR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alatino Linotype" panose="0204050205050503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b="1" i="1" dirty="0" smtClean="0">
                <a:ln>
                  <a:noFill/>
                </a:ln>
                <a:solidFill>
                  <a:srgbClr val="000000"/>
                </a:solidFill>
                <a:effectLst/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το σώμα κόβεται.</a:t>
            </a:r>
            <a:endParaRPr kumimoji="0" lang="el-GR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dirty="0" smtClean="0">
                <a:ln>
                  <a:noFill/>
                </a:ln>
                <a:solidFill>
                  <a:srgbClr val="000000"/>
                </a:solidFill>
                <a:effectLst/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Για να κοπεί μια επιφάνεια, πρέπει να δεχτεί μεγάλη πίεση και όχι ν' ασκηθεί σ' αυτή μεγάλη δύναμη.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Palatino Linotype" panose="0204050205050503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dirty="0" smtClean="0">
                <a:ln>
                  <a:noFill/>
                </a:ln>
                <a:solidFill>
                  <a:srgbClr val="000000"/>
                </a:solidFill>
                <a:effectLst/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Γι' αυτό τα μαχαίρια και τα ψαλίδια έχουν μικρή επιφάνεια, ώστε ν' ασκούν μεγάλες πιέσεις και να κόβουν εύκολα.</a:t>
            </a:r>
            <a:endParaRPr lang="en-US"/>
          </a:p>
        </p:txBody>
      </p:sp>
      <p:pic>
        <p:nvPicPr>
          <p:cNvPr id="44034" name="Picture 2" descr="image9"/>
          <p:cNvPicPr>
            <a:picLocks noChangeAspect="1" noChangeArrowheads="1"/>
          </p:cNvPicPr>
          <p:nvPr>
            <p:ph/>
          </p:nvPr>
        </p:nvPicPr>
        <p:blipFill>
          <a:blip r:embed="rId1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126480" y="3717290"/>
            <a:ext cx="1688465" cy="1319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67360" y="116840"/>
            <a:ext cx="80568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l-GR" b="1" i="1" dirty="0" smtClean="0">
                <a:sym typeface="+mn-ea"/>
              </a:rPr>
              <a:t>Μεγάλη επιφάνεια-μικρή πίεση: δε βουλιάζει.</a:t>
            </a:r>
            <a:endParaRPr lang="el-GR" b="1" i="1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Οι σχεδιαστές διαστημοπλοίων που προορίζονται να προσεδαφιστούν στη σελήνη ή σε άλλους πλανήτες τα εφοδιάζουν με ειδικά μαλακά πέλματα μεγάλου εμβαδού ώστε να μη βυθίζονται σε άγνωστα εδάφη.</a:t>
            </a:r>
            <a:endParaRPr lang="en-US"/>
          </a:p>
        </p:txBody>
      </p:sp>
      <p:pic>
        <p:nvPicPr>
          <p:cNvPr id="46082" name="Picture 2" descr="image11"/>
          <p:cNvPicPr>
            <a:picLocks noChangeAspect="1" noChangeArrowheads="1"/>
          </p:cNvPicPr>
          <p:nvPr>
            <p:ph/>
          </p:nvPr>
        </p:nvPicPr>
        <p:blipFill>
          <a:blip r:embed="rId1" cstate="print">
            <a:lum bright="-10000" contrast="30000"/>
          </a:blip>
          <a:srcRect l="12042" t="9539" b="4607"/>
          <a:stretch>
            <a:fillRect/>
          </a:stretch>
        </p:blipFill>
        <p:spPr bwMode="auto">
          <a:xfrm>
            <a:off x="683260" y="2132965"/>
            <a:ext cx="3028315" cy="2117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Box 3"/>
          <p:cNvSpPr txBox="1"/>
          <p:nvPr/>
        </p:nvSpPr>
        <p:spPr>
          <a:xfrm>
            <a:off x="179070" y="4509135"/>
            <a:ext cx="890714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Τα βαριά οχήματα, όπως τα τανκς και οι μπουλντόζες, για να μπορούν να κινούνται χωρίς να βουλιάζουν σε μαλακά λασπώδη εδάφη, θα πρέπει να ασκούν μικρές πιέσεις.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Γι' αυτό τα τανκς και οι μπουλντόζες διαθέτουν ερπύστριες που αποτελούνται από μεγάλες μεταλλικές επιφάνειες. Με αυτό τον τρόπο τα βάρος κατανέμεται σε μεγάλη επιφάνεια επαφής και η πίεση στο έδαφος είναι πολύ μικρή. </a:t>
            </a:r>
            <a:endParaRPr lang="en-US"/>
          </a:p>
        </p:txBody>
      </p:sp>
      <p:pic>
        <p:nvPicPr>
          <p:cNvPr id="5" name="Picture"/>
          <p:cNvPicPr/>
          <p:nvPr/>
        </p:nvPicPr>
        <p:blipFill>
          <a:blip r:embed="rId2" cstate="print">
            <a:lum bright="-10000" contrast="40000"/>
          </a:blip>
          <a:srcRect l="2085" t="1449" r="22866" b="52195"/>
          <a:stretch>
            <a:fillRect/>
          </a:stretch>
        </p:blipFill>
        <p:spPr>
          <a:xfrm>
            <a:off x="5147945" y="1967230"/>
            <a:ext cx="3024505" cy="2541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1505" y="189230"/>
            <a:ext cx="78054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l-GR" dirty="0" smtClean="0">
                <a:sym typeface="+mn-ea"/>
              </a:rPr>
              <a:t>Τα παχύδερμα (ελέφαντες, ρινόκεροι, ιπποπόταμοι) για να μην βουλιάζουν έχουν πολύ μεγάλα πέλματα..</a:t>
            </a:r>
            <a:endParaRPr lang="el-GR" dirty="0" smtClean="0"/>
          </a:p>
          <a:p>
            <a:pPr algn="l"/>
            <a:endParaRPr lang="en-US"/>
          </a:p>
        </p:txBody>
      </p:sp>
      <p:pic>
        <p:nvPicPr>
          <p:cNvPr id="5" name="Picture"/>
          <p:cNvPicPr>
            <a:picLocks noChangeAspect="1"/>
          </p:cNvPicPr>
          <p:nvPr>
            <p:ph/>
          </p:nvPr>
        </p:nvPicPr>
        <p:blipFill>
          <a:blip r:embed="rId1" cstate="print">
            <a:lum bright="-10000" contrast="40000"/>
          </a:blip>
          <a:srcRect l="18640" t="47805"/>
          <a:stretch>
            <a:fillRect/>
          </a:stretch>
        </p:blipFill>
        <p:spPr>
          <a:xfrm>
            <a:off x="611505" y="1341120"/>
            <a:ext cx="2425700" cy="242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elefan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836930"/>
            <a:ext cx="5835650" cy="4147820"/>
          </a:xfrm>
          <a:prstGeom prst="rect">
            <a:avLst/>
          </a:prstGeom>
        </p:spPr>
      </p:pic>
      <p:pic>
        <p:nvPicPr>
          <p:cNvPr id="7" name="Picture 6" descr="hipp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4437380"/>
            <a:ext cx="3924300" cy="231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115695" y="981075"/>
            <a:ext cx="34461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sz="2800" b="1" dirty="0" smtClean="0">
                <a:solidFill>
                  <a:srgbClr val="0070C0"/>
                </a:solidFill>
                <a:sym typeface="+mn-ea"/>
              </a:rPr>
              <a:t>Συγκριτικές πιέσεις</a:t>
            </a:r>
            <a:endParaRPr lang="el-GR" sz="2800" b="1" dirty="0" smtClean="0">
              <a:solidFill>
                <a:srgbClr val="0070C0"/>
              </a:solidFill>
              <a:sym typeface="+mn-ea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14414" y="2105819"/>
            <a:ext cx="6643734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 noChangeArrowheads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899160" y="975995"/>
            <a:ext cx="3056255" cy="52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3643338" cy="517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051685" y="1557020"/>
            <a:ext cx="525145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331595" y="116840"/>
            <a:ext cx="7369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sz="2400" b="1" dirty="0">
                <a:solidFill>
                  <a:srgbClr val="FF0000"/>
                </a:solidFill>
                <a:sym typeface="+mn-ea"/>
              </a:rPr>
              <a:t>Συμπληρώστε τα κενά στις παρακάτω προτάσεις: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292735" y="765175"/>
            <a:ext cx="855916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Πίεση ονομάζουμε το ……………….  της δύναμης που ασκείται ………………..  σε μια επιφάνεια προς το ……………….. της επιφάνειας αυτής. 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Μονάδα της πίεσης στο </a:t>
            </a:r>
            <a:r>
              <a:rPr lang="en-US" dirty="0" smtClean="0">
                <a:sym typeface="+mn-ea"/>
              </a:rPr>
              <a:t>SI</a:t>
            </a:r>
            <a:r>
              <a:rPr lang="el-GR" dirty="0" smtClean="0">
                <a:sym typeface="+mn-ea"/>
              </a:rPr>
              <a:t> είναι το …………… και ονομάζεται ……………… .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915920" y="836930"/>
            <a:ext cx="8705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el-GR" dirty="0" smtClean="0">
                <a:solidFill>
                  <a:srgbClr val="FF0000"/>
                </a:solidFill>
                <a:sym typeface="+mn-ea"/>
              </a:rPr>
              <a:t>πηλίκο</a:t>
            </a:r>
            <a:endParaRPr lang="en-US"/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7020362" y="805051"/>
            <a:ext cx="115212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l-GR" sz="2000" dirty="0" smtClean="0">
                <a:solidFill>
                  <a:srgbClr val="FF0000"/>
                </a:solidFill>
              </a:rPr>
              <a:t>κάθετα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2916163" y="1234311"/>
            <a:ext cx="115212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l-GR" sz="2000" dirty="0" smtClean="0">
                <a:solidFill>
                  <a:srgbClr val="FF0000"/>
                </a:solidFill>
              </a:rPr>
              <a:t>εμβαδό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4031873" y="1634475"/>
            <a:ext cx="10801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l-GR" sz="2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>
                <a:solidFill>
                  <a:srgbClr val="FF0000"/>
                </a:solidFill>
              </a:rPr>
              <a:t>N/m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31977" y="1634222"/>
            <a:ext cx="129698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Pascal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267585" y="2103120"/>
            <a:ext cx="402209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sz="2200" b="1" dirty="0">
                <a:solidFill>
                  <a:srgbClr val="FF0000"/>
                </a:solidFill>
                <a:sym typeface="+mn-ea"/>
              </a:rPr>
              <a:t>Ερωτήσεις Σωστού - Λάθους</a:t>
            </a:r>
            <a:r>
              <a:rPr lang="el-GR" b="1" dirty="0">
                <a:solidFill>
                  <a:srgbClr val="FF0000"/>
                </a:solidFill>
                <a:sym typeface="+mn-ea"/>
              </a:rPr>
              <a:t>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53035" y="2421255"/>
            <a:ext cx="89909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l-GR" dirty="0" smtClean="0">
                <a:sym typeface="+mn-ea"/>
              </a:rPr>
              <a:t>Μαζί με το μεγαλύτερο αδελφό σου θέλετε να βαδίσετε σε μια λασπώδη επιφάνεια. </a:t>
            </a:r>
            <a:r>
              <a:rPr lang="el-GR" dirty="0" smtClean="0">
                <a:sym typeface="+mn-ea"/>
              </a:rPr>
              <a:t>Ο αδελφός σου επιμένει να τοποθετήσετε φαρδιές σανίδες πάνω στις οποίες να βαδίσετε.</a:t>
            </a:r>
            <a:endParaRPr lang="en-US" dirty="0" smtClean="0"/>
          </a:p>
          <a:p>
            <a:pPr lvl="0"/>
            <a:r>
              <a:rPr lang="el-GR" dirty="0" smtClean="0">
                <a:sym typeface="+mn-ea"/>
              </a:rPr>
              <a:t>Να χαρακτηρίσεις </a:t>
            </a:r>
            <a:r>
              <a:rPr lang="el-GR" dirty="0" smtClean="0">
                <a:sym typeface="+mn-ea"/>
              </a:rPr>
              <a:t> τις προτάσεις </a:t>
            </a:r>
            <a:r>
              <a:rPr lang="el-GR" dirty="0" smtClean="0">
                <a:sym typeface="+mn-ea"/>
              </a:rPr>
              <a:t>με </a:t>
            </a:r>
            <a:r>
              <a:rPr lang="el-GR" b="1" dirty="0" smtClean="0">
                <a:solidFill>
                  <a:srgbClr val="C00000"/>
                </a:solidFill>
                <a:sym typeface="+mn-ea"/>
              </a:rPr>
              <a:t>Σ </a:t>
            </a:r>
            <a:r>
              <a:rPr lang="el-GR" dirty="0" smtClean="0">
                <a:sym typeface="+mn-ea"/>
              </a:rPr>
              <a:t>και με </a:t>
            </a:r>
            <a:r>
              <a:rPr lang="el-GR" b="1" dirty="0" smtClean="0">
                <a:solidFill>
                  <a:srgbClr val="C00000"/>
                </a:solidFill>
                <a:sym typeface="+mn-ea"/>
              </a:rPr>
              <a:t>Λ</a:t>
            </a:r>
            <a:r>
              <a:rPr lang="el-GR" dirty="0" smtClean="0">
                <a:sym typeface="+mn-ea"/>
              </a:rPr>
              <a:t>  ανάλογα με το αν  το περιεχόμενο τους είναι επιστημονικά σωστό ή λανθασμένο. Η άποψή του: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(α) Είναι σωστή, διότι έτσι δε θα γεμίσουν λάσπες τα παπούτσια σας.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(β) Είναι λάθος, διότι οι σανίδες έχουν μεγάλο βάρος και έτσι θα βουλιάξετε ευκολότερα στη λάσπη.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(γ) Είναι σωστή, διότι με αυτό τον τρόπο μειώνετε την πίεση στο έδαφος και έτσι δε θα βουλιάξετε σε αυτό.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(δ) Είναι λάθος, διότι με αυτό τον τρόπο αυξάνετε την πίεση στο έδαφος και έτσι θα βουλιάξετε σε αυτό.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(ε) Τίποτε από όλα αυτά.</a:t>
            </a:r>
            <a:endParaRPr lang="en-US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7308051" y="3645545"/>
            <a:ext cx="4318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</a:rPr>
              <a:t>Λ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63231" y="4365635"/>
            <a:ext cx="43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</a:rPr>
              <a:t>Λ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3321" y="6093470"/>
            <a:ext cx="43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</a:rPr>
              <a:t>Λ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03411" y="6453515"/>
            <a:ext cx="43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</a:rPr>
              <a:t>Λ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2700050" y="5229468"/>
            <a:ext cx="5032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</a:rPr>
              <a:t>Σ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utoUpdateAnimBg="0"/>
      <p:bldP spid="222215" grpId="0" autoUpdateAnimBg="0"/>
      <p:bldP spid="222216" grpId="0" autoUpdateAnimBg="0"/>
      <p:bldP spid="10" grpId="0" autoUpdateAnimBg="0"/>
      <p:bldP spid="226309" grpId="0"/>
      <p:bldP spid="8" grpId="0"/>
      <p:bldP spid="9" grpId="0"/>
      <p:bldP spid="11" grpId="0"/>
      <p:bldP spid="226311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3563620" y="45085"/>
            <a:ext cx="13620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altLang="x-none" sz="2400" b="1">
                <a:solidFill>
                  <a:srgbClr val="FF3300"/>
                </a:solidFill>
                <a:sym typeface="+mn-ea"/>
              </a:rPr>
              <a:t>Άσκηση</a:t>
            </a:r>
            <a:endParaRPr lang="en-US" sz="2400"/>
          </a:p>
        </p:txBody>
      </p:sp>
      <p:pic>
        <p:nvPicPr>
          <p:cNvPr id="24579" name="Content Placeholder 24578" descr="PR7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79070" y="1196975"/>
            <a:ext cx="6160770" cy="3103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411730" y="1341120"/>
            <a:ext cx="15043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altLang="x-none" b="1">
                <a:sym typeface="+mn-ea"/>
              </a:rPr>
              <a:t>Βάρος=24 Ν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39115" y="621030"/>
            <a:ext cx="63760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el-GR" altLang="x-none" b="1">
                <a:sym typeface="+mn-ea"/>
              </a:rPr>
              <a:t>Υπολογίστε την πίεση που ασκεί στο δάπεδο κάθε σώμα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3563620" y="45085"/>
            <a:ext cx="13620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altLang="x-none" sz="2400" b="1">
                <a:solidFill>
                  <a:srgbClr val="FF3300"/>
                </a:solidFill>
                <a:sym typeface="+mn-ea"/>
              </a:rPr>
              <a:t>Άσκηση</a:t>
            </a:r>
            <a:endParaRPr lang="en-US" sz="2400"/>
          </a:p>
        </p:txBody>
      </p:sp>
      <p:pic>
        <p:nvPicPr>
          <p:cNvPr id="24579" name="Content Placeholder 24578" descr="PR7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79070" y="1196975"/>
            <a:ext cx="6160770" cy="3103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411730" y="1341120"/>
            <a:ext cx="15043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altLang="x-none" b="1">
                <a:sym typeface="+mn-ea"/>
              </a:rPr>
              <a:t>Βάρος=24 Ν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39115" y="621030"/>
            <a:ext cx="63760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el-GR" altLang="x-none" b="1">
                <a:sym typeface="+mn-ea"/>
              </a:rPr>
              <a:t>Υπολογίστε την πίεση που ασκεί στο δάπεδο κάθε σώμα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7308215" y="1125220"/>
            <a:ext cx="11182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</a:pPr>
            <a:r>
              <a:rPr lang="el-GR" altLang="x-none" sz="2400" b="1" u="sng">
                <a:solidFill>
                  <a:srgbClr val="FF3300"/>
                </a:solidFill>
                <a:sym typeface="+mn-ea"/>
              </a:rPr>
              <a:t>Λύση </a:t>
            </a:r>
            <a:r>
              <a:rPr lang="en-US" altLang="x-none" b="1" u="sng">
                <a:solidFill>
                  <a:srgbClr val="FF3300"/>
                </a:solidFill>
                <a:sym typeface="+mn-ea"/>
              </a:rPr>
              <a:t>: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588125" y="1709420"/>
            <a:ext cx="13265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en-US" altLang="x-none" b="1">
                <a:solidFill>
                  <a:srgbClr val="FF0000"/>
                </a:solidFill>
                <a:sym typeface="+mn-ea"/>
              </a:rPr>
              <a:t> </a:t>
            </a:r>
            <a:r>
              <a:rPr lang="el-GR" altLang="x-none" b="1">
                <a:solidFill>
                  <a:srgbClr val="FF0000"/>
                </a:solidFill>
                <a:sym typeface="+mn-ea"/>
              </a:rPr>
              <a:t>Στερεό 1</a:t>
            </a:r>
            <a:r>
              <a:rPr lang="en-US" altLang="x-none" b="1">
                <a:solidFill>
                  <a:srgbClr val="FF0000"/>
                </a:solidFill>
                <a:sym typeface="+mn-ea"/>
              </a:rPr>
              <a:t>:</a:t>
            </a:r>
            <a:endParaRPr lang="en-US"/>
          </a:p>
        </p:txBody>
      </p:sp>
      <p:graphicFrame>
        <p:nvGraphicFramePr>
          <p:cNvPr id="4" name="Object 3"/>
          <p:cNvGraphicFramePr/>
          <p:nvPr/>
        </p:nvGraphicFramePr>
        <p:xfrm>
          <a:off x="6426835" y="2132965"/>
          <a:ext cx="271716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2714625" imgH="400050" progId="Paint.Picture">
                  <p:embed/>
                </p:oleObj>
              </mc:Choice>
              <mc:Fallback>
                <p:oleObj name="" r:id="rId2" imgW="2714625" imgH="40005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6835" y="2132965"/>
                        <a:ext cx="271716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/>
          <p:nvPr/>
        </p:nvGraphicFramePr>
        <p:xfrm>
          <a:off x="6336665" y="2708910"/>
          <a:ext cx="2809240" cy="72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4" imgW="2895600" imgH="723900" progId="Paint.Picture">
                  <p:embed/>
                </p:oleObj>
              </mc:Choice>
              <mc:Fallback>
                <p:oleObj name="" r:id="rId4" imgW="2895600" imgH="72390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6665" y="2708910"/>
                        <a:ext cx="2809240" cy="724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323850" y="4581525"/>
            <a:ext cx="13265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spcBef>
                <a:spcPct val="50000"/>
              </a:spcBef>
              <a:buChar char="•"/>
            </a:pPr>
            <a:r>
              <a:rPr lang="en-US" altLang="x-none" b="1">
                <a:solidFill>
                  <a:srgbClr val="FF0000"/>
                </a:solidFill>
                <a:sym typeface="+mn-ea"/>
              </a:rPr>
              <a:t> </a:t>
            </a:r>
            <a:r>
              <a:rPr lang="el-GR" altLang="x-none" b="1">
                <a:solidFill>
                  <a:srgbClr val="FF0000"/>
                </a:solidFill>
                <a:sym typeface="+mn-ea"/>
              </a:rPr>
              <a:t>Στερεό </a:t>
            </a:r>
            <a:r>
              <a:rPr lang="en-US" altLang="x-none" b="1">
                <a:solidFill>
                  <a:srgbClr val="FF0000"/>
                </a:solidFill>
                <a:sym typeface="+mn-ea"/>
              </a:rPr>
              <a:t>2:</a:t>
            </a:r>
            <a:endParaRPr lang="en-US"/>
          </a:p>
        </p:txBody>
      </p:sp>
      <p:graphicFrame>
        <p:nvGraphicFramePr>
          <p:cNvPr id="15" name="Object 14"/>
          <p:cNvGraphicFramePr/>
          <p:nvPr/>
        </p:nvGraphicFramePr>
        <p:xfrm>
          <a:off x="539115" y="5085715"/>
          <a:ext cx="288861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6" imgW="2886075" imgH="381000" progId="Paint.Picture">
                  <p:embed/>
                </p:oleObj>
              </mc:Choice>
              <mc:Fallback>
                <p:oleObj name="" r:id="rId6" imgW="2886075" imgH="38100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115" y="5085715"/>
                        <a:ext cx="288861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/>
          <p:nvPr/>
        </p:nvGraphicFramePr>
        <p:xfrm>
          <a:off x="589280" y="5733415"/>
          <a:ext cx="2974340" cy="6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8" imgW="2971800" imgH="695325" progId="Paint.Picture">
                  <p:embed/>
                </p:oleObj>
              </mc:Choice>
              <mc:Fallback>
                <p:oleObj name="" r:id="rId8" imgW="2971800" imgH="695325" progId="Paint.Picture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9280" y="5733415"/>
                        <a:ext cx="2974340" cy="69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0"/>
          <p:cNvSpPr txBox="1"/>
          <p:nvPr/>
        </p:nvSpPr>
        <p:spPr>
          <a:xfrm>
            <a:off x="3996055" y="5301615"/>
            <a:ext cx="51168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el-GR" altLang="x-none" b="1">
                <a:solidFill>
                  <a:srgbClr val="FF3300"/>
                </a:solidFill>
                <a:sym typeface="+mn-ea"/>
              </a:rPr>
              <a:t>Συμπέρασμα </a:t>
            </a:r>
            <a:r>
              <a:rPr lang="en-US" altLang="x-none" b="1">
                <a:solidFill>
                  <a:srgbClr val="FF3300"/>
                </a:solidFill>
                <a:sym typeface="+mn-ea"/>
              </a:rPr>
              <a:t>:</a:t>
            </a:r>
            <a:r>
              <a:rPr lang="en-US" altLang="x-none" b="1">
                <a:sym typeface="+mn-ea"/>
              </a:rPr>
              <a:t> </a:t>
            </a:r>
            <a:r>
              <a:rPr lang="el-GR" altLang="en-US" b="1">
                <a:sym typeface="+mn-ea"/>
              </a:rPr>
              <a:t>Όταν ασκείται η ίδια δύναμη σε </a:t>
            </a:r>
            <a:r>
              <a:rPr lang="el-GR" altLang="x-none" b="1">
                <a:sym typeface="+mn-ea"/>
              </a:rPr>
              <a:t>επιφάνεια </a:t>
            </a:r>
            <a:r>
              <a:rPr lang="el-GR" altLang="x-none" b="1">
                <a:solidFill>
                  <a:schemeClr val="accent2"/>
                </a:solidFill>
                <a:sym typeface="+mn-ea"/>
              </a:rPr>
              <a:t>διπλάσιου</a:t>
            </a:r>
            <a:r>
              <a:rPr lang="el-GR" altLang="x-none" b="1">
                <a:sym typeface="+mn-ea"/>
              </a:rPr>
              <a:t>  εμβαδού η  </a:t>
            </a:r>
            <a:r>
              <a:rPr lang="el-GR" altLang="x-none" b="1">
                <a:sym typeface="+mn-ea"/>
              </a:rPr>
              <a:t>πίεση </a:t>
            </a:r>
            <a:r>
              <a:rPr lang="el-GR" altLang="x-none" b="1" dirty="0" err="1">
                <a:solidFill>
                  <a:schemeClr val="accent2"/>
                </a:solidFill>
                <a:sym typeface="+mn-ea"/>
              </a:rPr>
              <a:t>υποδιπλασιάζεται.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4" grpId="0"/>
      <p:bldP spid="14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44145" y="476885"/>
            <a:ext cx="377952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el-GR" dirty="0" smtClean="0">
                <a:sym typeface="+mn-ea"/>
              </a:rPr>
              <a:t>Πολλές φορές θα έχεις προσπαθήσει να βαδίσεις πάνω σ' ένα παχύ στρώμα από χιόνι. Δυσκολεύεσαι, τα παπούτσια σου βουλιάζουν. </a:t>
            </a:r>
            <a:endParaRPr lang="el-GR" dirty="0" smtClean="0"/>
          </a:p>
          <a:p>
            <a:pPr>
              <a:lnSpc>
                <a:spcPct val="150000"/>
              </a:lnSpc>
              <a:defRPr/>
            </a:pP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787900" y="4077335"/>
            <a:ext cx="42894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el-GR" dirty="0" smtClean="0">
                <a:sym typeface="+mn-ea"/>
              </a:rPr>
              <a:t>Αντίθετα, παρατηρείς τους χιονοδρόμους να κινούνται με άνεση πάνω σ' αυτό φορώντας τα χιονοπέδιλά τους τα οποία έχουν φαρδιά πέλματα . 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3923665" y="405130"/>
            <a:ext cx="5133975" cy="2886075"/>
          </a:xfrm>
          <a:prstGeom prst="rect">
            <a:avLst/>
          </a:prstGeom>
        </p:spPr>
      </p:pic>
      <p:graphicFrame>
        <p:nvGraphicFramePr>
          <p:cNvPr id="7" name="Object 6"/>
          <p:cNvGraphicFramePr/>
          <p:nvPr/>
        </p:nvGraphicFramePr>
        <p:xfrm>
          <a:off x="323215" y="3717290"/>
          <a:ext cx="428815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5133975" imgH="3248025" progId="Paint.Picture">
                  <p:embed/>
                </p:oleObj>
              </mc:Choice>
              <mc:Fallback>
                <p:oleObj name="" r:id="rId2" imgW="5133975" imgH="3248025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215" y="3717290"/>
                        <a:ext cx="4288155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79070" y="1485265"/>
            <a:ext cx="4645660" cy="2421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55" y="1269365"/>
            <a:ext cx="3921125" cy="26092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39115" y="260985"/>
            <a:ext cx="66687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l-GR" dirty="0" smtClean="0">
                <a:sym typeface="+mn-ea"/>
              </a:rPr>
              <a:t>Ένα μικρό επιβατηγό αυτοκίνητο βουλιάζει στη λάσπη ή στην άμμο, ενώ τα ειδικά αυτοκίνητα (τζιπ) τα οποία έχουν φαρδιά λάστιχα μπορούν να κινούνται με άνεση.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79070" y="4365625"/>
            <a:ext cx="871664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l-GR" dirty="0" smtClean="0">
                <a:sym typeface="+mn-ea"/>
              </a:rPr>
              <a:t>Παρατηρώντας προσεκτικά τα παραπάνω φαινόμενα, διαπιστώνουμε ότι η παραμόρφωση μιας επιφάνειας δεν εξαρτάται μόνο από τη δύναμη που ασκείται σε αυτήν, αλλά και από το εμβαδόν της επιφάνειας στην οποία ασκείται η δύναμη.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23215" y="5949315"/>
            <a:ext cx="867346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l-GR" dirty="0" smtClean="0">
                <a:sym typeface="+mn-ea"/>
              </a:rPr>
              <a:t>Για να περιγράψουμε φαινόμενα όπως αυτά, χρησιμοποιούμε την έννοια της πίεσης.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914015" y="1304925"/>
            <a:ext cx="3314700" cy="37909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907540" y="5445760"/>
            <a:ext cx="60731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b="1" dirty="0" smtClean="0">
                <a:sym typeface="+mn-ea"/>
              </a:rPr>
              <a:t>ΟΧΙ ΟΧΙ </a:t>
            </a:r>
            <a:r>
              <a:rPr lang="el-GR" dirty="0" smtClean="0">
                <a:sym typeface="+mn-ea"/>
              </a:rPr>
              <a:t>στη Φυσική όταν λέμε πίεση δεν εννοούμε αυτό!!!</a:t>
            </a:r>
            <a:endParaRPr lang="el-GR" dirty="0" smtClean="0">
              <a:sym typeface="+mn-ea"/>
            </a:endParaRPr>
          </a:p>
          <a:p>
            <a:r>
              <a:rPr lang="el-GR" altLang="en-US"/>
              <a:t>           Αν και </a:t>
            </a:r>
            <a:r>
              <a:rPr lang="el-GR" altLang="en-US" b="1">
                <a:solidFill>
                  <a:srgbClr val="FF0000"/>
                </a:solidFill>
              </a:rPr>
              <a:t>ΝΑΙ ΝΑΙ</a:t>
            </a:r>
            <a:r>
              <a:rPr lang="el-GR" altLang="en-US"/>
              <a:t> αυτό ακριβώς εννοούμε!!!</a:t>
            </a:r>
            <a:endParaRPr lang="el-GR" altLang="en-US"/>
          </a:p>
        </p:txBody>
      </p:sp>
      <p:pic>
        <p:nvPicPr>
          <p:cNvPr id="9" name="Picture 8" descr="ten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70" y="3717290"/>
            <a:ext cx="20955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3851910" y="260985"/>
            <a:ext cx="141287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sz="3200" b="1" i="1" dirty="0" smtClean="0">
                <a:solidFill>
                  <a:srgbClr val="C00000"/>
                </a:solidFill>
                <a:sym typeface="+mn-ea"/>
              </a:rPr>
              <a:t>Πίεση.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467360" y="765175"/>
            <a:ext cx="825754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l-GR" b="1" dirty="0" smtClean="0">
                <a:sym typeface="+mn-ea"/>
              </a:rPr>
              <a:t>Τι είναι πίεση;</a:t>
            </a:r>
            <a:endParaRPr lang="el-GR" b="1" dirty="0" smtClean="0"/>
          </a:p>
          <a:p>
            <a:pPr>
              <a:lnSpc>
                <a:spcPct val="150000"/>
              </a:lnSpc>
            </a:pPr>
            <a:r>
              <a:rPr lang="el-GR" b="1" dirty="0" smtClean="0">
                <a:sym typeface="+mn-ea"/>
              </a:rPr>
              <a:t>Πίεση ονομάζουμε το πηλίκο της δύναμης που ασκείται κάθετα σε μια επιφάνεια προς το εμβαδόν της επιφάνειας αυτής.</a:t>
            </a:r>
            <a:endParaRPr lang="en-US" b="1"/>
          </a:p>
        </p:txBody>
      </p:sp>
      <p:graphicFrame>
        <p:nvGraphicFramePr>
          <p:cNvPr id="7" name="Content Placeholder 6"/>
          <p:cNvGraphicFramePr/>
          <p:nvPr>
            <p:ph/>
          </p:nvPr>
        </p:nvGraphicFramePr>
        <p:xfrm>
          <a:off x="1691640" y="2132966"/>
          <a:ext cx="5538470" cy="65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5534025" imgH="657225" progId="Paint.Picture">
                  <p:embed/>
                </p:oleObj>
              </mc:Choice>
              <mc:Fallback>
                <p:oleObj name="" r:id="rId1" imgW="5534025" imgH="657225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1640" y="2132966"/>
                        <a:ext cx="5538470" cy="65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636905" y="3068955"/>
            <a:ext cx="78428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l-GR" b="1" dirty="0" smtClean="0"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Χρησιμοποιώντας μαθηματικά σύμβολα γράφουμε:</a:t>
            </a:r>
            <a:endParaRPr lang="el-GR" b="1" dirty="0" smtClean="0">
              <a:latin typeface="Arial" panose="020B0604020202020204" pitchFamily="34" charset="0"/>
              <a:ea typeface="Palatino Linotype" panose="02040502050505030304" pitchFamily="18" charset="0"/>
              <a:cs typeface="Arial" panose="020B0604020202020204" pitchFamily="34" charset="0"/>
            </a:endParaRPr>
          </a:p>
          <a:p>
            <a:pPr lvl="0"/>
            <a:endParaRPr lang="el-GR" b="1" dirty="0" smtClean="0">
              <a:latin typeface="Arial" panose="020B0604020202020204" pitchFamily="34" charset="0"/>
              <a:ea typeface="Palatino Linotype" panose="02040502050505030304" pitchFamily="18" charset="0"/>
              <a:cs typeface="Arial" panose="020B0604020202020204" pitchFamily="34" charset="0"/>
            </a:endParaRPr>
          </a:p>
          <a:p>
            <a:pPr lvl="0"/>
            <a:endParaRPr lang="en-US" b="1"/>
          </a:p>
        </p:txBody>
      </p:sp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3779783" y="3428705"/>
          <a:ext cx="1008112" cy="81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Εξίσωση" r:id="rId3" imgW="16154400" imgH="13106400" progId="Equation.3">
                  <p:embed/>
                </p:oleObj>
              </mc:Choice>
              <mc:Fallback>
                <p:oleObj name="Εξίσωση" r:id="rId3" imgW="16154400" imgH="13106400" progId="Equation.3">
                  <p:embed/>
                  <p:pic>
                    <p:nvPicPr>
                      <p:cNvPr id="0" name="Picture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783" y="3428705"/>
                        <a:ext cx="1008112" cy="8179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7172"/>
          <p:cNvGraphicFramePr/>
          <p:nvPr/>
        </p:nvGraphicFramePr>
        <p:xfrm>
          <a:off x="1763078" y="5085398"/>
          <a:ext cx="55816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2056765" imgH="393700" progId="Equation.DSMT4">
                  <p:embed/>
                </p:oleObj>
              </mc:Choice>
              <mc:Fallback>
                <p:oleObj name="" r:id="rId5" imgW="2056765" imgH="3937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078" y="5085398"/>
                        <a:ext cx="5581650" cy="930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683260" y="6093460"/>
            <a:ext cx="79368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dirty="0" smtClean="0">
                <a:sym typeface="+mn-ea"/>
              </a:rPr>
              <a:t>Πολύ συχνά χρησιμοποιείται και το </a:t>
            </a:r>
            <a:r>
              <a:rPr lang="en-US" dirty="0" err="1" smtClean="0">
                <a:sym typeface="+mn-ea"/>
              </a:rPr>
              <a:t>kP</a:t>
            </a:r>
            <a:r>
              <a:rPr lang="en-US" baseline="-25000" dirty="0" err="1" smtClean="0">
                <a:sym typeface="+mn-ea"/>
              </a:rPr>
              <a:t>a</a:t>
            </a:r>
            <a:r>
              <a:rPr lang="el-GR" dirty="0" smtClean="0">
                <a:sym typeface="+mn-ea"/>
              </a:rPr>
              <a:t> (</a:t>
            </a:r>
            <a:r>
              <a:rPr lang="el-GR" dirty="0" err="1" smtClean="0">
                <a:sym typeface="+mn-ea"/>
              </a:rPr>
              <a:t>Κιλοπασκάλ</a:t>
            </a:r>
            <a:r>
              <a:rPr lang="el-GR" dirty="0" smtClean="0">
                <a:sym typeface="+mn-ea"/>
              </a:rPr>
              <a:t>) που ισούται με 1000 </a:t>
            </a:r>
            <a:r>
              <a:rPr lang="en-US" dirty="0" smtClean="0">
                <a:sym typeface="+mn-ea"/>
              </a:rPr>
              <a:t>P</a:t>
            </a:r>
            <a:r>
              <a:rPr lang="en-US" baseline="-25000" dirty="0" smtClean="0">
                <a:sym typeface="+mn-ea"/>
              </a:rPr>
              <a:t>a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475615" y="4293235"/>
            <a:ext cx="8004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eaLnBrk="0" hangingPunct="0"/>
            <a:r>
              <a:rPr lang="el-GR" b="1" dirty="0" smtClean="0"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όπου </a:t>
            </a:r>
            <a:r>
              <a:rPr lang="en-US" b="1" dirty="0" err="1" smtClean="0"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F</a:t>
            </a:r>
            <a:r>
              <a:rPr lang="en-US" b="1" baseline="-30000" dirty="0" err="1" smtClean="0"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k</a:t>
            </a:r>
            <a:r>
              <a:rPr lang="el-GR" b="1" dirty="0" smtClean="0">
                <a:ea typeface="Palatino Linotype" panose="02040502050505030304" pitchFamily="18" charset="0"/>
                <a:cs typeface="Arial" panose="020B0604020202020204" pitchFamily="34" charset="0"/>
                <a:sym typeface="+mn-ea"/>
              </a:rPr>
              <a:t> είναι το μέτρο της ολικής δύναμης που ασκείται κάθετα σε επιφάνεια εμβαδού Α.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2" grpId="0"/>
      <p:bldP spid="12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>
            <a:graphicFrameLocks noChangeAspect="1"/>
          </p:cNvGraphicFramePr>
          <p:nvPr>
            <p:ph/>
          </p:nvPr>
        </p:nvGraphicFramePr>
        <p:xfrm>
          <a:off x="467995" y="1196975"/>
          <a:ext cx="8229600" cy="430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953625" imgH="5210175" progId="Paint.Picture">
                  <p:embed/>
                </p:oleObj>
              </mc:Choice>
              <mc:Fallback>
                <p:oleObj name="" r:id="rId1" imgW="9953625" imgH="521017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995" y="1196975"/>
                        <a:ext cx="8229600" cy="430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514985" y="335915"/>
            <a:ext cx="83832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>
              <a:buClrTx/>
              <a:buSzTx/>
              <a:buFontTx/>
            </a:pPr>
            <a:r>
              <a:rPr lang="el-GR" altLang="x-none" b="1">
                <a:latin typeface="+mn-lt"/>
                <a:cs typeface="+mn-lt"/>
                <a:sym typeface="+mn-ea"/>
              </a:rPr>
              <a:t>Η </a:t>
            </a:r>
            <a:r>
              <a:rPr lang="el-GR" altLang="x-none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Πίεση </a:t>
            </a:r>
            <a:r>
              <a:rPr lang="el-GR" altLang="x-none" b="1">
                <a:solidFill>
                  <a:schemeClr val="accent2"/>
                </a:solidFill>
                <a:latin typeface="+mn-lt"/>
                <a:cs typeface="+mn-lt"/>
                <a:sym typeface="+mn-ea"/>
              </a:rPr>
              <a:t>P</a:t>
            </a:r>
            <a:r>
              <a:rPr lang="el-GR" altLang="x-none" b="1">
                <a:latin typeface="+mn-lt"/>
                <a:cs typeface="+mn-lt"/>
                <a:sym typeface="+mn-ea"/>
              </a:rPr>
              <a:t> που εξασκείται από μια </a:t>
            </a:r>
            <a:r>
              <a:rPr lang="el-GR" altLang="x-none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δύναμη</a:t>
            </a:r>
            <a:r>
              <a:rPr lang="el-GR" altLang="x-none" b="1">
                <a:latin typeface="+mn-lt"/>
                <a:cs typeface="+mn-lt"/>
                <a:sym typeface="+mn-ea"/>
              </a:rPr>
              <a:t> </a:t>
            </a:r>
            <a:r>
              <a:rPr lang="en-US" altLang="x-none" b="1">
                <a:solidFill>
                  <a:schemeClr val="accent2"/>
                </a:solidFill>
                <a:latin typeface="+mn-lt"/>
                <a:cs typeface="+mn-lt"/>
                <a:sym typeface="+mn-ea"/>
              </a:rPr>
              <a:t>F</a:t>
            </a:r>
            <a:r>
              <a:rPr lang="en-US" altLang="x-none" b="1">
                <a:latin typeface="+mn-lt"/>
                <a:cs typeface="+mn-lt"/>
                <a:sym typeface="+mn-ea"/>
              </a:rPr>
              <a:t> </a:t>
            </a:r>
            <a:r>
              <a:rPr lang="el-GR" altLang="x-none" b="1">
                <a:latin typeface="+mn-lt"/>
                <a:cs typeface="+mn-lt"/>
                <a:sym typeface="+mn-ea"/>
              </a:rPr>
              <a:t>σε μια </a:t>
            </a:r>
            <a:r>
              <a:rPr lang="el-GR" altLang="x-none" b="1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επιφάνεια</a:t>
            </a:r>
            <a:r>
              <a:rPr lang="el-GR" altLang="x-none" b="1">
                <a:latin typeface="+mn-lt"/>
                <a:cs typeface="+mn-lt"/>
                <a:sym typeface="+mn-ea"/>
              </a:rPr>
              <a:t> </a:t>
            </a:r>
            <a:r>
              <a:rPr lang="el-GR" altLang="en-US" b="1">
                <a:solidFill>
                  <a:schemeClr val="accent2"/>
                </a:solidFill>
                <a:latin typeface="+mn-lt"/>
                <a:cs typeface="+mn-lt"/>
                <a:sym typeface="+mn-ea"/>
              </a:rPr>
              <a:t>εμβαδού Α</a:t>
            </a:r>
            <a:r>
              <a:rPr lang="en-US" altLang="x-none" b="1">
                <a:latin typeface="+mn-lt"/>
                <a:cs typeface="+mn-lt"/>
                <a:sym typeface="+mn-ea"/>
              </a:rPr>
              <a:t> </a:t>
            </a:r>
            <a:r>
              <a:rPr lang="el-GR" altLang="x-none" b="1">
                <a:latin typeface="+mn-lt"/>
                <a:cs typeface="+mn-lt"/>
                <a:sym typeface="+mn-ea"/>
              </a:rPr>
              <a:t>είναι </a:t>
            </a:r>
            <a:r>
              <a:rPr lang="en-US" altLang="x-none" b="1">
                <a:latin typeface="+mn-lt"/>
                <a:cs typeface="+mn-lt"/>
                <a:sym typeface="+mn-ea"/>
              </a:rPr>
              <a:t>:</a:t>
            </a:r>
            <a:endParaRPr lang="en-US" altLang="x-none" kern="1200" baseline="0">
              <a:latin typeface="+mn-lt"/>
              <a:cs typeface="+mn-lt"/>
            </a:endParaRPr>
          </a:p>
          <a:p>
            <a:pPr marL="457200" lvl="1" algn="l">
              <a:buFont typeface="Wingdings" panose="05000000000000000000" pitchFamily="2" charset="2"/>
              <a:buChar char="v"/>
            </a:pPr>
            <a:r>
              <a:rPr lang="en-US" altLang="x-none">
                <a:sym typeface="+mn-ea"/>
              </a:rPr>
              <a:t> </a:t>
            </a:r>
            <a:r>
              <a:rPr lang="el-GR" altLang="x-none" b="1">
                <a:solidFill>
                  <a:schemeClr val="accent2"/>
                </a:solidFill>
                <a:sym typeface="+mn-ea"/>
              </a:rPr>
              <a:t>Ανάλογη</a:t>
            </a:r>
            <a:r>
              <a:rPr lang="en-US" altLang="x-none" b="1">
                <a:solidFill>
                  <a:schemeClr val="accent2"/>
                </a:solidFill>
                <a:sym typeface="+mn-ea"/>
              </a:rPr>
              <a:t> </a:t>
            </a:r>
            <a:r>
              <a:rPr lang="el-GR" altLang="x-none" b="1">
                <a:solidFill>
                  <a:schemeClr val="accent2"/>
                </a:solidFill>
                <a:sym typeface="+mn-ea"/>
              </a:rPr>
              <a:t>της δύναμης</a:t>
            </a:r>
            <a:r>
              <a:rPr lang="el-GR" altLang="x-none" b="1">
                <a:sym typeface="+mn-ea"/>
              </a:rPr>
              <a:t> </a:t>
            </a:r>
            <a:r>
              <a:rPr lang="en-US" altLang="x-none" b="1">
                <a:solidFill>
                  <a:srgbClr val="FF3300"/>
                </a:solidFill>
                <a:sym typeface="+mn-ea"/>
              </a:rPr>
              <a:t>F</a:t>
            </a:r>
            <a:r>
              <a:rPr lang="en-US" altLang="x-none">
                <a:sym typeface="+mn-ea"/>
              </a:rPr>
              <a:t> </a:t>
            </a:r>
            <a:endParaRPr lang="en-US" altLang="x-none" kern="1200"/>
          </a:p>
          <a:p>
            <a:pPr marL="914400" lvl="2" algn="l">
              <a:buFont typeface="Wingdings" panose="05000000000000000000" pitchFamily="2" charset="2"/>
              <a:buChar char="v"/>
            </a:pPr>
            <a:r>
              <a:rPr lang="en-US" altLang="x-none" b="1">
                <a:sym typeface="+mn-ea"/>
              </a:rPr>
              <a:t>(</a:t>
            </a:r>
            <a:r>
              <a:rPr lang="el-GR" altLang="x-none" b="1">
                <a:sym typeface="+mn-ea"/>
              </a:rPr>
              <a:t>Όσο μεγαλύτερη η δύναμη </a:t>
            </a:r>
            <a:r>
              <a:rPr lang="en-US" altLang="x-none" b="1">
                <a:sym typeface="+mn-ea"/>
              </a:rPr>
              <a:t>F </a:t>
            </a:r>
            <a:r>
              <a:rPr lang="el-GR" altLang="x-none" b="1">
                <a:sym typeface="+mn-ea"/>
              </a:rPr>
              <a:t>τόσο μεγαλύτερη η πίεση)</a:t>
            </a:r>
            <a:endParaRPr lang="el-GR" altLang="x-none" b="1" kern="1200"/>
          </a:p>
          <a:p>
            <a:pPr marL="457200" lvl="1" algn="l">
              <a:buFont typeface="Wingdings" panose="05000000000000000000" pitchFamily="2" charset="2"/>
              <a:buChar char="v"/>
            </a:pPr>
            <a:r>
              <a:rPr lang="el-GR" altLang="x-none" b="1">
                <a:solidFill>
                  <a:schemeClr val="accent2"/>
                </a:solidFill>
                <a:sym typeface="+mn-ea"/>
              </a:rPr>
              <a:t> Αντιστρόφως ανάλογη</a:t>
            </a:r>
            <a:r>
              <a:rPr lang="en-US" altLang="x-none" b="1">
                <a:solidFill>
                  <a:schemeClr val="accent2"/>
                </a:solidFill>
                <a:sym typeface="+mn-ea"/>
              </a:rPr>
              <a:t> </a:t>
            </a:r>
            <a:r>
              <a:rPr lang="el-GR" altLang="x-none" b="1">
                <a:solidFill>
                  <a:schemeClr val="accent2"/>
                </a:solidFill>
                <a:sym typeface="+mn-ea"/>
              </a:rPr>
              <a:t>του εμβαδού της επιφάνειας</a:t>
            </a:r>
            <a:r>
              <a:rPr lang="el-GR" altLang="x-none" b="1">
                <a:sym typeface="+mn-ea"/>
              </a:rPr>
              <a:t> </a:t>
            </a:r>
            <a:r>
              <a:rPr lang="el-GR" altLang="en-US" b="1">
                <a:solidFill>
                  <a:srgbClr val="FF3300"/>
                </a:solidFill>
                <a:sym typeface="+mn-ea"/>
              </a:rPr>
              <a:t>Α</a:t>
            </a:r>
            <a:r>
              <a:rPr lang="en-US" altLang="x-none">
                <a:sym typeface="+mn-ea"/>
              </a:rPr>
              <a:t> </a:t>
            </a:r>
            <a:endParaRPr lang="en-US" altLang="x-none" kern="1200"/>
          </a:p>
          <a:p>
            <a:pPr marL="914400" lvl="2" algn="l">
              <a:buFont typeface="Wingdings" panose="05000000000000000000" pitchFamily="2" charset="2"/>
              <a:buChar char="v"/>
            </a:pPr>
            <a:r>
              <a:rPr lang="en-US" altLang="x-none" b="1">
                <a:sym typeface="+mn-ea"/>
              </a:rPr>
              <a:t>    (</a:t>
            </a:r>
            <a:r>
              <a:rPr lang="el-GR" altLang="x-none" b="1">
                <a:sym typeface="+mn-ea"/>
              </a:rPr>
              <a:t>Όσο μεγαλύτερη η επιφάνεια Α</a:t>
            </a:r>
            <a:r>
              <a:rPr lang="en-US" altLang="x-none" b="1">
                <a:sym typeface="+mn-ea"/>
              </a:rPr>
              <a:t> </a:t>
            </a:r>
            <a:r>
              <a:rPr lang="el-GR" altLang="x-none" b="1">
                <a:sym typeface="+mn-ea"/>
              </a:rPr>
              <a:t>τόσο μικρότερη είναι η πίεση)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83185" y="2136775"/>
            <a:ext cx="90608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l-GR" b="1">
                <a:sym typeface="+mn-ea"/>
              </a:rPr>
              <a:t>Έτσι γίνεται κατανοητό γιατί ο</a:t>
            </a:r>
            <a:r>
              <a:rPr b="1">
                <a:sym typeface="+mn-ea"/>
              </a:rPr>
              <a:t> χιονοδρόμος βυθίζεται λιγότερο στο χιόνι, αν φορά χιονοπέδιλα</a:t>
            </a:r>
            <a:r>
              <a:rPr lang="el-GR" b="1">
                <a:sym typeface="+mn-ea"/>
              </a:rPr>
              <a:t>, γιατί τ</a:t>
            </a:r>
            <a:r>
              <a:rPr b="1">
                <a:sym typeface="+mn-ea"/>
              </a:rPr>
              <a:t>α φορτη</a:t>
            </a:r>
            <a:r>
              <a:rPr b="1">
                <a:latin typeface="+mn-lt"/>
                <a:cs typeface="+mn-lt"/>
                <a:sym typeface="+mn-ea"/>
              </a:rPr>
              <a:t>γά </a:t>
            </a:r>
            <a:r>
              <a:rPr lang="el-GR" b="1" dirty="0" smtClean="0">
                <a:solidFill>
                  <a:srgbClr val="000000"/>
                </a:solidFill>
                <a:latin typeface="+mn-lt"/>
                <a:ea typeface="Palatino Linotype" panose="02040502050505030304"/>
                <a:cs typeface="+mn-lt"/>
                <a:sym typeface="+mn-ea"/>
              </a:rPr>
              <a:t>που χρησιμοποιούνται για τη μεταφορά μεγάλων φορτίων έχουν πολλά και φαρδιά</a:t>
            </a:r>
            <a:r>
              <a:rPr lang="el-GR" dirty="0" smtClean="0">
                <a:solidFill>
                  <a:srgbClr val="000000"/>
                </a:solidFill>
                <a:latin typeface="Arial" panose="020B0604020202020204"/>
                <a:ea typeface="Palatino Linotype" panose="02040502050505030304"/>
                <a:cs typeface="Palatino Linotype" panose="02040502050505030304"/>
                <a:sym typeface="+mn-ea"/>
              </a:rPr>
              <a:t> </a:t>
            </a:r>
            <a:r>
              <a:rPr b="1">
                <a:sym typeface="+mn-ea"/>
              </a:rPr>
              <a:t>λάστιχα για να ασκούν λιγότερη πίεση στο οδόστρωμα</a:t>
            </a:r>
            <a:r>
              <a:rPr lang="el-GR" b="1">
                <a:sym typeface="+mn-ea"/>
              </a:rPr>
              <a:t>, αλλά και γιατί τα καρφιά είναι μυτερά και γιατί χρησιμοποιούμε την κοφτερή πλευρά ενός μαχαιριού (για να ασκουν μεγάλη πίεση).</a:t>
            </a:r>
            <a:endParaRPr lang="el-GR" b="1">
              <a:sym typeface="+mn-ea"/>
            </a:endParaRPr>
          </a:p>
        </p:txBody>
      </p:sp>
      <p:pic>
        <p:nvPicPr>
          <p:cNvPr id="39939" name="Picture 3" descr="image8"/>
          <p:cNvPicPr>
            <a:picLocks noChangeAspect="1" noChangeArrowheads="1"/>
          </p:cNvPicPr>
          <p:nvPr>
            <p:ph/>
          </p:nvPr>
        </p:nvPicPr>
        <p:blipFill>
          <a:blip r:embed="rId1" cstate="print">
            <a:lum bright="-10000" contrast="30000"/>
          </a:blip>
          <a:srcRect l="3749" t="3749" r="2534" b="2534"/>
          <a:stretch>
            <a:fillRect/>
          </a:stretch>
        </p:blipFill>
        <p:spPr bwMode="auto">
          <a:xfrm>
            <a:off x="4211955" y="4005580"/>
            <a:ext cx="1920240" cy="1915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red-apple-knife-white_8043-5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3933190"/>
            <a:ext cx="2698115" cy="2091055"/>
          </a:xfrm>
          <a:prstGeom prst="rect">
            <a:avLst/>
          </a:prstGeom>
        </p:spPr>
      </p:pic>
      <p:pic>
        <p:nvPicPr>
          <p:cNvPr id="7" name="Picture"/>
          <p:cNvPicPr/>
          <p:nvPr/>
        </p:nvPicPr>
        <p:blipFill>
          <a:blip r:embed="rId3" cstate="print">
            <a:lum bright="-10000" contrast="30000"/>
          </a:blip>
          <a:srcRect l="3085" t="4031" r="4350" b="7283"/>
          <a:stretch>
            <a:fillRect/>
          </a:stretch>
        </p:blipFill>
        <p:spPr>
          <a:xfrm>
            <a:off x="251460" y="3717290"/>
            <a:ext cx="3493770" cy="2960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 sz="quarter"/>
          </p:nvPr>
        </p:nvSpPr>
        <p:spPr>
          <a:xfrm>
            <a:off x="430213" y="333375"/>
            <a:ext cx="8713787" cy="1358900"/>
          </a:xfrm>
        </p:spPr>
        <p:txBody>
          <a:bodyPr anchor="ctr" anchorCtr="0"/>
          <a:p>
            <a:r>
              <a:rPr>
                <a:latin typeface="Comic Sans MS" panose="030F0702030302020204" pitchFamily="66" charset="0"/>
              </a:rPr>
              <a:t>Ποια παπούτσια νομίζετε ότι ασκούν μεγαλύτερη πίεση στο πάτωμα;</a:t>
            </a:r>
            <a:endParaRPr lang="en-US" altLang="x-none">
              <a:latin typeface="Comic Sans MS" panose="030F0702030302020204" pitchFamily="66" charset="0"/>
            </a:endParaRPr>
          </a:p>
        </p:txBody>
      </p:sp>
      <p:pic>
        <p:nvPicPr>
          <p:cNvPr id="16387" name="Content Placeholder 16386" descr="DD00595_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87500" y="2259013"/>
            <a:ext cx="1778000" cy="868362"/>
          </a:xfrm>
        </p:spPr>
      </p:pic>
      <p:pic>
        <p:nvPicPr>
          <p:cNvPr id="16388" name="Content Placeholder 16387" descr="HH01363_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08625" y="2133600"/>
            <a:ext cx="2008188" cy="1525588"/>
          </a:xfrm>
        </p:spPr>
      </p:pic>
      <p:pic>
        <p:nvPicPr>
          <p:cNvPr id="16389" name="Content Placeholder 16388" descr="j0149364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1349375" y="4097338"/>
            <a:ext cx="2254250" cy="1868487"/>
          </a:xfrm>
        </p:spPr>
      </p:pic>
      <p:pic>
        <p:nvPicPr>
          <p:cNvPr id="16390" name="Content Placeholder 16389" descr="j0280376"/>
          <p:cNvPicPr>
            <a:picLocks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599113" y="4238625"/>
            <a:ext cx="1925637" cy="1781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2699385" y="549275"/>
            <a:ext cx="42030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l-GR" sz="2400" b="1" i="1" dirty="0" smtClean="0">
                <a:solidFill>
                  <a:srgbClr val="C00000"/>
                </a:solidFill>
                <a:sym typeface="+mn-ea"/>
              </a:rPr>
              <a:t>Μπορείς να εξηγήσεις γιατί;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251460" y="1485265"/>
            <a:ext cx="51701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defRPr/>
            </a:pPr>
            <a:r>
              <a:rPr lang="el-GR" dirty="0" smtClean="0">
                <a:sym typeface="+mn-ea"/>
              </a:rPr>
              <a:t>0 φακίρης μπορεί να ξαπλώνει με άνεση πάνω στην επιφάνεια των καρφιών;</a:t>
            </a:r>
            <a:endParaRPr lang="en-US"/>
          </a:p>
        </p:txBody>
      </p:sp>
      <p:pic>
        <p:nvPicPr>
          <p:cNvPr id="39938" name="Picture 2" descr="image7"/>
          <p:cNvPicPr>
            <a:picLocks noChangeAspect="1" noChangeArrowheads="1"/>
          </p:cNvPicPr>
          <p:nvPr>
            <p:ph/>
          </p:nvPr>
        </p:nvPicPr>
        <p:blipFill>
          <a:blip r:embed="rId1" cstate="print">
            <a:lum bright="-10000" contrast="40000"/>
          </a:blip>
          <a:srcRect l="3061" r="2058" b="4566"/>
          <a:stretch>
            <a:fillRect/>
          </a:stretch>
        </p:blipFill>
        <p:spPr bwMode="auto">
          <a:xfrm>
            <a:off x="5285740" y="1772920"/>
            <a:ext cx="3613150" cy="1903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83821" y="4077588"/>
            <a:ext cx="7776865" cy="1420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sz="2000" b="1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Η</a:t>
            </a:r>
            <a:r>
              <a:rPr kumimoji="0" lang="el-GR" sz="20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πίεση που δέχεται μια επιφάνεια είναι τόσο μεγαλύτερη όσο μεγαλύτερη είναι η δύναμη που ασκείται κάθετα σε αυτή και όσο μικρότερο είναι το εμβαδόν της.</a:t>
            </a:r>
            <a:endParaRPr kumimoji="0" lang="el-GR" sz="20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ldLvl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5045</Words>
  <Application>WPS Presentation</Application>
  <PresentationFormat>Προβολή στην οθόνη</PresentationFormat>
  <Paragraphs>143</Paragraphs>
  <Slides>19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SimSun</vt:lpstr>
      <vt:lpstr>Wingdings</vt:lpstr>
      <vt:lpstr>Comic Sans MS</vt:lpstr>
      <vt:lpstr>Palatino Linotype</vt:lpstr>
      <vt:lpstr>Palatino Linotype</vt:lpstr>
      <vt:lpstr>Arial</vt:lpstr>
      <vt:lpstr>Microsoft YaHei</vt:lpstr>
      <vt:lpstr>Arial Unicode MS</vt:lpstr>
      <vt:lpstr>Προεπιλεγμένη σχεδίαση</vt:lpstr>
      <vt:lpstr>Paint.Picture</vt:lpstr>
      <vt:lpstr>Paint.Picture</vt:lpstr>
      <vt:lpstr>Equation.3</vt:lpstr>
      <vt:lpstr>Equation.DSMT4</vt:lpstr>
      <vt:lpstr>Paint.Picture</vt:lpstr>
      <vt:lpstr>Paint.Picture</vt:lpstr>
      <vt:lpstr>Paint.Picture</vt:lpstr>
      <vt:lpstr>Paint.Picture</vt:lpstr>
      <vt:lpstr>Paint.Picture</vt:lpstr>
      <vt:lpstr>Πίεση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Ποια παπούτσια νομίζετε ότι ασκούν μεγαλύτερη πίεση στο πάτωμα;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pc-2</dc:creator>
  <cp:lastModifiedBy>Alexandra</cp:lastModifiedBy>
  <cp:revision>24</cp:revision>
  <dcterms:created xsi:type="dcterms:W3CDTF">2008-02-09T17:36:00Z</dcterms:created>
  <dcterms:modified xsi:type="dcterms:W3CDTF">2021-01-31T21:30:55Z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