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72" r:id="rId4"/>
    <p:sldId id="270" r:id="rId5"/>
    <p:sldId id="269" r:id="rId6"/>
    <p:sldId id="268" r:id="rId7"/>
    <p:sldId id="267" r:id="rId8"/>
    <p:sldId id="265" r:id="rId9"/>
    <p:sldId id="258" r:id="rId10"/>
    <p:sldId id="263" r:id="rId11"/>
    <p:sldId id="264" r:id="rId12"/>
    <p:sldId id="274" r:id="rId13"/>
    <p:sldId id="273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020B"/>
    <a:srgbClr val="FA74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80" autoAdjust="0"/>
  </p:normalViewPr>
  <p:slideViewPr>
    <p:cSldViewPr>
      <p:cViewPr varScale="1">
        <p:scale>
          <a:sx n="74" d="100"/>
          <a:sy n="74" d="100"/>
        </p:scale>
        <p:origin x="-48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520C6-EC58-40A9-AE9D-60A78D8898CD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32D1-D343-44F8-9D08-8A708D42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32D1-D343-44F8-9D08-8A708D421C8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32D1-D343-44F8-9D08-8A708D421C8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2F4AEF-79B8-4848-8522-D3ABC69FA7B7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1871EA-2816-42A3-BF48-F326605012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480720" cy="48965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ΔΕΥΤΕΡΟΓΕΝΗΣ</a:t>
            </a:r>
            <a:r>
              <a:rPr lang="el-GR" sz="4900" dirty="0" smtClean="0">
                <a:solidFill>
                  <a:srgbClr val="0000FF"/>
                </a:solidFill>
              </a:rPr>
              <a:t/>
            </a:r>
            <a:br>
              <a:rPr lang="el-GR" sz="4900" dirty="0" smtClean="0">
                <a:solidFill>
                  <a:srgbClr val="0000FF"/>
                </a:solidFill>
              </a:rPr>
            </a:b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ΤΟΜΕΑΣ</a:t>
            </a:r>
            <a:b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ΠΑΡΑΓΩΓΗΣ</a:t>
            </a:r>
            <a:r>
              <a:rPr lang="el-G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ή</a:t>
            </a: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Επεξεργασίας</a:t>
            </a: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και </a:t>
            </a: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Μεταποίησης   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552728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681732"/>
            <a:ext cx="6768752" cy="509079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1800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Για να ιδρυθεί μια βιομηχανία πρέπει πριν να απαντηθούν τα εξής ερωτήματα 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Τι  προϊόν θα  παράγει  ;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2. Σε  τι  ποσότητες  θα  το  παράγει 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3. Με  ποιο  τρόπο   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4. Σε  ποιο  χώρο 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5. Σε  ποιους  καταναλωτές  αναφέρεται ;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-531440"/>
            <a:ext cx="8735888" cy="6624736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 rot="536374">
            <a:off x="-820738" y="460375"/>
            <a:ext cx="227013" cy="241300"/>
          </a:xfrm>
          <a:prstGeom prst="star5">
            <a:avLst/>
          </a:prstGeom>
          <a:solidFill>
            <a:srgbClr val="FFFFFF"/>
          </a:solidFill>
          <a:ln w="9525">
            <a:solidFill>
              <a:srgbClr val="76923C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67544" y="335804"/>
            <a:ext cx="756084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Για την επιλογή του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χώρου εγκατάστασης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της βιομηχανίας θα πρέπει να εξασφαλίζονται από πριν κάποια κριτήρια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 Ύπαρξη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πρώτων υλών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 Ύπαρξη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πηγών ενέργειας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  Ύπαρξη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κατάλληλου προσωπικού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Χαμηλό κόστος γης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Ευκολία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πρόσβασης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σε μεγάλες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αγορές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Ευκολία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πρόσβασης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σε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κέντρα διοίκησης και τεχνολογίας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(υπουργεία, πανεπιστήμια ,  τράπεζες κ.α. )  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552728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971600" y="260648"/>
            <a:ext cx="7200800" cy="25202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cs typeface="Arial" pitchFamily="34" charset="0"/>
              </a:rPr>
              <a:t>ΓΡΑΜΜΗ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cs typeface="Arial" pitchFamily="34" charset="0"/>
              </a:rPr>
              <a:t> Ή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cs typeface="Arial" pitchFamily="34" charset="0"/>
              </a:rPr>
              <a:t>  ΑΛΥΣΙΔΑ ΠΑΡΑΓΩΓΗΣ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9960165" flipV="1">
            <a:off x="197294" y="3923321"/>
            <a:ext cx="3144225" cy="2017357"/>
          </a:xfrm>
          <a:prstGeom prst="wedgeEllipseCallout">
            <a:avLst>
              <a:gd name="adj1" fmla="val -103647"/>
              <a:gd name="adj2" fmla="val -1056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ΕΙΝΑΙ  :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Το σύνολο των μηχανημάτων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και λειτουργιών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σε σειρά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12020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 rot="454467">
            <a:off x="4977152" y="3604912"/>
            <a:ext cx="3973379" cy="3198516"/>
          </a:xfrm>
          <a:prstGeom prst="wedgeEllipseCallout">
            <a:avLst>
              <a:gd name="adj1" fmla="val -72567"/>
              <a:gd name="adj2" fmla="val -87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Σε αυτήν κάθε εργαζόμενος εκτελεί μία απολύτως </a:t>
            </a: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εξειδικευμένη</a:t>
            </a:r>
            <a:r>
              <a:rPr kumimoji="0" lang="el-GR" sz="2000" b="0" i="1" u="sng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και </a:t>
            </a:r>
            <a:r>
              <a:rPr kumimoji="0" lang="el-G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επαναλαμβανόμενη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εργασία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12020B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rgbClr val="12020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2065" grpId="0" animBg="1"/>
      <p:bldP spid="20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552728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pic>
        <p:nvPicPr>
          <p:cNvPr id="1026" name="Picture 2" descr="http://www.insomnia.gr/uploads/7af2bda87341218f4d9ee5cb5c46eb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35888" cy="6408712"/>
          </a:xfrm>
        </p:spPr>
        <p:txBody>
          <a:bodyPr>
            <a:normAutofit fontScale="90000"/>
          </a:bodyPr>
          <a:lstStyle/>
          <a:p>
            <a:pPr marL="1588" algn="ctr"/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Ο Δευτερογενής τομέας</a:t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αποτελεί </a:t>
            </a:r>
            <a:b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>
                <a:solidFill>
                  <a:srgbClr val="12020B"/>
                </a:solidFill>
              </a:rPr>
              <a:t>το επόμενο στάδιο στη διαδικασία παραγωγής  προϊόντων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και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  </a:t>
            </a:r>
            <a:r>
              <a:rPr lang="el-GR" sz="3200" dirty="0" smtClean="0"/>
              <a:t>περιλαμβάνει τις δραστηριότητες</a:t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</a:t>
            </a:r>
            <a:r>
              <a:rPr lang="el-GR" sz="32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ΕΠΕΞΕΡΓΑΣΙΑΣ</a:t>
            </a:r>
            <a: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ΚΑΙ </a:t>
            </a:r>
            <a:b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3200" b="1" i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ΜΕΤΑΠΟΙΗΣΗΣ</a:t>
            </a:r>
            <a: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 </a:t>
            </a:r>
            <a:br>
              <a:rPr lang="el-GR" sz="3200" dirty="0" smtClean="0"/>
            </a:br>
            <a:r>
              <a:rPr lang="el-GR" sz="3200" dirty="0" smtClean="0"/>
              <a:t>     των   πρώτων υλών που παρέχει ο πρωτογενής.</a:t>
            </a:r>
            <a:br>
              <a:rPr lang="el-GR" sz="32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741368"/>
          </a:xfrm>
        </p:spPr>
        <p:txBody>
          <a:bodyPr>
            <a:normAutofit fontScale="90000"/>
          </a:bodyPr>
          <a:lstStyle/>
          <a:p>
            <a:pPr marL="0" algn="ctr"/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Επεξεργασία</a:t>
            </a:r>
            <a:r>
              <a:rPr lang="el-GR" sz="4900" dirty="0" smtClean="0"/>
              <a:t> 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είναι</a:t>
            </a:r>
            <a:br>
              <a:rPr lang="el-GR" sz="3200" dirty="0" smtClean="0"/>
            </a:br>
            <a:r>
              <a:rPr lang="el-GR" sz="3200" dirty="0" smtClean="0">
                <a:solidFill>
                  <a:srgbClr val="002060"/>
                </a:solidFill>
              </a:rPr>
              <a:t> η μετατροπή των πρώτων υλών</a:t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 σε προϊόν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</a:t>
            </a:r>
            <a:r>
              <a:rPr lang="el-GR" sz="4900" dirty="0" smtClean="0">
                <a:solidFill>
                  <a:srgbClr val="FFC000"/>
                </a:solidFill>
              </a:rPr>
              <a:t>με μικρές αλλαγές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στη μορφή και τη σύστασή τους </a:t>
            </a:r>
            <a:br>
              <a:rPr lang="el-GR" sz="3200" dirty="0" smtClean="0"/>
            </a:br>
            <a:r>
              <a:rPr lang="el-GR" sz="2800" dirty="0" smtClean="0"/>
              <a:t>(παστεριωμένο γάλα , εμφιαλωμένο νερό , κ. α)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pic>
        <p:nvPicPr>
          <p:cNvPr id="5" name="4 - Εικόνα" descr="http://adbox.gr/wp-content/uploads/2013/09/DIOS_PLASTIC-BOTTL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88641"/>
            <a:ext cx="18714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korfi.gr/data/media/1/03elafr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2961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3bmarkets.gr/images/stories/virtuemart/product/e2b7582f-ca92-4e35-bf80-ce22a09967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118762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hopnsave.gr/thumbnails/images/DeltaMilko500ml.jpg.thumb_300x300_3237c1a7fc123dad807ad83ad14a6e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013176"/>
            <a:ext cx="1259632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000" cy="4356000"/>
          </a:xfrm>
        </p:spPr>
        <p:txBody>
          <a:bodyPr>
            <a:normAutofit fontScale="90000"/>
          </a:bodyPr>
          <a:lstStyle/>
          <a:p>
            <a:pPr marL="0" algn="ctr"/>
            <a: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l-G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Μεταποίηση 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400" dirty="0" smtClean="0"/>
              <a:t>είναι</a:t>
            </a:r>
            <a:br>
              <a:rPr lang="el-GR" sz="2400" dirty="0" smtClean="0"/>
            </a:br>
            <a:r>
              <a:rPr lang="el-GR" sz="4000" dirty="0" smtClean="0"/>
              <a:t> </a:t>
            </a:r>
            <a:r>
              <a:rPr lang="el-GR" sz="2800" dirty="0" smtClean="0">
                <a:solidFill>
                  <a:srgbClr val="12020B"/>
                </a:solidFill>
              </a:rPr>
              <a:t>η μετατροπή των πρώτων υλών </a:t>
            </a:r>
            <a:br>
              <a:rPr lang="el-GR" sz="2800" dirty="0" smtClean="0">
                <a:solidFill>
                  <a:srgbClr val="12020B"/>
                </a:solidFill>
              </a:rPr>
            </a:br>
            <a:r>
              <a:rPr lang="el-GR" sz="2800" dirty="0" smtClean="0">
                <a:solidFill>
                  <a:srgbClr val="12020B"/>
                </a:solidFill>
              </a:rPr>
              <a:t>σε προϊόν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4000" dirty="0" smtClean="0">
                <a:solidFill>
                  <a:srgbClr val="FFC000"/>
                </a:solidFill>
              </a:rPr>
              <a:t>με ριζικές –μεγάλες  αλλαγές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 </a:t>
            </a:r>
            <a:r>
              <a:rPr lang="el-GR" sz="2700" dirty="0" smtClean="0"/>
              <a:t>στη μορφή και τη σύστασή τους (γιαούρτι, τυρί ,παγωτό , </a:t>
            </a:r>
            <a:r>
              <a:rPr lang="el-GR" sz="2700" dirty="0" err="1" smtClean="0"/>
              <a:t>κ.α</a:t>
            </a:r>
            <a:r>
              <a:rPr lang="el-GR" sz="2700" dirty="0" smtClean="0"/>
              <a:t> ).</a:t>
            </a:r>
            <a:endParaRPr lang="el-GR" sz="27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pic>
        <p:nvPicPr>
          <p:cNvPr id="4" name="3 - Εικόνα" descr="http://www.trikki.com.gr/images/cheese_fe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www.vivartia.com/REAL_MEDIA/wp-content/uploads/2012/07/COMPL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228850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gr.all.biz/img/gr/catalog/middle/1806.jpeg?rrr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27363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foodbites.eu/timthumb.php?src=/j15/images/stories/pH7/icecream_26653618.jpg&amp;w=500&amp;h=300&amp;zc=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0912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proddb.kraft-hosting.net/prod_db/proddbimg/1000115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552728"/>
          </a:xfrm>
        </p:spPr>
        <p:txBody>
          <a:bodyPr>
            <a:normAutofit/>
          </a:bodyPr>
          <a:lstStyle/>
          <a:p>
            <a:pPr marL="187325" algn="ctr"/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ΕΡΩτηση</a:t>
            </a:r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sz="2400" b="1" dirty="0" smtClean="0"/>
              <a:t> </a:t>
            </a:r>
            <a:r>
              <a:rPr lang="el-GR" sz="2400" b="1" dirty="0" smtClean="0"/>
              <a:t>Σε ποια κατηγορία πιστεύετε ότι ανήκουν τα περισσότερα προϊόντα του δευτερογενή τομέα</a:t>
            </a:r>
            <a:r>
              <a:rPr lang="en-US" sz="2400" b="1" dirty="0" smtClean="0"/>
              <a:t>;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ή    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Τα περισσότερα προϊόντα που χρησιμοποιούνται ανήκουν στην κατηγορία της</a:t>
            </a:r>
            <a:r>
              <a:rPr lang="el-GR" sz="4000" dirty="0" smtClean="0"/>
              <a:t>                      </a:t>
            </a:r>
            <a:r>
              <a:rPr lang="el-GR" sz="4000" b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Μεταποίησης  </a:t>
            </a:r>
            <a:r>
              <a:rPr lang="el-GR" sz="4000" b="1" dirty="0" smtClean="0"/>
              <a:t>           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827584" y="2204864"/>
            <a:ext cx="3168352" cy="12024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 smtClean="0"/>
              <a:t>Επεξεργασία </a:t>
            </a:r>
            <a:endParaRPr lang="el-GR" sz="2800" dirty="0"/>
          </a:p>
        </p:txBody>
      </p:sp>
      <p:sp>
        <p:nvSpPr>
          <p:cNvPr id="6" name="5 - Έλλειψη"/>
          <p:cNvSpPr/>
          <p:nvPr/>
        </p:nvSpPr>
        <p:spPr>
          <a:xfrm>
            <a:off x="5220072" y="2204864"/>
            <a:ext cx="3074640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00B0F0"/>
                </a:solidFill>
              </a:rPr>
              <a:t>Μεταποίηση</a:t>
            </a:r>
            <a:endParaRPr lang="el-G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552728"/>
          </a:xfrm>
        </p:spPr>
        <p:txBody>
          <a:bodyPr>
            <a:noAutofit/>
          </a:bodyPr>
          <a:lstStyle/>
          <a:p>
            <a:pPr marL="88900" algn="ctr" fontAlgn="base"/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400" dirty="0" smtClean="0"/>
              <a:t>Η παραγωγή των προϊόντων του δευτερογενούς τομέα γίνεται: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800" b="1" i="1" dirty="0" smtClean="0"/>
              <a:t>1. </a:t>
            </a:r>
            <a:r>
              <a:rPr lang="el-GR" sz="2800" b="1" i="1" dirty="0" smtClean="0">
                <a:solidFill>
                  <a:srgbClr val="00B050"/>
                </a:solidFill>
              </a:rPr>
              <a:t>στο σπίτι</a:t>
            </a:r>
            <a:r>
              <a:rPr lang="el-GR" sz="2800" b="1" i="1" dirty="0" smtClean="0"/>
              <a:t>                                      </a:t>
            </a:r>
            <a:r>
              <a:rPr lang="el-GR" sz="3200" b="1" i="1" dirty="0" smtClean="0">
                <a:solidFill>
                  <a:srgbClr val="00B050"/>
                </a:solidFill>
              </a:rPr>
              <a:t>ΟΙΚΟΤΕΧΝΙ</a:t>
            </a:r>
            <a:r>
              <a:rPr lang="el-GR" sz="3200" b="1" dirty="0" smtClean="0">
                <a:solidFill>
                  <a:srgbClr val="00B050"/>
                </a:solidFill>
              </a:rPr>
              <a:t>Α</a:t>
            </a: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>
                <a:solidFill>
                  <a:srgbClr val="00B050"/>
                </a:solidFill>
              </a:rPr>
              <a:t/>
            </a:r>
            <a:br>
              <a:rPr lang="el-GR" sz="2800" b="1" dirty="0" smtClean="0">
                <a:solidFill>
                  <a:srgbClr val="00B050"/>
                </a:solidFill>
              </a:rPr>
            </a:br>
            <a:r>
              <a:rPr lang="el-GR" sz="2800" b="1" dirty="0" smtClean="0"/>
              <a:t>                                                                                                                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12020B"/>
                </a:solidFill>
              </a:rPr>
              <a:t>με απλά υλικά και μέσα, από τα μέλη της οικογένειας και μικρό όγκο παραγωγής (πλεκτά ,κεντήματα , γλυκά πήλινα, μουσικά  όργανα   κ.α</a:t>
            </a:r>
            <a:r>
              <a:rPr lang="el-GR" sz="2800" dirty="0" smtClean="0"/>
              <a:t>.) </a:t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275856" y="1628800"/>
            <a:ext cx="2088232" cy="360040"/>
          </a:xfrm>
          <a:prstGeom prst="rightArrow">
            <a:avLst>
              <a:gd name="adj1" fmla="val 6048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A7481"/>
              </a:solidFill>
            </a:endParaRPr>
          </a:p>
        </p:txBody>
      </p:sp>
      <p:pic>
        <p:nvPicPr>
          <p:cNvPr id="6" name="5 - Εικόνα" descr="http://www.creativegreece.gr/wp-content/uploads/2011/09/%CE%B1%CE%BE%CE%B9%CF%8C%CE%BA%CE%B5%CF%81%CF%83%CE%B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s://sderodopolis.files.wordpress.com/2014/06/p50505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340995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32129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92075" indent="-1588" algn="ctr"/>
            <a:r>
              <a:rPr lang="en-US" sz="2800" dirty="0" smtClean="0"/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l-GR" sz="2800" dirty="0" smtClean="0">
                <a:solidFill>
                  <a:srgbClr val="00B0F0"/>
                </a:solidFill>
              </a:rPr>
              <a:t> Στο εργαστήριο</a:t>
            </a:r>
            <a:r>
              <a:rPr lang="el-GR" sz="2800" dirty="0" smtClean="0"/>
              <a:t>                                      </a:t>
            </a:r>
            <a:r>
              <a:rPr lang="el-GR" sz="4000" dirty="0" smtClean="0">
                <a:solidFill>
                  <a:srgbClr val="00B0F0"/>
                </a:solidFill>
              </a:rPr>
              <a:t>ΒΙΟΤΕΧΝΙΑ</a:t>
            </a:r>
            <a:r>
              <a:rPr lang="en-US" sz="2800" dirty="0" smtClean="0"/>
              <a:t>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4000" dirty="0" smtClean="0"/>
              <a:t>με λίγα μηχανήματα,</a:t>
            </a:r>
            <a:br>
              <a:rPr lang="el-GR" sz="4000" dirty="0" smtClean="0"/>
            </a:br>
            <a:r>
              <a:rPr lang="el-GR" sz="4000" dirty="0" smtClean="0"/>
              <a:t>με μικρό αριθμό εργαζόμενων </a:t>
            </a:r>
            <a:br>
              <a:rPr lang="el-GR" sz="4000" dirty="0" smtClean="0"/>
            </a:br>
            <a:r>
              <a:rPr lang="el-GR" sz="4000" dirty="0" smtClean="0"/>
              <a:t>και μικρό όγκο παραγωγής. 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563888" y="332656"/>
            <a:ext cx="2376264" cy="6480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 descr="http://www.agelioforos.gr/files/Katerina%20Chourpouliadou/Genika/ergostasio1.jpg"/>
          <p:cNvPicPr>
            <a:picLocks noChangeAspect="1" noChangeArrowheads="1"/>
          </p:cNvPicPr>
          <p:nvPr/>
        </p:nvPicPr>
        <p:blipFill>
          <a:blip r:embed="rId2" cstate="print"/>
          <a:srcRect l="7432" r="7462"/>
          <a:stretch>
            <a:fillRect/>
          </a:stretch>
        </p:blipFill>
        <p:spPr bwMode="auto">
          <a:xfrm>
            <a:off x="0" y="3789040"/>
            <a:ext cx="2880320" cy="2492896"/>
          </a:xfrm>
          <a:prstGeom prst="rect">
            <a:avLst/>
          </a:prstGeom>
          <a:noFill/>
        </p:spPr>
      </p:pic>
      <p:pic>
        <p:nvPicPr>
          <p:cNvPr id="6" name="5 - Εικόνα" descr="http://content-mcdn.ethnos.gr/filesystem/images/20120503/low/assets_LARGE_t_175762_54059505.JPG"/>
          <p:cNvPicPr/>
          <p:nvPr/>
        </p:nvPicPr>
        <p:blipFill>
          <a:blip r:embed="rId3" cstate="print"/>
          <a:srcRect l="23705" t="3030"/>
          <a:stretch>
            <a:fillRect/>
          </a:stretch>
        </p:blipFill>
        <p:spPr bwMode="auto">
          <a:xfrm>
            <a:off x="6362829" y="3861048"/>
            <a:ext cx="27811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s://encrypted-tbn2.gstatic.com/images?q=tbn:ANd9GcSfUiA1tlp_-P-DQ4Dp-5Y8KiHabLqLEKlrDt2aUQG-Ij-eQoYO"/>
          <p:cNvPicPr/>
          <p:nvPr/>
        </p:nvPicPr>
        <p:blipFill>
          <a:blip r:embed="rId4" cstate="print"/>
          <a:srcRect l="5498" t="2326" r="39521"/>
          <a:stretch>
            <a:fillRect/>
          </a:stretch>
        </p:blipFill>
        <p:spPr bwMode="auto">
          <a:xfrm>
            <a:off x="3203848" y="3573016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381642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3 .</a:t>
            </a:r>
            <a:r>
              <a:rPr lang="el-G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στο εργοστάσιο</a:t>
            </a:r>
            <a:r>
              <a:rPr lang="el-GR" sz="2800" b="1" i="1" dirty="0" smtClean="0">
                <a:solidFill>
                  <a:srgbClr val="FF0000"/>
                </a:solidFill>
              </a:rPr>
              <a:t>                          </a:t>
            </a:r>
            <a:r>
              <a:rPr lang="el-GR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ΒΙΟΜΗΧΑΝΙΑ</a:t>
            </a:r>
            <a:br>
              <a:rPr lang="el-GR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sz="4000" b="1" i="1" dirty="0" smtClean="0"/>
              <a:t/>
            </a:r>
            <a:br>
              <a:rPr lang="el-GR" sz="4000" b="1" i="1" dirty="0" smtClean="0"/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με περισσότερο και πιο εκσυγχρονισμένο εξοπλισμό,</a:t>
            </a:r>
            <a:b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περισσότερο και πιο εξειδικευμένο προσωπικό,</a:t>
            </a:r>
            <a:b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εφαρμογή αυτοματισμών</a:t>
            </a:r>
            <a:b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l-G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και μεγάλο όγκο παραγωγής σε σύντομο χρονικό διάστημα</a:t>
            </a:r>
            <a:endParaRPr lang="el-G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851920" y="548680"/>
            <a:ext cx="1626480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http://content-mcdn.ethnos.gr/filesystem/images/20111228/low/newego_LARGE_t_1101_54016238.JPG"/>
          <p:cNvPicPr/>
          <p:nvPr/>
        </p:nvPicPr>
        <p:blipFill>
          <a:blip r:embed="rId3" cstate="print"/>
          <a:srcRect r="12500"/>
          <a:stretch>
            <a:fillRect/>
          </a:stretch>
        </p:blipFill>
        <p:spPr bwMode="auto">
          <a:xfrm>
            <a:off x="0" y="4365104"/>
            <a:ext cx="442798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1.bp.blogspot.com/-wSS-OSRv6MQ/UpgnZMtu3II/AAAAAAAADVI/kVpD-DiIBaM/s1600/message_img01.jpg"/>
          <p:cNvPicPr>
            <a:picLocks noChangeAspect="1" noChangeArrowheads="1"/>
          </p:cNvPicPr>
          <p:nvPr/>
        </p:nvPicPr>
        <p:blipFill>
          <a:blip r:embed="rId4" cstate="print"/>
          <a:srcRect l="-3479" r="4336"/>
          <a:stretch>
            <a:fillRect/>
          </a:stretch>
        </p:blipFill>
        <p:spPr bwMode="auto">
          <a:xfrm>
            <a:off x="4860032" y="4293096"/>
            <a:ext cx="428396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35888" cy="65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/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l-GR" sz="4000" dirty="0" smtClean="0">
                <a:solidFill>
                  <a:srgbClr val="0000FF"/>
                </a:solidFill>
              </a:rPr>
              <a:t>ΕΡΩΤΗΣΗ</a:t>
            </a:r>
            <a:r>
              <a:rPr lang="en-US" sz="4000" dirty="0" smtClean="0"/>
              <a:t>:</a:t>
            </a:r>
            <a:r>
              <a:rPr lang="el-GR" sz="4000" dirty="0" smtClean="0"/>
              <a:t> Ο κύριος όγκος των προϊόντων της δευτερογενής  παραγωγής  παράγονται </a:t>
            </a:r>
            <a:r>
              <a:rPr lang="en-US" sz="4000" dirty="0" smtClean="0"/>
              <a:t>;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 στο  </a:t>
            </a:r>
            <a:r>
              <a:rPr lang="el-GR" sz="4000" dirty="0" smtClean="0">
                <a:solidFill>
                  <a:srgbClr val="FF0000"/>
                </a:solidFill>
              </a:rPr>
              <a:t>Βιομηχανικό</a:t>
            </a:r>
            <a:r>
              <a:rPr lang="el-GR" sz="4000" dirty="0" smtClean="0"/>
              <a:t> τομέα</a:t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flipV="1">
            <a:off x="457200" y="7533456"/>
            <a:ext cx="4953000" cy="504056"/>
          </a:xfrm>
        </p:spPr>
        <p:txBody>
          <a:bodyPr>
            <a:normAutofit lnSpcReduction="1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Προσαρμοσμένος 1">
      <a:dk1>
        <a:srgbClr val="D467A8"/>
      </a:dk1>
      <a:lt1>
        <a:sysClr val="window" lastClr="FFFFFF"/>
      </a:lt1>
      <a:dk2>
        <a:srgbClr val="69676D"/>
      </a:dk2>
      <a:lt2>
        <a:srgbClr val="C9C2D1"/>
      </a:lt2>
      <a:accent1>
        <a:srgbClr val="D467A8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6E1E4E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138</Words>
  <Application>Microsoft Office PowerPoint</Application>
  <PresentationFormat>Προβολή στην οθόνη (4:3)</PresentationFormat>
  <Paragraphs>50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Ζωντάνια</vt:lpstr>
      <vt:lpstr>    ΔΕΥΤΕΡΟΓΕΝΗΣ  ΤΟΜΕΑΣ  ΠΑΡΑΓΩΓΗΣ  ή   Επεξεργασίας  και  Μεταποίησης     </vt:lpstr>
      <vt:lpstr>      Ο Δευτερογενής τομέας  αποτελεί   το επόμενο στάδιο στη διαδικασία παραγωγής  προϊόντων  και    περιλαμβάνει τις δραστηριότητες   ΕΠΕΞΕΡΓΑΣΙΑΣ ΚΑΙ  ΜΕΤΑΠΟΙΗΣΗΣ          των   πρώτων υλών που παρέχει ο πρωτογενής.   </vt:lpstr>
      <vt:lpstr>       Επεξεργασία  είναι  η μετατροπή των πρώτων υλών  σε προϊόν  με μικρές αλλαγές  στη μορφή και τη σύστασή τους  (παστεριωμένο γάλα , εμφιαλωμένο νερό , κ. α)     </vt:lpstr>
      <vt:lpstr>      Μεταποίηση  είναι  η μετατροπή των πρώτων υλών  σε προϊόν   με ριζικές –μεγάλες  αλλαγές  στη μορφή και τη σύστασή τους (γιαούρτι, τυρί ,παγωτό , κ.α ).</vt:lpstr>
      <vt:lpstr> ΕΡΩτηση : Σε ποια κατηγορία πιστεύετε ότι ανήκουν τα περισσότερα προϊόντα του δευτερογενή τομέα;  ή      Τα περισσότερα προϊόντα που χρησιμοποιούνται ανήκουν στην κατηγορία της                      Μεταποίησης              </vt:lpstr>
      <vt:lpstr> Η παραγωγή των προϊόντων του δευτερογενούς τομέα γίνεται:   1. στο σπίτι                                      ΟΙΚΟΤΕΧΝΙΑ                                                                                                                        με απλά υλικά και μέσα, από τα μέλη της οικογένειας και μικρό όγκο παραγωγής (πλεκτά ,κεντήματα , γλυκά πήλινα, μουσικά  όργανα   κ.α.)  </vt:lpstr>
      <vt:lpstr>2. Στο εργαστήριο                                      ΒΙΟΤΕΧΝΙΑ   με λίγα μηχανήματα, με μικρό αριθμό εργαζόμενων  και μικρό όγκο παραγωγής.  </vt:lpstr>
      <vt:lpstr>      3 .στο εργοστάσιο                          ΒΙΟΜΗΧΑΝΙΑ  με περισσότερο και πιο εκσυγχρονισμένο εξοπλισμό,   περισσότερο και πιο εξειδικευμένο προσωπικό,   εφαρμογή αυτοματισμών   και μεγάλο όγκο παραγωγής σε σύντομο χρονικό διάστημα</vt:lpstr>
      <vt:lpstr> ΕΡΩΤΗΣΗ: Ο κύριος όγκος των προϊόντων της δευτερογενής  παραγωγής  παράγονται ;    στο  Βιομηχανικό τομέα  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ΔΕΥΤΕΡΟΓΕΝΗΣ ΤΟΜΕΑΣ ΠΑΡΑΓΩΓΗΣ (   Τομέας : Επεξεργασίας και Μεταποίησης    )</dc:title>
  <dc:creator>sabbas</dc:creator>
  <cp:lastModifiedBy>sabbas</cp:lastModifiedBy>
  <cp:revision>44</cp:revision>
  <dcterms:created xsi:type="dcterms:W3CDTF">2014-11-25T21:49:13Z</dcterms:created>
  <dcterms:modified xsi:type="dcterms:W3CDTF">2014-12-02T22:53:15Z</dcterms:modified>
</cp:coreProperties>
</file>