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oekarazarifi@hotmail.com" initials="z" lastIdx="4" clrIdx="0">
    <p:extLst>
      <p:ext uri="{19B8F6BF-5375-455C-9EA6-DF929625EA0E}">
        <p15:presenceInfo xmlns:p15="http://schemas.microsoft.com/office/powerpoint/2012/main" userId="edc4d29b997dd89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0E0E"/>
    <a:srgbClr val="8E3267"/>
    <a:srgbClr val="6CB4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5-08T17:25:31.399" idx="4">
    <p:pos x="7386" y="4072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95CE95-8B58-4DBF-9518-8B9E37631A8B}" type="datetimeFigureOut">
              <a:rPr lang="el-GR" smtClean="0"/>
              <a:t>8/5/2020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74D1E-50BA-417B-9EF8-68589DF2C1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5160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74D1E-50BA-417B-9EF8-68589DF2C12B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42165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4E62-66F1-48ED-B838-C6AEEF6EE0EB}" type="datetimeFigureOut">
              <a:rPr lang="el-GR" smtClean="0"/>
              <a:t>8/5/2020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B0ED7-B910-41BA-A05F-8BF03C3633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7884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4E62-66F1-48ED-B838-C6AEEF6EE0EB}" type="datetimeFigureOut">
              <a:rPr lang="el-GR" smtClean="0"/>
              <a:t>8/5/2020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B0ED7-B910-41BA-A05F-8BF03C3633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5012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4E62-66F1-48ED-B838-C6AEEF6EE0EB}" type="datetimeFigureOut">
              <a:rPr lang="el-GR" smtClean="0"/>
              <a:t>8/5/2020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B0ED7-B910-41BA-A05F-8BF03C363347}" type="slidenum">
              <a:rPr lang="el-GR" smtClean="0"/>
              <a:t>‹#›</a:t>
            </a:fld>
            <a:endParaRPr lang="el-G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21865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4E62-66F1-48ED-B838-C6AEEF6EE0EB}" type="datetimeFigureOut">
              <a:rPr lang="el-GR" smtClean="0"/>
              <a:t>8/5/2020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B0ED7-B910-41BA-A05F-8BF03C3633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456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4E62-66F1-48ED-B838-C6AEEF6EE0EB}" type="datetimeFigureOut">
              <a:rPr lang="el-GR" smtClean="0"/>
              <a:t>8/5/2020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B0ED7-B910-41BA-A05F-8BF03C363347}" type="slidenum">
              <a:rPr lang="el-GR" smtClean="0"/>
              <a:t>‹#›</a:t>
            </a:fld>
            <a:endParaRPr lang="el-G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7668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4E62-66F1-48ED-B838-C6AEEF6EE0EB}" type="datetimeFigureOut">
              <a:rPr lang="el-GR" smtClean="0"/>
              <a:t>8/5/2020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B0ED7-B910-41BA-A05F-8BF03C3633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93266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4E62-66F1-48ED-B838-C6AEEF6EE0EB}" type="datetimeFigureOut">
              <a:rPr lang="el-GR" smtClean="0"/>
              <a:t>8/5/2020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B0ED7-B910-41BA-A05F-8BF03C3633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32093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4E62-66F1-48ED-B838-C6AEEF6EE0EB}" type="datetimeFigureOut">
              <a:rPr lang="el-GR" smtClean="0"/>
              <a:t>8/5/2020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B0ED7-B910-41BA-A05F-8BF03C3633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925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4E62-66F1-48ED-B838-C6AEEF6EE0EB}" type="datetimeFigureOut">
              <a:rPr lang="el-GR" smtClean="0"/>
              <a:t>8/5/2020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B0ED7-B910-41BA-A05F-8BF03C3633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334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4E62-66F1-48ED-B838-C6AEEF6EE0EB}" type="datetimeFigureOut">
              <a:rPr lang="el-GR" smtClean="0"/>
              <a:t>8/5/2020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B0ED7-B910-41BA-A05F-8BF03C3633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369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4E62-66F1-48ED-B838-C6AEEF6EE0EB}" type="datetimeFigureOut">
              <a:rPr lang="el-GR" smtClean="0"/>
              <a:t>8/5/2020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B0ED7-B910-41BA-A05F-8BF03C3633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36977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4E62-66F1-48ED-B838-C6AEEF6EE0EB}" type="datetimeFigureOut">
              <a:rPr lang="el-GR" smtClean="0"/>
              <a:t>8/5/2020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B0ED7-B910-41BA-A05F-8BF03C3633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6728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4E62-66F1-48ED-B838-C6AEEF6EE0EB}" type="datetimeFigureOut">
              <a:rPr lang="el-GR" smtClean="0"/>
              <a:t>8/5/2020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B0ED7-B910-41BA-A05F-8BF03C3633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3761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4E62-66F1-48ED-B838-C6AEEF6EE0EB}" type="datetimeFigureOut">
              <a:rPr lang="el-GR" smtClean="0"/>
              <a:t>8/5/2020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B0ED7-B910-41BA-A05F-8BF03C3633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5109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4E62-66F1-48ED-B838-C6AEEF6EE0EB}" type="datetimeFigureOut">
              <a:rPr lang="el-GR" smtClean="0"/>
              <a:t>8/5/2020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B0ED7-B910-41BA-A05F-8BF03C3633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180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4E62-66F1-48ED-B838-C6AEEF6EE0EB}" type="datetimeFigureOut">
              <a:rPr lang="el-GR" smtClean="0"/>
              <a:t>8/5/2020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B0ED7-B910-41BA-A05F-8BF03C3633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55551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B4E62-66F1-48ED-B838-C6AEEF6EE0EB}" type="datetimeFigureOut">
              <a:rPr lang="el-GR" smtClean="0"/>
              <a:t>8/5/2020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7B0ED7-B910-41BA-A05F-8BF03C36334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32756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1.xml"/><Relationship Id="rId3" Type="http://schemas.openxmlformats.org/officeDocument/2006/relationships/image" Target="../media/image1.jpe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9471" y="1891615"/>
            <a:ext cx="4013860" cy="1127263"/>
          </a:xfrm>
        </p:spPr>
        <p:txBody>
          <a:bodyPr>
            <a:normAutofit fontScale="90000"/>
          </a:bodyPr>
          <a:lstStyle/>
          <a:p>
            <a:r>
              <a:rPr lang="fr-CA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Le temps qu’il fait.</a:t>
            </a:r>
            <a:r>
              <a:rPr lang="el-GR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/>
            </a:r>
            <a:br>
              <a:rPr lang="el-GR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  <a:effectLst/>
              </a:rPr>
            </a:br>
            <a:r>
              <a:rPr lang="fr-CA" dirty="0" smtClean="0"/>
              <a:t> 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393371" y="6528433"/>
            <a:ext cx="9025638" cy="45719"/>
          </a:xfrm>
        </p:spPr>
        <p:txBody>
          <a:bodyPr>
            <a:normAutofit fontScale="25000" lnSpcReduction="20000"/>
          </a:bodyPr>
          <a:lstStyle/>
          <a:p>
            <a:pPr lvl="1"/>
            <a:endParaRPr lang="el-GR" sz="4400" dirty="0"/>
          </a:p>
        </p:txBody>
      </p:sp>
      <p:sp>
        <p:nvSpPr>
          <p:cNvPr id="4" name="Rectangle 3"/>
          <p:cNvSpPr/>
          <p:nvPr/>
        </p:nvSpPr>
        <p:spPr>
          <a:xfrm>
            <a:off x="3350152" y="1531917"/>
            <a:ext cx="558009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l-GR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54993" y="2967335"/>
            <a:ext cx="54820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CA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Quel temps fait-il?</a:t>
            </a:r>
            <a:endParaRPr lang="el-G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9" name="AutoShape 4" descr="Résultat de recherche d'images pour &quot;images le soleil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3705" y="889829"/>
            <a:ext cx="2133168" cy="1730064"/>
          </a:xfrm>
          <a:prstGeom prst="rect">
            <a:avLst/>
          </a:prstGeom>
        </p:spPr>
      </p:pic>
      <p:sp>
        <p:nvSpPr>
          <p:cNvPr id="12" name="AutoShape 8" descr="Résultat de recherche d'images pour &quot;images la pluie&quot;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5" name="AutoShape 10" descr="Résultat de recherche d'images pour &quot;la neige image&quot;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3890665"/>
            <a:ext cx="2439914" cy="163686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9944" y="4709097"/>
            <a:ext cx="2848730" cy="163686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7687" y="4124555"/>
            <a:ext cx="2393600" cy="1592832"/>
          </a:xfrm>
          <a:prstGeom prst="rect">
            <a:avLst/>
          </a:prstGeom>
          <a:effectLst>
            <a:reflection endPos="0" dist="50800" dir="5400000" sy="-100000" algn="bl" rotWithShape="0"/>
          </a:effectLst>
          <a:scene3d>
            <a:camera prst="orthographicFront"/>
            <a:lightRig rig="threePt" dir="t"/>
          </a:scene3d>
          <a:sp3d extrusionH="76200">
            <a:bevelT prst="relaxedInset"/>
            <a:bevelB w="152400" h="50800" prst="softRound"/>
            <a:extrusionClr>
              <a:srgbClr val="00B050"/>
            </a:extrusionClr>
          </a:sp3d>
        </p:spPr>
      </p:pic>
    </p:spTree>
    <p:extLst>
      <p:ext uri="{BB962C8B-B14F-4D97-AF65-F5344CB8AC3E}">
        <p14:creationId xmlns:p14="http://schemas.microsoft.com/office/powerpoint/2010/main" val="268883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E3267"/>
            </a:gs>
            <a:gs pos="74000">
              <a:schemeClr val="accent1">
                <a:lumMod val="45000"/>
                <a:lumOff val="55000"/>
              </a:schemeClr>
            </a:gs>
            <a:gs pos="4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6301" y="2311400"/>
            <a:ext cx="4258408" cy="4432300"/>
          </a:xfrm>
          <a:ln cmpd="sng">
            <a:solidFill>
              <a:schemeClr val="accent5">
                <a:lumMod val="75000"/>
                <a:alpha val="74000"/>
              </a:schemeClr>
            </a:solidFill>
          </a:ln>
        </p:spPr>
        <p:txBody>
          <a:bodyPr>
            <a:normAutofit/>
          </a:bodyPr>
          <a:lstStyle/>
          <a:p>
            <a:r>
              <a:rPr lang="fr-CA" sz="3600" dirty="0" smtClean="0">
                <a:solidFill>
                  <a:srgbClr val="7030A0"/>
                </a:solidFill>
              </a:rPr>
              <a:t>Il fait beau</a:t>
            </a:r>
            <a:endParaRPr lang="fr-CA" dirty="0" smtClean="0">
              <a:solidFill>
                <a:srgbClr val="7030A0"/>
              </a:solidFill>
            </a:endParaRPr>
          </a:p>
          <a:p>
            <a:r>
              <a:rPr lang="fr-CA" sz="3200" dirty="0" smtClean="0">
                <a:solidFill>
                  <a:srgbClr val="7030A0"/>
                </a:solidFill>
              </a:rPr>
              <a:t>Il fait chaud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  <a:alpha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fr-CA" dirty="0" smtClean="0"/>
              <a:t>                  </a:t>
            </a:r>
            <a:br>
              <a:rPr lang="fr-CA" dirty="0" smtClean="0"/>
            </a:br>
            <a:r>
              <a:rPr lang="fr-CA" dirty="0" smtClean="0">
                <a:solidFill>
                  <a:srgbClr val="7030A0"/>
                </a:solidFill>
              </a:rPr>
              <a:t>Il fait </a:t>
            </a:r>
            <a:r>
              <a:rPr lang="el-GR" dirty="0" smtClean="0">
                <a:solidFill>
                  <a:srgbClr val="7030A0"/>
                </a:solidFill>
              </a:rPr>
              <a:t>+</a:t>
            </a:r>
            <a:r>
              <a:rPr lang="fr-CA" dirty="0" smtClean="0">
                <a:solidFill>
                  <a:srgbClr val="7030A0"/>
                </a:solidFill>
              </a:rPr>
              <a:t>adjectif</a:t>
            </a:r>
            <a:r>
              <a:rPr lang="el-GR" dirty="0" smtClean="0">
                <a:solidFill>
                  <a:srgbClr val="7030A0"/>
                </a:solidFill>
              </a:rPr>
              <a:t>(κάνει... .)</a:t>
            </a:r>
            <a:r>
              <a:rPr lang="fr-CA" dirty="0" smtClean="0">
                <a:solidFill>
                  <a:srgbClr val="7030A0"/>
                </a:solidFill>
              </a:rPr>
              <a:t> /Il fait +</a:t>
            </a:r>
            <a:r>
              <a:rPr lang="el-GR" dirty="0" smtClean="0">
                <a:solidFill>
                  <a:srgbClr val="7030A0"/>
                </a:solidFill>
              </a:rPr>
              <a:t> </a:t>
            </a:r>
            <a:r>
              <a:rPr lang="fr-CA" dirty="0" smtClean="0">
                <a:solidFill>
                  <a:srgbClr val="7030A0"/>
                </a:solidFill>
              </a:rPr>
              <a:t>nom</a:t>
            </a:r>
            <a:endParaRPr lang="el-GR" dirty="0">
              <a:solidFill>
                <a:srgbClr val="7030A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4708" y="2311401"/>
            <a:ext cx="4250592" cy="4432300"/>
          </a:xfr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fr-CA" sz="3200" dirty="0" smtClean="0">
                <a:solidFill>
                  <a:srgbClr val="7030A0"/>
                </a:solidFill>
              </a:rPr>
              <a:t>Il fait  mauvais</a:t>
            </a:r>
          </a:p>
          <a:p>
            <a:r>
              <a:rPr lang="fr-CA" sz="3600" dirty="0">
                <a:solidFill>
                  <a:srgbClr val="7030A0"/>
                </a:solidFill>
              </a:rPr>
              <a:t> I</a:t>
            </a:r>
            <a:r>
              <a:rPr lang="fr-CA" sz="3600" dirty="0" smtClean="0">
                <a:solidFill>
                  <a:srgbClr val="7030A0"/>
                </a:solidFill>
              </a:rPr>
              <a:t>l fait froid</a:t>
            </a:r>
          </a:p>
        </p:txBody>
      </p:sp>
      <p:pic>
        <p:nvPicPr>
          <p:cNvPr id="2050" name="Picture 2" descr="il fait chaud!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777" y="4325653"/>
            <a:ext cx="2585349" cy="2011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9807" y="4212268"/>
            <a:ext cx="2693688" cy="223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28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sz="4800" dirty="0" smtClean="0"/>
              <a:t>           </a:t>
            </a:r>
            <a:r>
              <a:rPr lang="fr-CA" sz="4800" dirty="0" smtClean="0">
                <a:solidFill>
                  <a:srgbClr val="0070C0"/>
                </a:solidFill>
              </a:rPr>
              <a:t>Il y a + nom</a:t>
            </a:r>
            <a:r>
              <a:rPr lang="el-GR" sz="4800" dirty="0" smtClean="0">
                <a:solidFill>
                  <a:srgbClr val="0070C0"/>
                </a:solidFill>
              </a:rPr>
              <a:t>=έχει...........</a:t>
            </a:r>
            <a:endParaRPr lang="el-GR" sz="48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gradFill>
            <a:gsLst>
              <a:gs pos="0">
                <a:srgbClr val="8E3267"/>
              </a:gs>
              <a:gs pos="74000">
                <a:schemeClr val="accent1">
                  <a:lumMod val="45000"/>
                  <a:lumOff val="5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/>
          </a:bodyPr>
          <a:lstStyle/>
          <a:p>
            <a:r>
              <a:rPr lang="fr-CA" sz="3200" dirty="0" smtClean="0">
                <a:solidFill>
                  <a:srgbClr val="0070C0"/>
                </a:solidFill>
              </a:rPr>
              <a:t>Il y a du soleil</a:t>
            </a:r>
            <a:r>
              <a:rPr lang="el-GR" sz="3200" dirty="0" smtClean="0">
                <a:solidFill>
                  <a:srgbClr val="0070C0"/>
                </a:solidFill>
              </a:rPr>
              <a:t>(ήλιος)</a:t>
            </a:r>
            <a:endParaRPr lang="fr-CA" sz="3200" dirty="0" smtClean="0">
              <a:solidFill>
                <a:srgbClr val="0070C0"/>
              </a:solidFill>
            </a:endParaRPr>
          </a:p>
          <a:p>
            <a:endParaRPr lang="fr-CA" sz="3200" dirty="0" smtClean="0">
              <a:solidFill>
                <a:srgbClr val="0070C0"/>
              </a:solidFill>
            </a:endParaRPr>
          </a:p>
          <a:p>
            <a:r>
              <a:rPr lang="fr-CA" sz="3200" dirty="0" smtClean="0">
                <a:solidFill>
                  <a:srgbClr val="0070C0"/>
                </a:solidFill>
              </a:rPr>
              <a:t>Il y a de la pluie</a:t>
            </a:r>
            <a:r>
              <a:rPr lang="el-GR" sz="3200" dirty="0" smtClean="0">
                <a:solidFill>
                  <a:srgbClr val="0070C0"/>
                </a:solidFill>
              </a:rPr>
              <a:t>(βροχή)</a:t>
            </a:r>
            <a:endParaRPr lang="fr-CA" sz="3200" dirty="0" smtClean="0">
              <a:solidFill>
                <a:srgbClr val="0070C0"/>
              </a:solidFill>
            </a:endParaRPr>
          </a:p>
          <a:p>
            <a:endParaRPr lang="fr-CA" sz="3200" dirty="0" smtClean="0">
              <a:solidFill>
                <a:srgbClr val="0070C0"/>
              </a:solidFill>
            </a:endParaRPr>
          </a:p>
          <a:p>
            <a:r>
              <a:rPr lang="fr-CA" sz="3200" dirty="0" smtClean="0">
                <a:solidFill>
                  <a:srgbClr val="0070C0"/>
                </a:solidFill>
              </a:rPr>
              <a:t>Il y a du vent</a:t>
            </a:r>
            <a:r>
              <a:rPr lang="el-GR" sz="3200" dirty="0" smtClean="0">
                <a:solidFill>
                  <a:srgbClr val="0070C0"/>
                </a:solidFill>
              </a:rPr>
              <a:t>(αέρας)</a:t>
            </a:r>
            <a:endParaRPr lang="el-GR" sz="3200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4369" y="2166425"/>
            <a:ext cx="4209635" cy="3874937"/>
          </a:xfrm>
          <a:gradFill>
            <a:gsLst>
              <a:gs pos="0">
                <a:srgbClr val="8E3267"/>
              </a:gs>
              <a:gs pos="48000">
                <a:schemeClr val="accent1">
                  <a:lumMod val="45000"/>
                  <a:lumOff val="5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txBody>
          <a:bodyPr>
            <a:normAutofit fontScale="92500"/>
          </a:bodyPr>
          <a:lstStyle/>
          <a:p>
            <a:r>
              <a:rPr lang="fr-CA" sz="3200" dirty="0" smtClean="0">
                <a:solidFill>
                  <a:srgbClr val="0070C0"/>
                </a:solidFill>
              </a:rPr>
              <a:t>Il  y  a </a:t>
            </a:r>
            <a:r>
              <a:rPr lang="el-GR" sz="3200" dirty="0" smtClean="0">
                <a:solidFill>
                  <a:srgbClr val="0070C0"/>
                </a:solidFill>
              </a:rPr>
              <a:t>  </a:t>
            </a:r>
            <a:r>
              <a:rPr lang="fr-CA" sz="3200" dirty="0" smtClean="0">
                <a:solidFill>
                  <a:srgbClr val="0070C0"/>
                </a:solidFill>
              </a:rPr>
              <a:t>du brouillard</a:t>
            </a:r>
            <a:r>
              <a:rPr lang="el-GR" sz="3200" dirty="0" smtClean="0">
                <a:solidFill>
                  <a:srgbClr val="0070C0"/>
                </a:solidFill>
              </a:rPr>
              <a:t> </a:t>
            </a:r>
            <a:r>
              <a:rPr lang="fr-CA" sz="3200" dirty="0" smtClean="0">
                <a:solidFill>
                  <a:srgbClr val="0070C0"/>
                </a:solidFill>
              </a:rPr>
              <a:t>(</a:t>
            </a:r>
            <a:r>
              <a:rPr lang="el-GR" sz="3200" dirty="0" smtClean="0">
                <a:solidFill>
                  <a:srgbClr val="0070C0"/>
                </a:solidFill>
              </a:rPr>
              <a:t>ομίχλη)</a:t>
            </a:r>
            <a:endParaRPr lang="fr-CA" sz="3200" dirty="0" smtClean="0">
              <a:solidFill>
                <a:srgbClr val="0070C0"/>
              </a:solidFill>
            </a:endParaRPr>
          </a:p>
          <a:p>
            <a:endParaRPr lang="fr-CA" sz="3200" dirty="0">
              <a:solidFill>
                <a:srgbClr val="0070C0"/>
              </a:solidFill>
            </a:endParaRPr>
          </a:p>
          <a:p>
            <a:r>
              <a:rPr lang="fr-CA" sz="3200" dirty="0" smtClean="0">
                <a:solidFill>
                  <a:srgbClr val="0070C0"/>
                </a:solidFill>
              </a:rPr>
              <a:t>Il</a:t>
            </a:r>
            <a:r>
              <a:rPr lang="el-GR" sz="3200" dirty="0" smtClean="0">
                <a:solidFill>
                  <a:srgbClr val="0070C0"/>
                </a:solidFill>
              </a:rPr>
              <a:t> </a:t>
            </a:r>
            <a:r>
              <a:rPr lang="fr-CA" sz="3200" dirty="0" smtClean="0">
                <a:solidFill>
                  <a:srgbClr val="0070C0"/>
                </a:solidFill>
              </a:rPr>
              <a:t>y a</a:t>
            </a:r>
            <a:r>
              <a:rPr lang="el-GR" sz="3200" dirty="0" smtClean="0">
                <a:solidFill>
                  <a:srgbClr val="0070C0"/>
                </a:solidFill>
              </a:rPr>
              <a:t> </a:t>
            </a:r>
            <a:r>
              <a:rPr lang="fr-CA" sz="3200" dirty="0" smtClean="0">
                <a:solidFill>
                  <a:srgbClr val="0070C0"/>
                </a:solidFill>
              </a:rPr>
              <a:t>des nuages</a:t>
            </a:r>
            <a:r>
              <a:rPr lang="el-GR" sz="3200" dirty="0" smtClean="0">
                <a:solidFill>
                  <a:srgbClr val="0070C0"/>
                </a:solidFill>
              </a:rPr>
              <a:t>(σύννεφα)</a:t>
            </a:r>
            <a:endParaRPr lang="fr-CA" sz="3200" dirty="0" smtClean="0">
              <a:solidFill>
                <a:srgbClr val="0070C0"/>
              </a:solidFill>
            </a:endParaRPr>
          </a:p>
          <a:p>
            <a:endParaRPr lang="fr-CA" sz="3200" dirty="0">
              <a:solidFill>
                <a:srgbClr val="0070C0"/>
              </a:solidFill>
            </a:endParaRPr>
          </a:p>
          <a:p>
            <a:r>
              <a:rPr lang="fr-CA" sz="3200" dirty="0" smtClean="0">
                <a:solidFill>
                  <a:srgbClr val="0070C0"/>
                </a:solidFill>
              </a:rPr>
              <a:t>Il y a du givre</a:t>
            </a:r>
            <a:r>
              <a:rPr lang="el-GR" sz="3200" dirty="0" smtClean="0">
                <a:solidFill>
                  <a:srgbClr val="0070C0"/>
                </a:solidFill>
              </a:rPr>
              <a:t>(πάχνη)</a:t>
            </a:r>
            <a:endParaRPr lang="el-GR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77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E3267"/>
            </a:gs>
            <a:gs pos="74000">
              <a:schemeClr val="accent1">
                <a:lumMod val="45000"/>
                <a:lumOff val="55000"/>
              </a:schemeClr>
            </a:gs>
            <a:gs pos="4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txBody>
          <a:bodyPr/>
          <a:lstStyle/>
          <a:p>
            <a:r>
              <a:rPr lang="en-US" dirty="0" smtClean="0"/>
              <a:t>              </a:t>
            </a:r>
            <a:r>
              <a:rPr lang="en-US" sz="4400" dirty="0" smtClean="0">
                <a:solidFill>
                  <a:srgbClr val="7030A0"/>
                </a:solidFill>
              </a:rPr>
              <a:t>les      </a:t>
            </a:r>
            <a:r>
              <a:rPr lang="en-US" sz="4400" dirty="0" err="1" smtClean="0">
                <a:solidFill>
                  <a:srgbClr val="7030A0"/>
                </a:solidFill>
              </a:rPr>
              <a:t>verbes</a:t>
            </a:r>
            <a:endParaRPr lang="el-GR" sz="44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3600" dirty="0" smtClean="0">
                <a:solidFill>
                  <a:srgbClr val="7030A0"/>
                </a:solidFill>
              </a:rPr>
              <a:t>Il </a:t>
            </a:r>
            <a:r>
              <a:rPr lang="en-US" sz="3600" dirty="0" err="1" smtClean="0">
                <a:solidFill>
                  <a:srgbClr val="7030A0"/>
                </a:solidFill>
              </a:rPr>
              <a:t>neige</a:t>
            </a:r>
            <a:r>
              <a:rPr lang="el-GR" sz="3600" dirty="0" smtClean="0">
                <a:solidFill>
                  <a:srgbClr val="7030A0"/>
                </a:solidFill>
              </a:rPr>
              <a:t> (χιονίζει)</a:t>
            </a:r>
          </a:p>
          <a:p>
            <a:r>
              <a:rPr lang="en-US" sz="3600" dirty="0" smtClean="0">
                <a:solidFill>
                  <a:srgbClr val="7030A0"/>
                </a:solidFill>
              </a:rPr>
              <a:t>la </a:t>
            </a:r>
            <a:r>
              <a:rPr lang="en-US" sz="3600" dirty="0" err="1" smtClean="0">
                <a:solidFill>
                  <a:srgbClr val="7030A0"/>
                </a:solidFill>
              </a:rPr>
              <a:t>neige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l-GR" sz="3600" dirty="0" smtClean="0">
                <a:solidFill>
                  <a:srgbClr val="7030A0"/>
                </a:solidFill>
              </a:rPr>
              <a:t>(το χιόνι)</a:t>
            </a:r>
            <a:r>
              <a:rPr lang="en-US" sz="4800" dirty="0" smtClean="0">
                <a:solidFill>
                  <a:srgbClr val="7030A0"/>
                </a:solidFill>
              </a:rPr>
              <a:t>  </a:t>
            </a:r>
            <a:endParaRPr lang="en-US" sz="4800" dirty="0">
              <a:solidFill>
                <a:srgbClr val="7030A0"/>
              </a:solidFill>
            </a:endParaRPr>
          </a:p>
          <a:p>
            <a:endParaRPr lang="el-GR" sz="3600" dirty="0" smtClean="0">
              <a:solidFill>
                <a:srgbClr val="7030A0"/>
              </a:solidFill>
            </a:endParaRPr>
          </a:p>
          <a:p>
            <a:r>
              <a:rPr lang="en-US" sz="3600" dirty="0" smtClean="0">
                <a:solidFill>
                  <a:srgbClr val="7030A0"/>
                </a:solidFill>
              </a:rPr>
              <a:t>Il </a:t>
            </a:r>
            <a:r>
              <a:rPr lang="en-US" sz="3600" dirty="0" smtClean="0">
                <a:solidFill>
                  <a:srgbClr val="FF0000"/>
                </a:solidFill>
              </a:rPr>
              <a:t>ne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neige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smtClean="0">
                <a:solidFill>
                  <a:srgbClr val="FF0000"/>
                </a:solidFill>
              </a:rPr>
              <a:t>pas</a:t>
            </a:r>
            <a:endParaRPr lang="el-GR" sz="3600" dirty="0" smtClean="0">
              <a:solidFill>
                <a:srgbClr val="FF0000"/>
              </a:solidFill>
            </a:endParaRPr>
          </a:p>
          <a:p>
            <a:endParaRPr lang="en-US" sz="3600" dirty="0">
              <a:solidFill>
                <a:srgbClr val="7030A0"/>
              </a:solidFill>
            </a:endParaRPr>
          </a:p>
          <a:p>
            <a:r>
              <a:rPr lang="en-US" sz="3600" dirty="0" smtClean="0">
                <a:solidFill>
                  <a:srgbClr val="7030A0"/>
                </a:solidFill>
              </a:rPr>
              <a:t>Il </a:t>
            </a:r>
            <a:r>
              <a:rPr lang="en-US" sz="3600" dirty="0" err="1" smtClean="0">
                <a:solidFill>
                  <a:srgbClr val="7030A0"/>
                </a:solidFill>
              </a:rPr>
              <a:t>gèle</a:t>
            </a:r>
            <a:r>
              <a:rPr lang="el-GR" sz="3600" dirty="0" smtClean="0">
                <a:solidFill>
                  <a:srgbClr val="7030A0"/>
                </a:solidFill>
              </a:rPr>
              <a:t> </a:t>
            </a:r>
            <a:r>
              <a:rPr lang="el-GR" sz="3100" dirty="0" smtClean="0">
                <a:solidFill>
                  <a:srgbClr val="7030A0"/>
                </a:solidFill>
              </a:rPr>
              <a:t>(</a:t>
            </a:r>
            <a:r>
              <a:rPr lang="el-GR" sz="3100" b="1" dirty="0" smtClean="0">
                <a:solidFill>
                  <a:srgbClr val="7030A0"/>
                </a:solidFill>
              </a:rPr>
              <a:t>Κάνει παγωνιά</a:t>
            </a:r>
            <a:r>
              <a:rPr lang="el-GR" sz="3600" dirty="0" smtClean="0">
                <a:solidFill>
                  <a:srgbClr val="7030A0"/>
                </a:solidFill>
              </a:rPr>
              <a:t>)</a:t>
            </a:r>
          </a:p>
          <a:p>
            <a:r>
              <a:rPr lang="en-US" sz="3600" dirty="0" smtClean="0">
                <a:solidFill>
                  <a:srgbClr val="7030A0"/>
                </a:solidFill>
              </a:rPr>
              <a:t>Le </a:t>
            </a:r>
            <a:r>
              <a:rPr lang="en-US" sz="3600" dirty="0" err="1" smtClean="0">
                <a:solidFill>
                  <a:srgbClr val="7030A0"/>
                </a:solidFill>
              </a:rPr>
              <a:t>verglas</a:t>
            </a:r>
            <a:r>
              <a:rPr lang="en-US" sz="3600" dirty="0" smtClean="0">
                <a:solidFill>
                  <a:srgbClr val="7030A0"/>
                </a:solidFill>
              </a:rPr>
              <a:t>=</a:t>
            </a:r>
            <a:r>
              <a:rPr lang="el-GR" sz="3600" dirty="0" smtClean="0">
                <a:solidFill>
                  <a:srgbClr val="7030A0"/>
                </a:solidFill>
              </a:rPr>
              <a:t>πάγος στο δρόμο</a:t>
            </a:r>
            <a:endParaRPr lang="en-US" sz="3600" dirty="0">
              <a:solidFill>
                <a:srgbClr val="7030A0"/>
              </a:solidFill>
            </a:endParaRPr>
          </a:p>
          <a:p>
            <a:endParaRPr lang="el-GR" sz="3600" dirty="0" smtClean="0">
              <a:solidFill>
                <a:srgbClr val="7030A0"/>
              </a:solidFill>
            </a:endParaRPr>
          </a:p>
          <a:p>
            <a:r>
              <a:rPr lang="en-US" sz="3600" dirty="0" smtClean="0">
                <a:solidFill>
                  <a:srgbClr val="7030A0"/>
                </a:solidFill>
              </a:rPr>
              <a:t>Il </a:t>
            </a:r>
            <a:r>
              <a:rPr lang="en-US" sz="3600" dirty="0" smtClean="0">
                <a:solidFill>
                  <a:srgbClr val="FF0000"/>
                </a:solidFill>
              </a:rPr>
              <a:t>ne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gèle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smtClean="0">
                <a:solidFill>
                  <a:srgbClr val="FF0000"/>
                </a:solidFill>
              </a:rPr>
              <a:t>pas</a:t>
            </a:r>
          </a:p>
          <a:p>
            <a:endParaRPr lang="en-US" sz="3600" dirty="0">
              <a:solidFill>
                <a:srgbClr val="7030A0"/>
              </a:solidFill>
            </a:endParaRPr>
          </a:p>
          <a:p>
            <a:endParaRPr lang="en-US" sz="3600" dirty="0" smtClean="0">
              <a:solidFill>
                <a:srgbClr val="7030A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3600" dirty="0">
                <a:solidFill>
                  <a:srgbClr val="7030A0"/>
                </a:solidFill>
              </a:rPr>
              <a:t>Il </a:t>
            </a:r>
            <a:r>
              <a:rPr lang="en-US" sz="3600" dirty="0" err="1" smtClean="0">
                <a:solidFill>
                  <a:srgbClr val="7030A0"/>
                </a:solidFill>
              </a:rPr>
              <a:t>pleut</a:t>
            </a:r>
            <a:r>
              <a:rPr lang="en-US" sz="3600" dirty="0" smtClean="0">
                <a:solidFill>
                  <a:srgbClr val="7030A0"/>
                </a:solidFill>
              </a:rPr>
              <a:t> (</a:t>
            </a:r>
            <a:r>
              <a:rPr lang="el-GR" sz="3600" dirty="0" smtClean="0">
                <a:solidFill>
                  <a:srgbClr val="7030A0"/>
                </a:solidFill>
              </a:rPr>
              <a:t>βρέχει</a:t>
            </a:r>
            <a:r>
              <a:rPr lang="en-US" sz="3600" dirty="0" smtClean="0">
                <a:solidFill>
                  <a:srgbClr val="7030A0"/>
                </a:solidFill>
              </a:rPr>
              <a:t>)</a:t>
            </a:r>
            <a:endParaRPr lang="el-GR" sz="3600" dirty="0" smtClean="0">
              <a:solidFill>
                <a:srgbClr val="7030A0"/>
              </a:solidFill>
            </a:endParaRPr>
          </a:p>
          <a:p>
            <a:r>
              <a:rPr lang="en-US" sz="3600" dirty="0" smtClean="0">
                <a:solidFill>
                  <a:srgbClr val="7030A0"/>
                </a:solidFill>
              </a:rPr>
              <a:t>la </a:t>
            </a:r>
            <a:r>
              <a:rPr lang="en-US" sz="3600" dirty="0" err="1" smtClean="0">
                <a:solidFill>
                  <a:srgbClr val="7030A0"/>
                </a:solidFill>
              </a:rPr>
              <a:t>pluie</a:t>
            </a:r>
            <a:r>
              <a:rPr lang="el-GR" sz="3600" dirty="0" smtClean="0">
                <a:solidFill>
                  <a:srgbClr val="7030A0"/>
                </a:solidFill>
              </a:rPr>
              <a:t> (η βροχή)</a:t>
            </a:r>
          </a:p>
          <a:p>
            <a:endParaRPr lang="en-US" sz="3600" dirty="0" smtClean="0">
              <a:solidFill>
                <a:srgbClr val="7030A0"/>
              </a:solidFill>
            </a:endParaRPr>
          </a:p>
          <a:p>
            <a:r>
              <a:rPr lang="en-US" sz="3600" dirty="0" smtClean="0">
                <a:solidFill>
                  <a:srgbClr val="7030A0"/>
                </a:solidFill>
              </a:rPr>
              <a:t>Il </a:t>
            </a:r>
            <a:r>
              <a:rPr lang="en-US" sz="3600" dirty="0" smtClean="0">
                <a:solidFill>
                  <a:srgbClr val="FF0000"/>
                </a:solidFill>
              </a:rPr>
              <a:t>ne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pleut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smtClean="0">
                <a:solidFill>
                  <a:srgbClr val="FF0000"/>
                </a:solidFill>
              </a:rPr>
              <a:t>pas</a:t>
            </a:r>
            <a:endParaRPr lang="en-US" sz="3600" dirty="0">
              <a:solidFill>
                <a:srgbClr val="FF0000"/>
              </a:solidFill>
            </a:endParaRPr>
          </a:p>
          <a:p>
            <a:endParaRPr lang="fr-CA" sz="3600" dirty="0" smtClean="0">
              <a:solidFill>
                <a:srgbClr val="7030A0"/>
              </a:solidFill>
            </a:endParaRPr>
          </a:p>
          <a:p>
            <a:r>
              <a:rPr lang="fr-CA" sz="3600" dirty="0" smtClean="0">
                <a:solidFill>
                  <a:srgbClr val="7030A0"/>
                </a:solidFill>
              </a:rPr>
              <a:t>Il </a:t>
            </a:r>
            <a:r>
              <a:rPr lang="fr-CA" sz="3600" dirty="0" err="1" smtClean="0">
                <a:solidFill>
                  <a:srgbClr val="7030A0"/>
                </a:solidFill>
              </a:rPr>
              <a:t>grèle</a:t>
            </a:r>
            <a:r>
              <a:rPr lang="el-GR" sz="3600" dirty="0" smtClean="0">
                <a:solidFill>
                  <a:srgbClr val="7030A0"/>
                </a:solidFill>
              </a:rPr>
              <a:t>( ρίχνει χαλάζι)</a:t>
            </a:r>
          </a:p>
          <a:p>
            <a:pPr marL="0" indent="0">
              <a:buNone/>
            </a:pPr>
            <a:r>
              <a:rPr lang="el-GR" sz="3600" dirty="0" smtClean="0">
                <a:solidFill>
                  <a:srgbClr val="7030A0"/>
                </a:solidFill>
              </a:rPr>
              <a:t>    </a:t>
            </a:r>
            <a:r>
              <a:rPr lang="fr-CA" sz="3600" dirty="0" smtClean="0">
                <a:solidFill>
                  <a:srgbClr val="7030A0"/>
                </a:solidFill>
              </a:rPr>
              <a:t>La </a:t>
            </a:r>
            <a:r>
              <a:rPr lang="fr-CA" sz="3600" dirty="0" err="1" smtClean="0">
                <a:solidFill>
                  <a:srgbClr val="7030A0"/>
                </a:solidFill>
              </a:rPr>
              <a:t>grèle</a:t>
            </a:r>
            <a:r>
              <a:rPr lang="fr-CA" sz="3600" dirty="0" smtClean="0">
                <a:solidFill>
                  <a:srgbClr val="7030A0"/>
                </a:solidFill>
              </a:rPr>
              <a:t>=</a:t>
            </a:r>
            <a:r>
              <a:rPr lang="el-GR" sz="3600" dirty="0" smtClean="0">
                <a:solidFill>
                  <a:srgbClr val="7030A0"/>
                </a:solidFill>
              </a:rPr>
              <a:t> το χαλάζι</a:t>
            </a:r>
            <a:endParaRPr lang="fr-CA" sz="2300" dirty="0" smtClean="0">
              <a:solidFill>
                <a:srgbClr val="7030A0"/>
              </a:solidFill>
            </a:endParaRPr>
          </a:p>
          <a:p>
            <a:r>
              <a:rPr lang="fr-CA" sz="3600" dirty="0" smtClean="0">
                <a:solidFill>
                  <a:srgbClr val="7030A0"/>
                </a:solidFill>
              </a:rPr>
              <a:t>Il </a:t>
            </a:r>
            <a:r>
              <a:rPr lang="fr-CA" sz="3600" dirty="0" smtClean="0">
                <a:solidFill>
                  <a:srgbClr val="FF0000"/>
                </a:solidFill>
              </a:rPr>
              <a:t>ne</a:t>
            </a:r>
            <a:r>
              <a:rPr lang="fr-CA" sz="3600" dirty="0" smtClean="0">
                <a:solidFill>
                  <a:srgbClr val="7030A0"/>
                </a:solidFill>
              </a:rPr>
              <a:t> </a:t>
            </a:r>
            <a:r>
              <a:rPr lang="fr-CA" sz="3600" dirty="0" err="1" smtClean="0">
                <a:solidFill>
                  <a:srgbClr val="7030A0"/>
                </a:solidFill>
              </a:rPr>
              <a:t>grèle</a:t>
            </a:r>
            <a:r>
              <a:rPr lang="fr-CA" sz="3600" dirty="0" smtClean="0">
                <a:solidFill>
                  <a:srgbClr val="7030A0"/>
                </a:solidFill>
              </a:rPr>
              <a:t> </a:t>
            </a:r>
            <a:r>
              <a:rPr lang="fr-CA" sz="3600" dirty="0" smtClean="0">
                <a:solidFill>
                  <a:srgbClr val="FF0000"/>
                </a:solidFill>
              </a:rPr>
              <a:t>pas</a:t>
            </a:r>
            <a:endParaRPr lang="el-GR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11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8E3267"/>
            </a:gs>
            <a:gs pos="74000">
              <a:schemeClr val="accent1">
                <a:lumMod val="45000"/>
                <a:lumOff val="55000"/>
              </a:schemeClr>
            </a:gs>
            <a:gs pos="4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7030A0">
                <a:alpha val="68000"/>
              </a:srgbClr>
            </a:solidFill>
          </a:ln>
        </p:spPr>
        <p:txBody>
          <a:bodyPr/>
          <a:lstStyle/>
          <a:p>
            <a:r>
              <a:rPr lang="fr-CA" dirty="0" smtClean="0">
                <a:solidFill>
                  <a:srgbClr val="7030A0"/>
                </a:solidFill>
              </a:rPr>
              <a:t>         La température=</a:t>
            </a:r>
            <a:r>
              <a:rPr lang="el-GR" dirty="0" smtClean="0">
                <a:solidFill>
                  <a:srgbClr val="7030A0"/>
                </a:solidFill>
              </a:rPr>
              <a:t>η Θερμοκρασία</a:t>
            </a:r>
            <a:endParaRPr lang="el-GR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fr-CA" sz="3600" dirty="0" smtClean="0"/>
              <a:t>Il fait 25</a:t>
            </a:r>
            <a:r>
              <a:rPr lang="en-US" sz="3600" dirty="0">
                <a:solidFill>
                  <a:srgbClr val="7030A0"/>
                </a:solidFill>
              </a:rPr>
              <a:t> </a:t>
            </a:r>
            <a:r>
              <a:rPr lang="en-US" sz="3600" dirty="0" smtClean="0">
                <a:solidFill>
                  <a:srgbClr val="7030A0"/>
                </a:solidFill>
              </a:rPr>
              <a:t>º</a:t>
            </a:r>
            <a:r>
              <a:rPr lang="fr-CA" sz="3600" dirty="0" smtClean="0"/>
              <a:t> C</a:t>
            </a:r>
          </a:p>
          <a:p>
            <a:pPr marL="0" indent="0">
              <a:buNone/>
            </a:pPr>
            <a:r>
              <a:rPr lang="fr-CA" sz="3600" dirty="0"/>
              <a:t> </a:t>
            </a:r>
            <a:r>
              <a:rPr lang="fr-CA" sz="3600" dirty="0" smtClean="0"/>
              <a:t>        =</a:t>
            </a:r>
          </a:p>
          <a:p>
            <a:pPr marL="0" indent="0">
              <a:buNone/>
            </a:pPr>
            <a:r>
              <a:rPr lang="fr-CA" sz="3600" dirty="0" smtClean="0"/>
              <a:t> Il fait 25 degrés C</a:t>
            </a:r>
            <a:endParaRPr lang="el-GR" sz="3600" dirty="0" smtClean="0"/>
          </a:p>
          <a:p>
            <a:pPr marL="0" indent="0">
              <a:buNone/>
            </a:pPr>
            <a:endParaRPr lang="el-GR" sz="3600" dirty="0"/>
          </a:p>
          <a:p>
            <a:pPr marL="0" indent="0">
              <a:buNone/>
            </a:pPr>
            <a:endParaRPr lang="el-GR" sz="3600" dirty="0" smtClean="0"/>
          </a:p>
          <a:p>
            <a:pPr marL="0" indent="0">
              <a:buNone/>
            </a:pPr>
            <a:r>
              <a:rPr lang="el-GR" sz="2400" dirty="0" smtClean="0"/>
              <a:t>Έχει(κάνει) 25 βαθμούς Κελσίου</a:t>
            </a:r>
            <a:endParaRPr lang="fr-CA" sz="2400" dirty="0" smtClean="0"/>
          </a:p>
          <a:p>
            <a:pPr marL="0" indent="0">
              <a:buNone/>
            </a:pPr>
            <a:endParaRPr lang="el-GR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668" y="2160588"/>
            <a:ext cx="4184034" cy="3880773"/>
          </a:xfrm>
        </p:spPr>
        <p:txBody>
          <a:bodyPr>
            <a:normAutofit lnSpcReduction="10000"/>
          </a:bodyPr>
          <a:lstStyle/>
          <a:p>
            <a:r>
              <a:rPr lang="fr-CA" sz="3600" dirty="0" smtClean="0"/>
              <a:t>Il fait -1 º C</a:t>
            </a:r>
          </a:p>
          <a:p>
            <a:pPr marL="0" indent="0">
              <a:buNone/>
            </a:pPr>
            <a:r>
              <a:rPr lang="fr-CA" sz="3600" dirty="0" smtClean="0"/>
              <a:t>         =</a:t>
            </a:r>
          </a:p>
          <a:p>
            <a:r>
              <a:rPr lang="fr-CA" sz="3600" dirty="0" smtClean="0"/>
              <a:t>Il fait moins 1 degrés C</a:t>
            </a:r>
            <a:endParaRPr lang="el-GR" sz="3600" dirty="0" smtClean="0"/>
          </a:p>
          <a:p>
            <a:endParaRPr lang="el-GR" sz="3600" dirty="0"/>
          </a:p>
          <a:p>
            <a:r>
              <a:rPr lang="el-GR" sz="2600" dirty="0" smtClean="0"/>
              <a:t>Έχει(κάνει) μείον 1 βαθμό Κελσίου</a:t>
            </a:r>
            <a:endParaRPr lang="el-GR" sz="2600" dirty="0"/>
          </a:p>
        </p:txBody>
      </p:sp>
    </p:spTree>
    <p:extLst>
      <p:ext uri="{BB962C8B-B14F-4D97-AF65-F5344CB8AC3E}">
        <p14:creationId xmlns:p14="http://schemas.microsoft.com/office/powerpoint/2010/main" val="54885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5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  <a:alpha val="6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fr-CA" dirty="0" smtClean="0">
                <a:solidFill>
                  <a:srgbClr val="7030A0"/>
                </a:solidFill>
              </a:rPr>
              <a:t>Le lexique des phénomènes naturels</a:t>
            </a:r>
            <a:endParaRPr lang="el-GR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fr-CA" dirty="0" smtClean="0">
                <a:solidFill>
                  <a:srgbClr val="7030A0"/>
                </a:solidFill>
              </a:rPr>
              <a:t>Une averse    =</a:t>
            </a:r>
            <a:r>
              <a:rPr lang="el-GR" dirty="0" smtClean="0">
                <a:solidFill>
                  <a:srgbClr val="7030A0"/>
                </a:solidFill>
              </a:rPr>
              <a:t>καταρρακτώδης βροχή</a:t>
            </a:r>
            <a:endParaRPr lang="fr-CA" dirty="0" smtClean="0">
              <a:solidFill>
                <a:srgbClr val="7030A0"/>
              </a:solidFill>
            </a:endParaRPr>
          </a:p>
          <a:p>
            <a:r>
              <a:rPr lang="fr-CA" dirty="0" smtClean="0">
                <a:solidFill>
                  <a:srgbClr val="7030A0"/>
                </a:solidFill>
              </a:rPr>
              <a:t>Un orage</a:t>
            </a:r>
            <a:r>
              <a:rPr lang="el-GR" dirty="0" smtClean="0">
                <a:solidFill>
                  <a:srgbClr val="7030A0"/>
                </a:solidFill>
              </a:rPr>
              <a:t>        = καταιγίδα</a:t>
            </a:r>
            <a:endParaRPr lang="fr-CA" dirty="0" smtClean="0">
              <a:solidFill>
                <a:srgbClr val="7030A0"/>
              </a:solidFill>
            </a:endParaRPr>
          </a:p>
          <a:p>
            <a:r>
              <a:rPr lang="fr-CA" dirty="0" smtClean="0">
                <a:solidFill>
                  <a:srgbClr val="7030A0"/>
                </a:solidFill>
              </a:rPr>
              <a:t>Une inondation</a:t>
            </a:r>
            <a:r>
              <a:rPr lang="el-GR" dirty="0" smtClean="0">
                <a:solidFill>
                  <a:srgbClr val="7030A0"/>
                </a:solidFill>
              </a:rPr>
              <a:t>   = πλημμύρα</a:t>
            </a:r>
            <a:endParaRPr lang="fr-CA" dirty="0" smtClean="0">
              <a:solidFill>
                <a:srgbClr val="7030A0"/>
              </a:solidFill>
            </a:endParaRPr>
          </a:p>
          <a:p>
            <a:r>
              <a:rPr lang="fr-CA" dirty="0" smtClean="0">
                <a:solidFill>
                  <a:srgbClr val="7030A0"/>
                </a:solidFill>
              </a:rPr>
              <a:t>Un ouragan</a:t>
            </a:r>
            <a:r>
              <a:rPr lang="el-GR" dirty="0" smtClean="0">
                <a:solidFill>
                  <a:srgbClr val="7030A0"/>
                </a:solidFill>
              </a:rPr>
              <a:t>          = τυφώνας</a:t>
            </a:r>
            <a:endParaRPr lang="fr-CA" dirty="0" smtClean="0">
              <a:solidFill>
                <a:srgbClr val="7030A0"/>
              </a:solidFill>
            </a:endParaRPr>
          </a:p>
          <a:p>
            <a:r>
              <a:rPr lang="fr-CA" dirty="0" smtClean="0">
                <a:solidFill>
                  <a:srgbClr val="7030A0"/>
                </a:solidFill>
              </a:rPr>
              <a:t>Un tonnerre </a:t>
            </a:r>
            <a:r>
              <a:rPr lang="el-GR" dirty="0" smtClean="0">
                <a:solidFill>
                  <a:srgbClr val="7030A0"/>
                </a:solidFill>
              </a:rPr>
              <a:t>        = κεραυνός</a:t>
            </a:r>
            <a:endParaRPr lang="fr-CA" dirty="0" smtClean="0">
              <a:solidFill>
                <a:srgbClr val="7030A0"/>
              </a:solidFill>
            </a:endParaRPr>
          </a:p>
          <a:p>
            <a:r>
              <a:rPr lang="fr-CA" dirty="0" smtClean="0">
                <a:solidFill>
                  <a:srgbClr val="7030A0"/>
                </a:solidFill>
              </a:rPr>
              <a:t>Une éclair</a:t>
            </a:r>
            <a:r>
              <a:rPr lang="el-GR" dirty="0" smtClean="0">
                <a:solidFill>
                  <a:srgbClr val="7030A0"/>
                </a:solidFill>
              </a:rPr>
              <a:t>            = αστραπή</a:t>
            </a:r>
            <a:endParaRPr lang="fr-CA" dirty="0" smtClean="0">
              <a:solidFill>
                <a:srgbClr val="7030A0"/>
              </a:solidFill>
            </a:endParaRPr>
          </a:p>
          <a:p>
            <a:r>
              <a:rPr lang="fr-CA" dirty="0" smtClean="0">
                <a:solidFill>
                  <a:srgbClr val="7030A0"/>
                </a:solidFill>
              </a:rPr>
              <a:t>Une canicule</a:t>
            </a:r>
            <a:r>
              <a:rPr lang="el-GR" dirty="0" smtClean="0">
                <a:solidFill>
                  <a:srgbClr val="7030A0"/>
                </a:solidFill>
              </a:rPr>
              <a:t>        = καύσωνας</a:t>
            </a:r>
            <a:endParaRPr lang="fr-CA" dirty="0" smtClean="0">
              <a:solidFill>
                <a:srgbClr val="7030A0"/>
              </a:solidFill>
            </a:endParaRPr>
          </a:p>
          <a:p>
            <a:r>
              <a:rPr lang="fr-CA" dirty="0" smtClean="0">
                <a:solidFill>
                  <a:srgbClr val="7030A0"/>
                </a:solidFill>
              </a:rPr>
              <a:t>Un incendie</a:t>
            </a:r>
            <a:r>
              <a:rPr lang="el-GR" dirty="0" smtClean="0">
                <a:solidFill>
                  <a:srgbClr val="7030A0"/>
                </a:solidFill>
              </a:rPr>
              <a:t>          =πυρκαγιά</a:t>
            </a:r>
            <a:endParaRPr lang="fr-CA" dirty="0" smtClean="0">
              <a:solidFill>
                <a:srgbClr val="7030A0"/>
              </a:solidFill>
            </a:endParaRPr>
          </a:p>
          <a:p>
            <a:r>
              <a:rPr lang="fr-CA" dirty="0" smtClean="0">
                <a:solidFill>
                  <a:srgbClr val="7030A0"/>
                </a:solidFill>
              </a:rPr>
              <a:t>Un tremblement de terre</a:t>
            </a:r>
            <a:r>
              <a:rPr lang="el-GR" dirty="0" smtClean="0">
                <a:solidFill>
                  <a:srgbClr val="7030A0"/>
                </a:solidFill>
              </a:rPr>
              <a:t> = σεισμός</a:t>
            </a:r>
            <a:endParaRPr lang="fr-CA" dirty="0" smtClean="0">
              <a:solidFill>
                <a:srgbClr val="7030A0"/>
              </a:solidFill>
            </a:endParaRPr>
          </a:p>
          <a:p>
            <a:endParaRPr lang="el-G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39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5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     </a:t>
            </a:r>
            <a:r>
              <a:rPr lang="fr-CA" dirty="0" smtClean="0"/>
              <a:t>Les prévisions météo=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          μετεωρολογικές προβλέψεις.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u="sng" dirty="0" smtClean="0"/>
              <a:t>Le temps </a:t>
            </a:r>
            <a:r>
              <a:rPr lang="en-US" b="1" u="sng" dirty="0" err="1" smtClean="0"/>
              <a:t>peut</a:t>
            </a:r>
            <a:r>
              <a:rPr lang="en-US" b="1" u="sng" dirty="0" smtClean="0"/>
              <a:t> </a:t>
            </a:r>
            <a:r>
              <a:rPr lang="fr-CA" b="1" u="sng" dirty="0" smtClean="0"/>
              <a:t>être :</a:t>
            </a:r>
          </a:p>
          <a:p>
            <a:r>
              <a:rPr lang="fr-CA" dirty="0" smtClean="0"/>
              <a:t>Ensoleillé ou bien ensoleillé</a:t>
            </a:r>
          </a:p>
          <a:p>
            <a:r>
              <a:rPr lang="fr-CA" dirty="0" smtClean="0"/>
              <a:t>Partiellement ensoleillé</a:t>
            </a:r>
          </a:p>
          <a:p>
            <a:r>
              <a:rPr lang="fr-CA" dirty="0" smtClean="0"/>
              <a:t>Pluvieux ( il pleut </a:t>
            </a:r>
            <a:r>
              <a:rPr lang="fr-CA" dirty="0"/>
              <a:t>à</a:t>
            </a:r>
            <a:r>
              <a:rPr lang="el-GR" dirty="0" smtClean="0"/>
              <a:t> </a:t>
            </a:r>
            <a:r>
              <a:rPr lang="fr-CA" dirty="0" smtClean="0"/>
              <a:t>verse)</a:t>
            </a:r>
          </a:p>
          <a:p>
            <a:r>
              <a:rPr lang="fr-CA" dirty="0" smtClean="0"/>
              <a:t>Couvert-nuageux (plein de nuages)</a:t>
            </a:r>
          </a:p>
          <a:p>
            <a:r>
              <a:rPr lang="fr-CA" dirty="0" smtClean="0"/>
              <a:t>Orageux (une orage éclatera)</a:t>
            </a:r>
          </a:p>
          <a:p>
            <a:r>
              <a:rPr lang="fr-CA" dirty="0" smtClean="0"/>
              <a:t>Frais</a:t>
            </a:r>
            <a:r>
              <a:rPr lang="el-GR" dirty="0" smtClean="0"/>
              <a:t>(</a:t>
            </a:r>
            <a:r>
              <a:rPr lang="en-US" dirty="0" smtClean="0"/>
              <a:t> Il fait </a:t>
            </a:r>
            <a:r>
              <a:rPr lang="en-US" dirty="0" err="1" smtClean="0"/>
              <a:t>frais</a:t>
            </a:r>
            <a:r>
              <a:rPr lang="en-US" dirty="0" smtClean="0"/>
              <a:t> )</a:t>
            </a:r>
            <a:endParaRPr lang="fr-CA" dirty="0" smtClean="0"/>
          </a:p>
          <a:p>
            <a:r>
              <a:rPr lang="fr-CA" dirty="0" smtClean="0"/>
              <a:t>Avec des éclaircies et tendance orageuse.</a:t>
            </a:r>
          </a:p>
          <a:p>
            <a:r>
              <a:rPr lang="fr-CA" dirty="0" smtClean="0"/>
              <a:t>Neigeux (flocons de neige tomberont)</a:t>
            </a:r>
          </a:p>
          <a:p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l-GR" b="1" u="sng" dirty="0" smtClean="0"/>
              <a:t>Ο  καιρός μπορεί να είναι:</a:t>
            </a:r>
          </a:p>
          <a:p>
            <a:r>
              <a:rPr lang="el-GR" dirty="0" smtClean="0"/>
              <a:t>Ηλιόλουστος (πολύ)</a:t>
            </a:r>
          </a:p>
          <a:p>
            <a:r>
              <a:rPr lang="el-GR" dirty="0" smtClean="0"/>
              <a:t>Με μερική ηλιοφάνεια</a:t>
            </a:r>
          </a:p>
          <a:p>
            <a:r>
              <a:rPr lang="el-GR" dirty="0" smtClean="0"/>
              <a:t>Βροχερός(βρέχει καταρρακτωδώς)  </a:t>
            </a:r>
          </a:p>
          <a:p>
            <a:r>
              <a:rPr lang="el-GR" dirty="0" smtClean="0"/>
              <a:t>Γεμάτος –νεφελλώδης</a:t>
            </a:r>
          </a:p>
          <a:p>
            <a:r>
              <a:rPr lang="el-GR" dirty="0" smtClean="0"/>
              <a:t>Με καταιγίδες( </a:t>
            </a:r>
            <a:r>
              <a:rPr lang="el-GR" sz="1400" b="1" dirty="0" smtClean="0"/>
              <a:t>θα ξεσπάσει καταιγίδα</a:t>
            </a:r>
            <a:r>
              <a:rPr lang="el-GR" sz="1200" dirty="0" smtClean="0"/>
              <a:t>) </a:t>
            </a:r>
          </a:p>
          <a:p>
            <a:r>
              <a:rPr lang="el-GR" dirty="0" smtClean="0"/>
              <a:t>Δροσερός</a:t>
            </a:r>
            <a:r>
              <a:rPr lang="en-US" dirty="0" smtClean="0"/>
              <a:t>(</a:t>
            </a:r>
            <a:r>
              <a:rPr lang="el-GR" dirty="0" smtClean="0"/>
              <a:t> έχει δροσιά)</a:t>
            </a:r>
          </a:p>
          <a:p>
            <a:r>
              <a:rPr lang="el-GR" dirty="0" smtClean="0"/>
              <a:t>Με ανοίγματα ηλιοφάνειας και πιθανότητα καταιγίδας.</a:t>
            </a:r>
            <a:endParaRPr lang="fr-CA" dirty="0" smtClean="0"/>
          </a:p>
          <a:p>
            <a:r>
              <a:rPr lang="el-GR" dirty="0" smtClean="0"/>
              <a:t>Χιονισμένος(θα πέσουν νυφάδες χιονιού)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6947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41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049" y="469900"/>
            <a:ext cx="8596668" cy="1320800"/>
          </a:xfrm>
        </p:spPr>
        <p:txBody>
          <a:bodyPr>
            <a:noAutofit/>
          </a:bodyPr>
          <a:lstStyle/>
          <a:p>
            <a:r>
              <a:rPr lang="fr-CA" sz="4800" dirty="0" smtClean="0"/>
              <a:t>    </a:t>
            </a:r>
            <a:r>
              <a:rPr lang="fr-CA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LE</a:t>
            </a:r>
            <a:r>
              <a:rPr lang="el-GR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</a:t>
            </a:r>
            <a:r>
              <a:rPr lang="fr-CA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CLIMAT</a:t>
            </a:r>
            <a:r>
              <a:rPr lang="el-GR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= το κλίμα</a:t>
            </a:r>
            <a:r>
              <a:rPr lang="fr-CA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/>
            </a:r>
            <a:br>
              <a:rPr lang="fr-CA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endParaRPr lang="el-GR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>
                <a:solidFill>
                  <a:srgbClr val="720E0E"/>
                </a:solidFill>
              </a:rPr>
              <a:t>U</a:t>
            </a:r>
            <a:r>
              <a:rPr lang="fr-CA" dirty="0" smtClean="0">
                <a:solidFill>
                  <a:srgbClr val="720E0E"/>
                </a:solidFill>
              </a:rPr>
              <a:t>n climat peut être</a:t>
            </a:r>
            <a:endParaRPr lang="el-GR" dirty="0">
              <a:solidFill>
                <a:srgbClr val="720E0E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r-CA" sz="2800" dirty="0" smtClean="0">
                <a:solidFill>
                  <a:srgbClr val="720E0E"/>
                </a:solidFill>
              </a:rPr>
              <a:t>Sec</a:t>
            </a:r>
            <a:r>
              <a:rPr lang="el-GR" sz="2800" dirty="0" smtClean="0">
                <a:solidFill>
                  <a:srgbClr val="720E0E"/>
                </a:solidFill>
              </a:rPr>
              <a:t>(</a:t>
            </a:r>
            <a:r>
              <a:rPr lang="el-GR" sz="2000" dirty="0" smtClean="0">
                <a:solidFill>
                  <a:srgbClr val="720E0E"/>
                </a:solidFill>
              </a:rPr>
              <a:t>ξηρό)</a:t>
            </a:r>
            <a:r>
              <a:rPr lang="fr-CA" sz="3600" dirty="0" smtClean="0">
                <a:solidFill>
                  <a:srgbClr val="720E0E"/>
                </a:solidFill>
              </a:rPr>
              <a:t>     </a:t>
            </a:r>
            <a:r>
              <a:rPr lang="el-GR" sz="3600" dirty="0" smtClean="0">
                <a:solidFill>
                  <a:srgbClr val="720E0E"/>
                </a:solidFill>
              </a:rPr>
              <a:t> </a:t>
            </a:r>
            <a:r>
              <a:rPr lang="fr-CA" sz="3600" dirty="0" smtClean="0">
                <a:solidFill>
                  <a:srgbClr val="720E0E"/>
                </a:solidFill>
              </a:rPr>
              <a:t>     </a:t>
            </a:r>
            <a:r>
              <a:rPr lang="fr-CA" sz="3600" dirty="0" smtClean="0"/>
              <a:t>≠</a:t>
            </a:r>
            <a:endParaRPr lang="el-GR" sz="3600" dirty="0" smtClean="0"/>
          </a:p>
          <a:p>
            <a:endParaRPr lang="fr-CA" sz="3600" dirty="0"/>
          </a:p>
          <a:p>
            <a:r>
              <a:rPr lang="fr-CA" sz="2400" dirty="0" smtClean="0">
                <a:solidFill>
                  <a:srgbClr val="720E0E"/>
                </a:solidFill>
              </a:rPr>
              <a:t>Tempéré</a:t>
            </a:r>
            <a:r>
              <a:rPr lang="el-GR" sz="2400" dirty="0" smtClean="0">
                <a:solidFill>
                  <a:srgbClr val="720E0E"/>
                </a:solidFill>
              </a:rPr>
              <a:t>(</a:t>
            </a:r>
            <a:r>
              <a:rPr lang="el-GR" dirty="0" smtClean="0">
                <a:solidFill>
                  <a:srgbClr val="720E0E"/>
                </a:solidFill>
              </a:rPr>
              <a:t>εύκρατο) </a:t>
            </a:r>
            <a:r>
              <a:rPr lang="fr-CA" sz="3600" dirty="0" smtClean="0">
                <a:solidFill>
                  <a:srgbClr val="720E0E"/>
                </a:solidFill>
              </a:rPr>
              <a:t>    </a:t>
            </a:r>
            <a:r>
              <a:rPr lang="fr-CA" sz="3600" dirty="0" smtClean="0"/>
              <a:t>≠</a:t>
            </a:r>
            <a:endParaRPr lang="el-GR" sz="3600" dirty="0" smtClean="0"/>
          </a:p>
          <a:p>
            <a:endParaRPr lang="el-GR" sz="3600" dirty="0"/>
          </a:p>
          <a:p>
            <a:r>
              <a:rPr lang="fr-CA" sz="2800" dirty="0" smtClean="0">
                <a:solidFill>
                  <a:srgbClr val="720E0E"/>
                </a:solidFill>
              </a:rPr>
              <a:t>Doux</a:t>
            </a:r>
            <a:r>
              <a:rPr lang="el-GR" sz="2800" dirty="0" smtClean="0">
                <a:solidFill>
                  <a:srgbClr val="720E0E"/>
                </a:solidFill>
              </a:rPr>
              <a:t>(</a:t>
            </a:r>
            <a:r>
              <a:rPr lang="el-GR" dirty="0" smtClean="0">
                <a:solidFill>
                  <a:srgbClr val="720E0E"/>
                </a:solidFill>
              </a:rPr>
              <a:t>ήπιο)</a:t>
            </a:r>
            <a:r>
              <a:rPr lang="fr-CA" dirty="0" smtClean="0">
                <a:solidFill>
                  <a:srgbClr val="720E0E"/>
                </a:solidFill>
              </a:rPr>
              <a:t> </a:t>
            </a:r>
            <a:r>
              <a:rPr lang="fr-CA" sz="3600" dirty="0" smtClean="0">
                <a:solidFill>
                  <a:srgbClr val="720E0E"/>
                </a:solidFill>
              </a:rPr>
              <a:t>          </a:t>
            </a:r>
            <a:r>
              <a:rPr lang="fr-CA" sz="3600" dirty="0" smtClean="0"/>
              <a:t>≠</a:t>
            </a:r>
            <a:endParaRPr lang="fr-CA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CA" dirty="0" smtClean="0">
                <a:solidFill>
                  <a:srgbClr val="720E0E"/>
                </a:solidFill>
              </a:rPr>
              <a:t>Un climat peut être</a:t>
            </a:r>
            <a:endParaRPr lang="el-GR" dirty="0">
              <a:solidFill>
                <a:srgbClr val="720E0E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857500"/>
            <a:ext cx="4185618" cy="3183862"/>
          </a:xfrm>
        </p:spPr>
        <p:txBody>
          <a:bodyPr>
            <a:normAutofit lnSpcReduction="10000"/>
          </a:bodyPr>
          <a:lstStyle/>
          <a:p>
            <a:r>
              <a:rPr lang="fr-CA" sz="2800" dirty="0" smtClean="0">
                <a:solidFill>
                  <a:schemeClr val="accent5">
                    <a:lumMod val="50000"/>
                  </a:schemeClr>
                </a:solidFill>
              </a:rPr>
              <a:t>humide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(</a:t>
            </a:r>
            <a:r>
              <a:rPr lang="el-GR" dirty="0" smtClean="0">
                <a:solidFill>
                  <a:schemeClr val="accent5">
                    <a:lumMod val="50000"/>
                  </a:schemeClr>
                </a:solidFill>
              </a:rPr>
              <a:t>υγρό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)</a:t>
            </a:r>
            <a:endParaRPr lang="el-GR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el-GR" dirty="0" smtClean="0"/>
          </a:p>
          <a:p>
            <a:endParaRPr lang="el-GR" dirty="0" smtClean="0"/>
          </a:p>
          <a:p>
            <a:r>
              <a:rPr lang="fr-CA" sz="2800" dirty="0" smtClean="0">
                <a:solidFill>
                  <a:schemeClr val="accent4">
                    <a:lumMod val="50000"/>
                  </a:schemeClr>
                </a:solidFill>
              </a:rPr>
              <a:t>Tropical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(</a:t>
            </a:r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τροπικό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)</a:t>
            </a:r>
            <a:endParaRPr lang="el-GR" dirty="0" smtClean="0">
              <a:solidFill>
                <a:schemeClr val="accent4">
                  <a:lumMod val="50000"/>
                </a:schemeClr>
              </a:solidFill>
            </a:endParaRPr>
          </a:p>
          <a:p>
            <a:endParaRPr lang="el-GR" dirty="0" smtClean="0"/>
          </a:p>
          <a:p>
            <a:endParaRPr lang="fr-CA" dirty="0"/>
          </a:p>
          <a:p>
            <a:r>
              <a:rPr lang="fr-CA" sz="2800" dirty="0" smtClean="0">
                <a:solidFill>
                  <a:schemeClr val="accent5">
                    <a:lumMod val="50000"/>
                  </a:schemeClr>
                </a:solidFill>
              </a:rPr>
              <a:t>Rude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(</a:t>
            </a:r>
            <a:r>
              <a:rPr lang="el-GR" dirty="0" smtClean="0">
                <a:solidFill>
                  <a:schemeClr val="accent5">
                    <a:lumMod val="50000"/>
                  </a:schemeClr>
                </a:solidFill>
              </a:rPr>
              <a:t>σκληρό,τραχύ,βαρύ)</a:t>
            </a:r>
            <a:endParaRPr lang="fr-CA" sz="280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88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84069"/>
          </a:xfrm>
        </p:spPr>
        <p:txBody>
          <a:bodyPr>
            <a:normAutofit/>
          </a:bodyPr>
          <a:lstStyle/>
          <a:p>
            <a:r>
              <a:rPr lang="fr-CA" dirty="0" smtClean="0"/>
              <a:t>       La carte météo  de France</a:t>
            </a:r>
            <a:endParaRPr lang="el-GR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087053" cy="576262"/>
          </a:xfrm>
        </p:spPr>
        <p:txBody>
          <a:bodyPr/>
          <a:lstStyle/>
          <a:p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/>
            <a:endParaRPr lang="el-GR" dirty="0"/>
          </a:p>
          <a:p>
            <a:pPr algn="ctr"/>
            <a:endParaRPr lang="el-GR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CA" dirty="0" smtClean="0"/>
              <a:t>    </a:t>
            </a:r>
            <a:r>
              <a:rPr lang="fr-CA" sz="2800" b="1" dirty="0" smtClean="0"/>
              <a:t>Quel temps fait-il?</a:t>
            </a:r>
            <a:endParaRPr lang="el-GR" sz="2800" b="1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fr-CA" dirty="0" smtClean="0"/>
              <a:t>Au nord de la France ,il fait mauvais. Il pleut, et il fait 19º C.</a:t>
            </a:r>
          </a:p>
          <a:p>
            <a:r>
              <a:rPr lang="fr-CA" dirty="0" smtClean="0"/>
              <a:t>Au sud de la France ,le temps est nuageux ,avec des éclaircies.</a:t>
            </a:r>
            <a:r>
              <a:rPr lang="en-US" dirty="0" smtClean="0"/>
              <a:t>Il fait 21º C</a:t>
            </a:r>
            <a:endParaRPr lang="fr-CA" dirty="0" smtClean="0"/>
          </a:p>
          <a:p>
            <a:r>
              <a:rPr lang="fr-CA" dirty="0" smtClean="0"/>
              <a:t>À l’est de la France ,il fait bon et doux. Ilya du soleil. La température  est de 20º à 23º C. </a:t>
            </a:r>
          </a:p>
          <a:p>
            <a:r>
              <a:rPr lang="fr-CA" dirty="0" smtClean="0"/>
              <a:t>À l’ouest de la France ,il  y a des nuages. Le temps est </a:t>
            </a:r>
            <a:r>
              <a:rPr lang="fr-CA" dirty="0" err="1" smtClean="0"/>
              <a:t>couvert.Il</a:t>
            </a:r>
            <a:r>
              <a:rPr lang="fr-CA" dirty="0" smtClean="0"/>
              <a:t> fait 15º à 18º C.</a:t>
            </a:r>
          </a:p>
          <a:p>
            <a:endParaRPr lang="el-GR" dirty="0"/>
          </a:p>
        </p:txBody>
      </p:sp>
      <p:pic>
        <p:nvPicPr>
          <p:cNvPr id="3" name="Picture 2" descr="METEO FRANCE - Widget Car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912" y="1752168"/>
            <a:ext cx="4260886" cy="4629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296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1474</TotalTime>
  <Words>458</Words>
  <Application>Microsoft Office PowerPoint</Application>
  <PresentationFormat>Widescreen</PresentationFormat>
  <Paragraphs>99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Trebuchet MS</vt:lpstr>
      <vt:lpstr>Wingdings 3</vt:lpstr>
      <vt:lpstr>Facet</vt:lpstr>
      <vt:lpstr>Le temps qu’il fait.  </vt:lpstr>
      <vt:lpstr>                   Il fait +adjectif(κάνει... .) /Il fait + nom</vt:lpstr>
      <vt:lpstr>           Il y a + nom=έχει...........</vt:lpstr>
      <vt:lpstr>              les      verbes</vt:lpstr>
      <vt:lpstr>         La température=η Θερμοκρασία</vt:lpstr>
      <vt:lpstr>Le lexique des phénomènes naturels</vt:lpstr>
      <vt:lpstr>              Les prévisions météo=           μετεωρολογικές προβλέψεις.</vt:lpstr>
      <vt:lpstr>    LE   CLIMAT= το κλίμα </vt:lpstr>
      <vt:lpstr>       La carte météo  de France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temps qu’il fait.  </dc:title>
  <dc:creator>zoekarazarifi@hotmail.com</dc:creator>
  <cp:lastModifiedBy>zoekarazarifi@hotmail.com</cp:lastModifiedBy>
  <cp:revision>39</cp:revision>
  <dcterms:created xsi:type="dcterms:W3CDTF">2020-05-05T16:23:45Z</dcterms:created>
  <dcterms:modified xsi:type="dcterms:W3CDTF">2020-05-08T14:31:07Z</dcterms:modified>
</cp:coreProperties>
</file>