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7" r:id="rId3"/>
    <p:sldId id="258" r:id="rId4"/>
    <p:sldId id="259" r:id="rId5"/>
    <p:sldId id="263" r:id="rId6"/>
    <p:sldId id="261" r:id="rId7"/>
    <p:sldId id="264" r:id="rId8"/>
    <p:sldId id="265" r:id="rId9"/>
    <p:sldId id="266" r:id="rId10"/>
    <p:sldId id="262"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13" autoAdjust="0"/>
  </p:normalViewPr>
  <p:slideViewPr>
    <p:cSldViewPr>
      <p:cViewPr varScale="1">
        <p:scale>
          <a:sx n="88" d="100"/>
          <a:sy n="88" d="100"/>
        </p:scale>
        <p:origin x="-53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4" d="100"/>
          <a:sy n="74" d="100"/>
        </p:scale>
        <p:origin x="-287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5B54EE-DF42-4600-81A0-DDACF7A43C8D}" type="datetimeFigureOut">
              <a:rPr lang="el-GR" smtClean="0"/>
              <a:pPr/>
              <a:t>4/3/2021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53DF34-09F5-4C25-932B-D38C7241FC77}"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0DE18387-D810-4943-963F-00BC33C513CF}" type="datetimeFigureOut">
              <a:rPr lang="el-GR" smtClean="0"/>
              <a:pPr/>
              <a:t>4/3/2021</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43D91D4E-B46F-490B-80E1-25204519A0BC}"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0DE18387-D810-4943-963F-00BC33C513CF}" type="datetimeFigureOut">
              <a:rPr lang="el-GR" smtClean="0"/>
              <a:pPr/>
              <a:t>4/3/2021</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3D91D4E-B46F-490B-80E1-25204519A0B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0DE18387-D810-4943-963F-00BC33C513CF}" type="datetimeFigureOut">
              <a:rPr lang="el-GR" smtClean="0"/>
              <a:pPr/>
              <a:t>4/3/2021</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3D91D4E-B46F-490B-80E1-25204519A0B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0DE18387-D810-4943-963F-00BC33C513CF}" type="datetimeFigureOut">
              <a:rPr lang="el-GR" smtClean="0"/>
              <a:pPr/>
              <a:t>4/3/2021</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3D91D4E-B46F-490B-80E1-25204519A0B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0DE18387-D810-4943-963F-00BC33C513CF}" type="datetimeFigureOut">
              <a:rPr lang="el-GR" smtClean="0"/>
              <a:pPr/>
              <a:t>4/3/2021</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3D91D4E-B46F-490B-80E1-25204519A0BC}"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0DE18387-D810-4943-963F-00BC33C513CF}" type="datetimeFigureOut">
              <a:rPr lang="el-GR" smtClean="0"/>
              <a:pPr/>
              <a:t>4/3/2021</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43D91D4E-B46F-490B-80E1-25204519A0B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0DE18387-D810-4943-963F-00BC33C513CF}" type="datetimeFigureOut">
              <a:rPr lang="el-GR" smtClean="0"/>
              <a:pPr/>
              <a:t>4/3/2021</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43D91D4E-B46F-490B-80E1-25204519A0B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0DE18387-D810-4943-963F-00BC33C513CF}" type="datetimeFigureOut">
              <a:rPr lang="el-GR" smtClean="0"/>
              <a:pPr/>
              <a:t>4/3/2021</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43D91D4E-B46F-490B-80E1-25204519A0B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0DE18387-D810-4943-963F-00BC33C513CF}" type="datetimeFigureOut">
              <a:rPr lang="el-GR" smtClean="0"/>
              <a:pPr/>
              <a:t>4/3/2021</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43D91D4E-B46F-490B-80E1-25204519A0BC}"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0DE18387-D810-4943-963F-00BC33C513CF}" type="datetimeFigureOut">
              <a:rPr lang="el-GR" smtClean="0"/>
              <a:pPr/>
              <a:t>4/3/2021</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43D91D4E-B46F-490B-80E1-25204519A0B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0DE18387-D810-4943-963F-00BC33C513CF}" type="datetimeFigureOut">
              <a:rPr lang="el-GR" smtClean="0"/>
              <a:pPr/>
              <a:t>4/3/2021</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43D91D4E-B46F-490B-80E1-25204519A0BC}"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DE18387-D810-4943-963F-00BC33C513CF}" type="datetimeFigureOut">
              <a:rPr lang="el-GR" smtClean="0"/>
              <a:pPr/>
              <a:t>4/3/2021</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3D91D4E-B46F-490B-80E1-25204519A0BC}"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pPr algn="ctr"/>
            <a:r>
              <a:rPr lang="el-GR" dirty="0" smtClean="0"/>
              <a:t> Δομή επανάληψης </a:t>
            </a:r>
            <a:r>
              <a:rPr lang="en-US" dirty="0" smtClean="0"/>
              <a:t>While </a:t>
            </a:r>
            <a:r>
              <a:rPr lang="el-GR" dirty="0" smtClean="0"/>
              <a:t> στην </a:t>
            </a:r>
            <a:r>
              <a:rPr lang="en-US" dirty="0" smtClean="0"/>
              <a:t>Python </a:t>
            </a:r>
            <a:endParaRPr lang="el-GR" dirty="0"/>
          </a:p>
        </p:txBody>
      </p:sp>
      <p:pic>
        <p:nvPicPr>
          <p:cNvPr id="4" name="3 - Εικόνα" descr="th.jpg"/>
          <p:cNvPicPr>
            <a:picLocks noChangeAspect="1"/>
          </p:cNvPicPr>
          <p:nvPr/>
        </p:nvPicPr>
        <p:blipFill>
          <a:blip r:embed="rId2" cstate="print"/>
          <a:stretch>
            <a:fillRect/>
          </a:stretch>
        </p:blipFill>
        <p:spPr>
          <a:xfrm>
            <a:off x="2483768" y="2276872"/>
            <a:ext cx="4705910" cy="266429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0"/>
            <a:ext cx="8640960" cy="836712"/>
          </a:xfrm>
        </p:spPr>
        <p:txBody>
          <a:bodyPr>
            <a:normAutofit/>
          </a:bodyPr>
          <a:lstStyle/>
          <a:p>
            <a:r>
              <a:rPr lang="en-US" sz="3600" dirty="0" smtClean="0"/>
              <a:t>    </a:t>
            </a:r>
            <a:r>
              <a:rPr lang="el-GR" sz="3600" dirty="0" smtClean="0"/>
              <a:t>Διάφορες μορφές ελέγχου ορθότητας…</a:t>
            </a:r>
            <a:endParaRPr lang="el-GR" sz="3600" dirty="0"/>
          </a:p>
        </p:txBody>
      </p:sp>
      <p:sp>
        <p:nvSpPr>
          <p:cNvPr id="3" name="2 - Θέση περιεχομένου"/>
          <p:cNvSpPr>
            <a:spLocks noGrp="1"/>
          </p:cNvSpPr>
          <p:nvPr>
            <p:ph idx="1"/>
          </p:nvPr>
        </p:nvSpPr>
        <p:spPr>
          <a:xfrm>
            <a:off x="1435608" y="980728"/>
            <a:ext cx="7498080" cy="5267672"/>
          </a:xfrm>
        </p:spPr>
        <p:txBody>
          <a:bodyPr/>
          <a:lstStyle/>
          <a:p>
            <a:endParaRPr lang="el-GR" dirty="0"/>
          </a:p>
        </p:txBody>
      </p:sp>
      <p:graphicFrame>
        <p:nvGraphicFramePr>
          <p:cNvPr id="6" name="5 - Πίνακας"/>
          <p:cNvGraphicFramePr>
            <a:graphicFrameLocks noGrp="1"/>
          </p:cNvGraphicFramePr>
          <p:nvPr/>
        </p:nvGraphicFramePr>
        <p:xfrm>
          <a:off x="1403648" y="836712"/>
          <a:ext cx="7632848" cy="4564208"/>
        </p:xfrm>
        <a:graphic>
          <a:graphicData uri="http://schemas.openxmlformats.org/drawingml/2006/table">
            <a:tbl>
              <a:tblPr firstRow="1" bandRow="1">
                <a:tableStyleId>{5C22544A-7EE6-4342-B048-85BDC9FD1C3A}</a:tableStyleId>
              </a:tblPr>
              <a:tblGrid>
                <a:gridCol w="2592288"/>
                <a:gridCol w="5040560"/>
              </a:tblGrid>
              <a:tr h="485312">
                <a:tc>
                  <a:txBody>
                    <a:bodyPr/>
                    <a:lstStyle/>
                    <a:p>
                      <a:r>
                        <a:rPr lang="el-GR" dirty="0" smtClean="0"/>
                        <a:t>Πρέπει</a:t>
                      </a:r>
                      <a:r>
                        <a:rPr lang="el-GR" baseline="0" dirty="0" smtClean="0"/>
                        <a:t> το χ να λαμβάνει :</a:t>
                      </a:r>
                      <a:endParaRPr lang="el-GR" dirty="0"/>
                    </a:p>
                  </a:txBody>
                  <a:tcPr/>
                </a:tc>
                <a:tc>
                  <a:txBody>
                    <a:bodyPr/>
                    <a:lstStyle/>
                    <a:p>
                      <a:r>
                        <a:rPr lang="en-US" dirty="0" smtClean="0"/>
                        <a:t>Python</a:t>
                      </a:r>
                      <a:endParaRPr lang="el-GR" dirty="0"/>
                    </a:p>
                  </a:txBody>
                  <a:tcPr/>
                </a:tc>
              </a:tr>
              <a:tr h="1546688">
                <a:tc>
                  <a:txBody>
                    <a:bodyPr/>
                    <a:lstStyle/>
                    <a:p>
                      <a:r>
                        <a:rPr lang="el-GR" dirty="0" smtClean="0"/>
                        <a:t>τιμές</a:t>
                      </a:r>
                      <a:r>
                        <a:rPr lang="el-GR" baseline="0" dirty="0" smtClean="0"/>
                        <a:t> πάνω από το 5</a:t>
                      </a:r>
                      <a:endParaRPr lang="el-GR" dirty="0"/>
                    </a:p>
                  </a:txBody>
                  <a:tcPr/>
                </a:tc>
                <a:tc>
                  <a:txBody>
                    <a:bodyPr/>
                    <a:lstStyle/>
                    <a:p>
                      <a:r>
                        <a:rPr lang="en-US" dirty="0" smtClean="0"/>
                        <a:t>X=input(“</a:t>
                      </a:r>
                      <a:r>
                        <a:rPr lang="el-GR" dirty="0" smtClean="0"/>
                        <a:t>Δώσε έναν αριθμό μεγαλύτερο του 5:»)</a:t>
                      </a:r>
                    </a:p>
                    <a:p>
                      <a:r>
                        <a:rPr lang="en-US" dirty="0" smtClean="0"/>
                        <a:t>While x&lt;= 5:</a:t>
                      </a:r>
                      <a:endParaRPr lang="el-G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     </a:t>
                      </a:r>
                      <a:r>
                        <a:rPr lang="en-US" dirty="0" smtClean="0"/>
                        <a:t>X=input(“</a:t>
                      </a:r>
                      <a:r>
                        <a:rPr lang="el-GR" dirty="0" smtClean="0"/>
                        <a:t>Δώσε έναν αριθμό μεγαλύτερο του    </a:t>
                      </a:r>
                      <a:r>
                        <a:rPr lang="el-GR" baseline="0" dirty="0" smtClean="0"/>
                        <a:t> </a:t>
                      </a:r>
                      <a:r>
                        <a:rPr lang="el-GR" dirty="0" smtClean="0"/>
                        <a:t>5:»)</a:t>
                      </a:r>
                    </a:p>
                    <a:p>
                      <a:endParaRPr lang="el-GR" dirty="0" smtClean="0"/>
                    </a:p>
                  </a:txBody>
                  <a:tcPr/>
                </a:tc>
              </a:tr>
              <a:tr h="485312">
                <a:tc>
                  <a:txBody>
                    <a:bodyPr/>
                    <a:lstStyle/>
                    <a:p>
                      <a:r>
                        <a:rPr lang="el-GR" b="1" dirty="0" smtClean="0"/>
                        <a:t>Εύρος τιμών :</a:t>
                      </a:r>
                    </a:p>
                    <a:p>
                      <a:r>
                        <a:rPr lang="el-GR" dirty="0" smtClean="0"/>
                        <a:t>τιμές από το 2 μέχρι το 10</a:t>
                      </a:r>
                      <a:endParaRPr lang="el-GR" dirty="0"/>
                    </a:p>
                  </a:txBody>
                  <a:tcPr/>
                </a:tc>
                <a:tc>
                  <a:txBody>
                    <a:bodyPr/>
                    <a:lstStyle/>
                    <a:p>
                      <a:r>
                        <a:rPr lang="en-US" dirty="0" smtClean="0"/>
                        <a:t>X=input(“</a:t>
                      </a:r>
                      <a:r>
                        <a:rPr lang="el-GR" dirty="0" smtClean="0"/>
                        <a:t>Δώσε έναν αριθμό</a:t>
                      </a:r>
                      <a:r>
                        <a:rPr lang="el-GR" baseline="0" dirty="0" smtClean="0"/>
                        <a:t> από 2 μέχρι 10: </a:t>
                      </a:r>
                      <a:r>
                        <a:rPr lang="el-GR" dirty="0" smtClean="0"/>
                        <a:t>»)</a:t>
                      </a:r>
                    </a:p>
                    <a:p>
                      <a:r>
                        <a:rPr lang="en-US" dirty="0" smtClean="0"/>
                        <a:t>While </a:t>
                      </a:r>
                      <a:r>
                        <a:rPr lang="el-GR" dirty="0" smtClean="0"/>
                        <a:t>(</a:t>
                      </a:r>
                      <a:r>
                        <a:rPr lang="en-US" dirty="0" smtClean="0"/>
                        <a:t>x&lt;</a:t>
                      </a:r>
                      <a:r>
                        <a:rPr lang="el-GR" dirty="0" smtClean="0"/>
                        <a:t>2) ο</a:t>
                      </a:r>
                      <a:r>
                        <a:rPr lang="en-US" dirty="0" smtClean="0"/>
                        <a:t>r</a:t>
                      </a:r>
                      <a:r>
                        <a:rPr lang="en-US" baseline="0" dirty="0" smtClean="0"/>
                        <a:t> (x&gt;10)</a:t>
                      </a:r>
                      <a:r>
                        <a:rPr lang="en-US" dirty="0" smtClean="0"/>
                        <a:t>:</a:t>
                      </a:r>
                      <a:endParaRPr lang="el-G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     </a:t>
                      </a:r>
                      <a:r>
                        <a:rPr lang="en-US" dirty="0" smtClean="0"/>
                        <a:t>X=input(“</a:t>
                      </a:r>
                      <a:r>
                        <a:rPr lang="el-GR" dirty="0" smtClean="0"/>
                        <a:t>Δώσε έναν αριθμό </a:t>
                      </a:r>
                      <a:r>
                        <a:rPr lang="el-GR" baseline="0" dirty="0" smtClean="0"/>
                        <a:t>από 2 μέχρι 10:</a:t>
                      </a:r>
                      <a:r>
                        <a:rPr lang="en-US" baseline="0" dirty="0" smtClean="0"/>
                        <a:t>”</a:t>
                      </a:r>
                      <a:r>
                        <a:rPr lang="el-GR" dirty="0" smtClean="0"/>
                        <a:t>)</a:t>
                      </a:r>
                    </a:p>
                    <a:p>
                      <a:endParaRPr lang="el-GR" dirty="0"/>
                    </a:p>
                  </a:txBody>
                  <a:tcPr/>
                </a:tc>
              </a:tr>
              <a:tr h="485312">
                <a:tc>
                  <a:txBody>
                    <a:bodyPr/>
                    <a:lstStyle/>
                    <a:p>
                      <a:r>
                        <a:rPr lang="el-GR" b="1" dirty="0" smtClean="0"/>
                        <a:t>Διακριτές τιμές : </a:t>
                      </a:r>
                    </a:p>
                    <a:p>
                      <a:r>
                        <a:rPr lang="el-GR" dirty="0" smtClean="0"/>
                        <a:t>Να παίρνει μόνο τις</a:t>
                      </a:r>
                      <a:r>
                        <a:rPr lang="el-GR" baseline="0" dirty="0" smtClean="0"/>
                        <a:t> τιμές 1 ή 2</a:t>
                      </a:r>
                      <a:endParaRPr lang="el-GR" dirty="0"/>
                    </a:p>
                  </a:txBody>
                  <a:tcPr/>
                </a:tc>
                <a:tc>
                  <a:txBody>
                    <a:bodyPr/>
                    <a:lstStyle/>
                    <a:p>
                      <a:r>
                        <a:rPr lang="en-US" dirty="0" smtClean="0"/>
                        <a:t>X=input(“</a:t>
                      </a:r>
                      <a:r>
                        <a:rPr lang="el-GR" dirty="0" smtClean="0"/>
                        <a:t>Δώσε αριθμό</a:t>
                      </a:r>
                      <a:r>
                        <a:rPr lang="el-GR" baseline="0" dirty="0" smtClean="0"/>
                        <a:t> 1</a:t>
                      </a:r>
                      <a:r>
                        <a:rPr lang="en-US" baseline="0" dirty="0" smtClean="0"/>
                        <a:t> </a:t>
                      </a:r>
                      <a:r>
                        <a:rPr lang="el-GR" baseline="0" dirty="0" smtClean="0"/>
                        <a:t>ή 2: </a:t>
                      </a:r>
                      <a:r>
                        <a:rPr lang="el-GR" dirty="0" smtClean="0"/>
                        <a:t>»)</a:t>
                      </a:r>
                    </a:p>
                    <a:p>
                      <a:r>
                        <a:rPr lang="en-US" dirty="0" smtClean="0"/>
                        <a:t>While </a:t>
                      </a:r>
                      <a:r>
                        <a:rPr lang="el-GR" dirty="0" smtClean="0"/>
                        <a:t>(</a:t>
                      </a:r>
                      <a:r>
                        <a:rPr lang="en-US" dirty="0" smtClean="0"/>
                        <a:t>x</a:t>
                      </a:r>
                      <a:r>
                        <a:rPr lang="el-GR" dirty="0" smtClean="0"/>
                        <a:t>!=1) </a:t>
                      </a:r>
                      <a:r>
                        <a:rPr lang="en-US" dirty="0" smtClean="0"/>
                        <a:t>and</a:t>
                      </a:r>
                      <a:r>
                        <a:rPr lang="en-US" baseline="0" dirty="0" smtClean="0"/>
                        <a:t> (x!=2)</a:t>
                      </a:r>
                      <a:r>
                        <a:rPr lang="en-US" dirty="0" smtClean="0"/>
                        <a:t>:</a:t>
                      </a:r>
                      <a:endParaRPr lang="el-G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     </a:t>
                      </a:r>
                      <a:r>
                        <a:rPr lang="en-US" dirty="0" smtClean="0"/>
                        <a:t>X=input(“</a:t>
                      </a:r>
                      <a:r>
                        <a:rPr lang="el-GR" dirty="0" smtClean="0"/>
                        <a:t>Δώσε</a:t>
                      </a:r>
                      <a:r>
                        <a:rPr lang="el-GR" baseline="0" dirty="0" smtClean="0"/>
                        <a:t> </a:t>
                      </a:r>
                      <a:r>
                        <a:rPr lang="el-GR" dirty="0" smtClean="0"/>
                        <a:t>αριθμό </a:t>
                      </a:r>
                      <a:r>
                        <a:rPr lang="el-GR" baseline="0" dirty="0" smtClean="0"/>
                        <a:t>1 ή 2:</a:t>
                      </a:r>
                      <a:r>
                        <a:rPr lang="en-US" baseline="0" dirty="0" smtClean="0"/>
                        <a:t>”</a:t>
                      </a:r>
                      <a:r>
                        <a:rPr lang="el-GR" dirty="0" smtClean="0"/>
                        <a:t>)</a:t>
                      </a:r>
                    </a:p>
                    <a:p>
                      <a:endParaRPr lang="el-GR" dirty="0"/>
                    </a:p>
                  </a:txBody>
                  <a:tcPr/>
                </a:tc>
              </a:tr>
            </a:tbl>
          </a:graphicData>
        </a:graphic>
      </p:graphicFrame>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Πότε χρησιμοποιείται …</a:t>
            </a:r>
            <a:endParaRPr lang="el-GR" dirty="0"/>
          </a:p>
        </p:txBody>
      </p:sp>
      <p:sp>
        <p:nvSpPr>
          <p:cNvPr id="3" name="2 - Θέση περιεχομένου"/>
          <p:cNvSpPr>
            <a:spLocks noGrp="1"/>
          </p:cNvSpPr>
          <p:nvPr>
            <p:ph idx="1"/>
          </p:nvPr>
        </p:nvSpPr>
        <p:spPr/>
        <p:txBody>
          <a:bodyPr>
            <a:normAutofit/>
          </a:bodyPr>
          <a:lstStyle/>
          <a:p>
            <a:r>
              <a:rPr lang="en-US" dirty="0" smtClean="0"/>
              <a:t>H while </a:t>
            </a:r>
            <a:r>
              <a:rPr lang="el-GR" dirty="0" smtClean="0"/>
              <a:t>χρησιμοποιείται είτε για τη δημιουργία προκαθορισμένων επαναλήψεων είτε για τη δημιουργία  μη προκαθορισμένων επαναλήψεων,  όπου το πλήθος των επαναλήψεων καθορίζεται κατά τη διάρκεια της εκτέλεσης των εντολών του σώματος της επανάληψης. </a:t>
            </a:r>
            <a:endParaRPr lang="el-GR" sz="3200" b="1" dirty="0">
              <a:latin typeface="Arial" pitchFamily="34" charset="0"/>
              <a:cs typeface="Arial" pitchFamily="34" charset="0"/>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259632" y="0"/>
            <a:ext cx="7498080" cy="3284984"/>
          </a:xfrm>
        </p:spPr>
        <p:txBody>
          <a:bodyPr>
            <a:noAutofit/>
          </a:bodyPr>
          <a:lstStyle/>
          <a:p>
            <a:r>
              <a:rPr lang="el-GR" sz="2400" dirty="0" smtClean="0">
                <a:latin typeface="Arial" pitchFamily="34" charset="0"/>
                <a:cs typeface="Arial" pitchFamily="34" charset="0"/>
              </a:rPr>
              <a:t/>
            </a:r>
            <a:br>
              <a:rPr lang="el-GR" sz="2400" dirty="0" smtClean="0">
                <a:latin typeface="Arial" pitchFamily="34" charset="0"/>
                <a:cs typeface="Arial" pitchFamily="34" charset="0"/>
              </a:rPr>
            </a:br>
            <a:r>
              <a:rPr lang="el-GR" sz="2400" dirty="0" smtClean="0">
                <a:latin typeface="Arial" pitchFamily="34" charset="0"/>
                <a:cs typeface="Arial" pitchFamily="34" charset="0"/>
              </a:rPr>
              <a:t>                          </a:t>
            </a:r>
            <a:r>
              <a:rPr lang="en-US" sz="2000" dirty="0" smtClean="0">
                <a:latin typeface="Arial" pitchFamily="34" charset="0"/>
                <a:cs typeface="Arial" pitchFamily="34" charset="0"/>
              </a:rPr>
              <a:t>[</a:t>
            </a:r>
            <a:r>
              <a:rPr lang="el-GR" sz="2000" dirty="0" smtClean="0">
                <a:latin typeface="Arial" pitchFamily="34" charset="0"/>
                <a:cs typeface="Arial" pitchFamily="34" charset="0"/>
              </a:rPr>
              <a:t>προηγούμενες εντολές</a:t>
            </a:r>
            <a:r>
              <a:rPr lang="en-US" sz="2000" dirty="0" smtClean="0">
                <a:latin typeface="Arial" pitchFamily="34" charset="0"/>
                <a:cs typeface="Arial" pitchFamily="34" charset="0"/>
              </a:rPr>
              <a:t>]</a:t>
            </a:r>
            <a:r>
              <a:rPr lang="el-GR" sz="2000" b="1" dirty="0" smtClean="0">
                <a:latin typeface="Arial" pitchFamily="34" charset="0"/>
                <a:cs typeface="Arial" pitchFamily="34" charset="0"/>
              </a:rPr>
              <a:t/>
            </a:r>
            <a:br>
              <a:rPr lang="el-GR" sz="2000" b="1" dirty="0" smtClean="0">
                <a:latin typeface="Arial" pitchFamily="34" charset="0"/>
                <a:cs typeface="Arial" pitchFamily="34" charset="0"/>
              </a:rPr>
            </a:br>
            <a:r>
              <a:rPr lang="el-GR" sz="2000" b="1" dirty="0" smtClean="0">
                <a:latin typeface="Arial" pitchFamily="34" charset="0"/>
                <a:cs typeface="Arial" pitchFamily="34" charset="0"/>
              </a:rPr>
              <a:t>                           </a:t>
            </a:r>
            <a:r>
              <a:rPr lang="en-US" sz="2000" dirty="0" smtClean="0">
                <a:latin typeface="Arial" pitchFamily="34" charset="0"/>
                <a:cs typeface="Arial" pitchFamily="34" charset="0"/>
              </a:rPr>
              <a:t>While &lt;</a:t>
            </a:r>
            <a:r>
              <a:rPr lang="el-GR" sz="2000" dirty="0" smtClean="0">
                <a:latin typeface="Arial" pitchFamily="34" charset="0"/>
                <a:cs typeface="Arial" pitchFamily="34" charset="0"/>
              </a:rPr>
              <a:t>συνθήκη&gt; : </a:t>
            </a:r>
            <a:br>
              <a:rPr lang="el-GR" sz="2000" dirty="0" smtClean="0">
                <a:latin typeface="Arial" pitchFamily="34" charset="0"/>
                <a:cs typeface="Arial" pitchFamily="34" charset="0"/>
              </a:rPr>
            </a:br>
            <a:r>
              <a:rPr lang="el-GR" sz="2000" dirty="0" smtClean="0">
                <a:latin typeface="Arial" pitchFamily="34" charset="0"/>
                <a:cs typeface="Arial" pitchFamily="34" charset="0"/>
              </a:rPr>
              <a:t> </a:t>
            </a:r>
            <a:r>
              <a:rPr lang="el-GR" sz="2000" b="1" dirty="0" smtClean="0">
                <a:latin typeface="Arial" pitchFamily="34" charset="0"/>
                <a:cs typeface="Arial" pitchFamily="34" charset="0"/>
              </a:rPr>
              <a:t>Σύνταξή της</a:t>
            </a:r>
            <a:r>
              <a:rPr lang="el-GR" sz="2000" dirty="0" smtClean="0">
                <a:latin typeface="Arial" pitchFamily="34" charset="0"/>
                <a:cs typeface="Arial" pitchFamily="34" charset="0"/>
              </a:rPr>
              <a:t>              εντολή 1                      εντολή 1</a:t>
            </a:r>
            <a:br>
              <a:rPr lang="el-GR" sz="2000" dirty="0" smtClean="0">
                <a:latin typeface="Arial" pitchFamily="34" charset="0"/>
                <a:cs typeface="Arial" pitchFamily="34" charset="0"/>
              </a:rPr>
            </a:br>
            <a:r>
              <a:rPr lang="el-GR" sz="2000" dirty="0" smtClean="0">
                <a:latin typeface="Arial" pitchFamily="34" charset="0"/>
                <a:cs typeface="Arial" pitchFamily="34" charset="0"/>
              </a:rPr>
              <a:t>                                    εντολή 2</a:t>
            </a:r>
            <a:br>
              <a:rPr lang="el-GR" sz="2000" dirty="0" smtClean="0">
                <a:latin typeface="Arial" pitchFamily="34" charset="0"/>
                <a:cs typeface="Arial" pitchFamily="34" charset="0"/>
              </a:rPr>
            </a:br>
            <a:r>
              <a:rPr lang="el-GR" sz="2000" dirty="0" smtClean="0">
                <a:latin typeface="Arial" pitchFamily="34" charset="0"/>
                <a:cs typeface="Arial" pitchFamily="34" charset="0"/>
              </a:rPr>
              <a:t>                                      …..</a:t>
            </a:r>
            <a:br>
              <a:rPr lang="el-GR" sz="2000" dirty="0" smtClean="0">
                <a:latin typeface="Arial" pitchFamily="34" charset="0"/>
                <a:cs typeface="Arial" pitchFamily="34" charset="0"/>
              </a:rPr>
            </a:br>
            <a:r>
              <a:rPr lang="el-GR" sz="2000" dirty="0" smtClean="0">
                <a:latin typeface="Arial" pitchFamily="34" charset="0"/>
                <a:cs typeface="Arial" pitchFamily="34" charset="0"/>
              </a:rPr>
              <a:t>                                    εντολή ν</a:t>
            </a:r>
            <a:br>
              <a:rPr lang="el-GR" sz="2000" dirty="0" smtClean="0">
                <a:latin typeface="Arial" pitchFamily="34" charset="0"/>
                <a:cs typeface="Arial" pitchFamily="34" charset="0"/>
              </a:rPr>
            </a:br>
            <a:r>
              <a:rPr lang="el-GR" sz="2000" dirty="0" smtClean="0">
                <a:latin typeface="Arial" pitchFamily="34" charset="0"/>
                <a:cs typeface="Arial" pitchFamily="34" charset="0"/>
              </a:rPr>
              <a:t>                            [επόμενες εντολές]</a:t>
            </a:r>
            <a:r>
              <a:rPr lang="el-GR" sz="2400" dirty="0" smtClean="0">
                <a:latin typeface="Arial" pitchFamily="34" charset="0"/>
                <a:cs typeface="Arial" pitchFamily="34" charset="0"/>
              </a:rPr>
              <a:t/>
            </a:r>
            <a:br>
              <a:rPr lang="el-GR" sz="2400" dirty="0" smtClean="0">
                <a:latin typeface="Arial" pitchFamily="34" charset="0"/>
                <a:cs typeface="Arial" pitchFamily="34" charset="0"/>
              </a:rPr>
            </a:br>
            <a:r>
              <a:rPr lang="el-GR" sz="2400" dirty="0" smtClean="0">
                <a:latin typeface="Arial" pitchFamily="34" charset="0"/>
                <a:cs typeface="Arial" pitchFamily="34" charset="0"/>
              </a:rPr>
              <a:t>                            </a:t>
            </a:r>
            <a:br>
              <a:rPr lang="el-GR" sz="2400" dirty="0" smtClean="0">
                <a:latin typeface="Arial" pitchFamily="34" charset="0"/>
                <a:cs typeface="Arial" pitchFamily="34" charset="0"/>
              </a:rPr>
            </a:br>
            <a:endParaRPr lang="el-GR" sz="2400" dirty="0">
              <a:latin typeface="Arial" pitchFamily="34" charset="0"/>
              <a:cs typeface="Arial" pitchFamily="34" charset="0"/>
            </a:endParaRPr>
          </a:p>
        </p:txBody>
      </p:sp>
      <p:sp>
        <p:nvSpPr>
          <p:cNvPr id="3" name="2 - Θέση περιεχομένου"/>
          <p:cNvSpPr>
            <a:spLocks noGrp="1"/>
          </p:cNvSpPr>
          <p:nvPr>
            <p:ph idx="1"/>
          </p:nvPr>
        </p:nvSpPr>
        <p:spPr>
          <a:xfrm>
            <a:off x="1325928" y="2564904"/>
            <a:ext cx="7818072" cy="5267672"/>
          </a:xfrm>
        </p:spPr>
        <p:txBody>
          <a:bodyPr/>
          <a:lstStyle/>
          <a:p>
            <a:pPr>
              <a:buNone/>
            </a:pPr>
            <a:r>
              <a:rPr lang="el-GR" b="1" dirty="0" smtClean="0"/>
              <a:t>          </a:t>
            </a:r>
            <a:r>
              <a:rPr lang="el-GR" sz="2000" b="1" dirty="0" smtClean="0"/>
              <a:t>                      [προηγούμενες εντολές] </a:t>
            </a:r>
          </a:p>
          <a:p>
            <a:pPr>
              <a:buNone/>
            </a:pPr>
            <a:r>
              <a:rPr lang="el-GR" sz="2000" b="1" dirty="0" smtClean="0"/>
              <a:t>Διάγραμμα                                 </a:t>
            </a:r>
            <a:endParaRPr lang="en-US" sz="2000" b="1" dirty="0" smtClean="0"/>
          </a:p>
          <a:p>
            <a:pPr>
              <a:buNone/>
            </a:pPr>
            <a:r>
              <a:rPr lang="el-GR" sz="2000" b="1" dirty="0" smtClean="0"/>
              <a:t>Ροής                     </a:t>
            </a:r>
            <a:r>
              <a:rPr lang="el-GR" sz="1800" b="1" dirty="0" smtClean="0"/>
              <a:t>ΟΧΙ                                                            ΝΑΙ     </a:t>
            </a:r>
            <a:r>
              <a:rPr lang="el-GR" b="1" dirty="0" smtClean="0"/>
              <a:t>      </a:t>
            </a:r>
            <a:endParaRPr lang="en-US" b="1" dirty="0" smtClean="0"/>
          </a:p>
          <a:p>
            <a:pPr>
              <a:buNone/>
            </a:pPr>
            <a:r>
              <a:rPr lang="el-GR" dirty="0" smtClean="0"/>
              <a:t>                    </a:t>
            </a:r>
            <a:endParaRPr lang="el-GR" dirty="0"/>
          </a:p>
        </p:txBody>
      </p:sp>
      <p:cxnSp>
        <p:nvCxnSpPr>
          <p:cNvPr id="5" name="4 - Ευθύγραμμο βέλος σύνδεσης"/>
          <p:cNvCxnSpPr/>
          <p:nvPr/>
        </p:nvCxnSpPr>
        <p:spPr>
          <a:xfrm>
            <a:off x="5004048" y="2924944"/>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6 - Διάγραμμα ροής: Απόφαση"/>
          <p:cNvSpPr/>
          <p:nvPr/>
        </p:nvSpPr>
        <p:spPr>
          <a:xfrm>
            <a:off x="3851920" y="3429000"/>
            <a:ext cx="2160240" cy="100811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συνθήκη</a:t>
            </a:r>
            <a:endParaRPr lang="el-GR" dirty="0"/>
          </a:p>
        </p:txBody>
      </p:sp>
      <p:cxnSp>
        <p:nvCxnSpPr>
          <p:cNvPr id="11" name="10 - Ευθεία γραμμή σύνδεσης"/>
          <p:cNvCxnSpPr/>
          <p:nvPr/>
        </p:nvCxnSpPr>
        <p:spPr>
          <a:xfrm flipH="1">
            <a:off x="3275856" y="4005064"/>
            <a:ext cx="576064" cy="360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 Ευθύγραμμο βέλος σύνδεσης"/>
          <p:cNvCxnSpPr/>
          <p:nvPr/>
        </p:nvCxnSpPr>
        <p:spPr>
          <a:xfrm>
            <a:off x="3275856" y="4077072"/>
            <a:ext cx="0"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14 - Ευθεία γραμμή σύνδεσης"/>
          <p:cNvCxnSpPr/>
          <p:nvPr/>
        </p:nvCxnSpPr>
        <p:spPr>
          <a:xfrm flipV="1">
            <a:off x="6012160" y="3897052"/>
            <a:ext cx="720080" cy="360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16 - Ευθύγραμμο βέλος σύνδεσης"/>
          <p:cNvCxnSpPr/>
          <p:nvPr/>
        </p:nvCxnSpPr>
        <p:spPr>
          <a:xfrm>
            <a:off x="6660232" y="3861048"/>
            <a:ext cx="0"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17 - Ορθογώνιο"/>
          <p:cNvSpPr/>
          <p:nvPr/>
        </p:nvSpPr>
        <p:spPr>
          <a:xfrm>
            <a:off x="5940152" y="4869160"/>
            <a:ext cx="1512168"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smtClean="0"/>
          </a:p>
          <a:p>
            <a:pPr algn="ctr"/>
            <a:r>
              <a:rPr lang="el-GR" dirty="0" smtClean="0"/>
              <a:t>Εντολη1</a:t>
            </a:r>
          </a:p>
          <a:p>
            <a:pPr algn="ctr"/>
            <a:r>
              <a:rPr lang="el-GR" dirty="0" smtClean="0"/>
              <a:t>Εντολή2</a:t>
            </a:r>
          </a:p>
          <a:p>
            <a:pPr algn="ctr"/>
            <a:r>
              <a:rPr lang="el-GR" dirty="0" smtClean="0"/>
              <a:t>…</a:t>
            </a:r>
          </a:p>
          <a:p>
            <a:pPr algn="ctr"/>
            <a:r>
              <a:rPr lang="el-GR" dirty="0" smtClean="0"/>
              <a:t>Εντολή ν</a:t>
            </a:r>
          </a:p>
          <a:p>
            <a:pPr algn="ctr"/>
            <a:endParaRPr lang="el-GR" dirty="0"/>
          </a:p>
        </p:txBody>
      </p:sp>
      <p:cxnSp>
        <p:nvCxnSpPr>
          <p:cNvPr id="20" name="19 - Ευθεία γραμμή σύνδεσης"/>
          <p:cNvCxnSpPr>
            <a:stCxn id="18" idx="2"/>
          </p:cNvCxnSpPr>
          <p:nvPr/>
        </p:nvCxnSpPr>
        <p:spPr>
          <a:xfrm>
            <a:off x="6696236" y="6021288"/>
            <a:ext cx="36004" cy="4320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22 - Ευθεία γραμμή σύνδεσης"/>
          <p:cNvCxnSpPr/>
          <p:nvPr/>
        </p:nvCxnSpPr>
        <p:spPr>
          <a:xfrm>
            <a:off x="6732240" y="6381328"/>
            <a:ext cx="144016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24 - Ευθεία γραμμή σύνδεσης"/>
          <p:cNvCxnSpPr/>
          <p:nvPr/>
        </p:nvCxnSpPr>
        <p:spPr>
          <a:xfrm flipH="1" flipV="1">
            <a:off x="8100392" y="3284984"/>
            <a:ext cx="72008" cy="309634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27 - Ευθύγραμμο βέλος σύνδεσης"/>
          <p:cNvCxnSpPr/>
          <p:nvPr/>
        </p:nvCxnSpPr>
        <p:spPr>
          <a:xfrm flipH="1">
            <a:off x="5292080" y="3284984"/>
            <a:ext cx="2880320" cy="7200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0" name="29 - Ορθογώνιο"/>
          <p:cNvSpPr/>
          <p:nvPr/>
        </p:nvSpPr>
        <p:spPr>
          <a:xfrm>
            <a:off x="2483768" y="5013176"/>
            <a:ext cx="1512168"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Επόμενες </a:t>
            </a:r>
          </a:p>
          <a:p>
            <a:pPr algn="ctr"/>
            <a:r>
              <a:rPr lang="el-GR" dirty="0" smtClean="0"/>
              <a:t>εντολές</a:t>
            </a:r>
          </a:p>
        </p:txBody>
      </p:sp>
      <p:sp>
        <p:nvSpPr>
          <p:cNvPr id="16" name="15 - Στρογγυλεμένο ορθογώνιο"/>
          <p:cNvSpPr/>
          <p:nvPr/>
        </p:nvSpPr>
        <p:spPr>
          <a:xfrm>
            <a:off x="5759624" y="980728"/>
            <a:ext cx="3384376"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Πρώτα ελέγχεται η συνθήκη και εάν ισχύει , τότε και μόνο τότε εκτελούνται οι εντολές.</a:t>
            </a:r>
            <a:endParaRPr lang="el-GR" dirty="0"/>
          </a:p>
        </p:txBody>
      </p:sp>
      <p:cxnSp>
        <p:nvCxnSpPr>
          <p:cNvPr id="35" name="34 - Ευθεία γραμμή σύνδεσης"/>
          <p:cNvCxnSpPr/>
          <p:nvPr/>
        </p:nvCxnSpPr>
        <p:spPr>
          <a:xfrm>
            <a:off x="971600" y="2708920"/>
            <a:ext cx="8064896"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pull dir="l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03648" y="0"/>
            <a:ext cx="7498080" cy="1143000"/>
          </a:xfrm>
        </p:spPr>
        <p:txBody>
          <a:bodyPr>
            <a:normAutofit/>
          </a:bodyPr>
          <a:lstStyle/>
          <a:p>
            <a:r>
              <a:rPr lang="el-GR" dirty="0" smtClean="0"/>
              <a:t>Λειτουργία εντολής…..</a:t>
            </a:r>
            <a:endParaRPr lang="el-GR" dirty="0"/>
          </a:p>
        </p:txBody>
      </p:sp>
      <p:sp>
        <p:nvSpPr>
          <p:cNvPr id="3" name="2 - Θέση περιεχομένου"/>
          <p:cNvSpPr>
            <a:spLocks noGrp="1"/>
          </p:cNvSpPr>
          <p:nvPr>
            <p:ph idx="1"/>
          </p:nvPr>
        </p:nvSpPr>
        <p:spPr>
          <a:xfrm>
            <a:off x="1259632" y="1196752"/>
            <a:ext cx="7498080" cy="5520680"/>
          </a:xfrm>
        </p:spPr>
        <p:txBody>
          <a:bodyPr>
            <a:normAutofit fontScale="92500" lnSpcReduction="10000"/>
          </a:bodyPr>
          <a:lstStyle/>
          <a:p>
            <a:r>
              <a:rPr lang="el-GR" dirty="0" smtClean="0"/>
              <a:t>Η εκτέλεση της εντολής ξεκινά με τον έλεγχο της συνθήκης στην αρχή της επανάληψης. Εάν ισχύει η συνθήκη, εκτελούνται οι εντολές που βρίσκονται μέσα στο σώμα της επανάληψης(δεξί μέρος)  Μετά από την εκτέλεση της τελευταίας εντολής , ο έλεγχος μεταφέρεται πάνω στο </a:t>
            </a:r>
            <a:r>
              <a:rPr lang="en-US" dirty="0" smtClean="0"/>
              <a:t>while</a:t>
            </a:r>
            <a:r>
              <a:rPr lang="el-GR" dirty="0" smtClean="0"/>
              <a:t>, όπου ελέγχεται ξανά η συνθήκη. Η εκτέλεση των εντολών επαναλαμβάνεται όσο ισχύει η συνθήκη. Όταν κάποια στιγμή η συνθήκη γίνει ψευδής , εκτελείται  το αριστερό κομμάτι της εντολής.</a:t>
            </a:r>
          </a:p>
          <a:p>
            <a:endParaRPr lang="el-GR"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0"/>
            <a:ext cx="7498080" cy="476672"/>
          </a:xfrm>
        </p:spPr>
        <p:txBody>
          <a:bodyPr>
            <a:normAutofit fontScale="90000"/>
          </a:bodyPr>
          <a:lstStyle/>
          <a:p>
            <a:pPr algn="ctr"/>
            <a:r>
              <a:rPr lang="el-GR" dirty="0" smtClean="0"/>
              <a:t>Π.χ.</a:t>
            </a:r>
            <a:endParaRPr lang="el-GR" dirty="0"/>
          </a:p>
        </p:txBody>
      </p:sp>
      <p:sp>
        <p:nvSpPr>
          <p:cNvPr id="3" name="2 - Θέση περιεχομένου"/>
          <p:cNvSpPr>
            <a:spLocks noGrp="1"/>
          </p:cNvSpPr>
          <p:nvPr>
            <p:ph idx="1"/>
          </p:nvPr>
        </p:nvSpPr>
        <p:spPr>
          <a:xfrm>
            <a:off x="1115616" y="620688"/>
            <a:ext cx="7498080" cy="6237312"/>
          </a:xfrm>
        </p:spPr>
        <p:txBody>
          <a:bodyPr>
            <a:normAutofit lnSpcReduction="10000"/>
          </a:bodyPr>
          <a:lstStyle/>
          <a:p>
            <a:pPr>
              <a:buNone/>
            </a:pPr>
            <a:r>
              <a:rPr lang="en-US" sz="2800" dirty="0" err="1" smtClean="0"/>
              <a:t>i</a:t>
            </a:r>
            <a:r>
              <a:rPr lang="en-US" sz="2800" dirty="0" smtClean="0"/>
              <a:t>=</a:t>
            </a:r>
            <a:r>
              <a:rPr lang="el-GR" sz="2800" dirty="0" smtClean="0"/>
              <a:t>1</a:t>
            </a:r>
            <a:endParaRPr lang="en-US" sz="2800" dirty="0" smtClean="0"/>
          </a:p>
          <a:p>
            <a:pPr>
              <a:buNone/>
            </a:pPr>
            <a:r>
              <a:rPr lang="en-US" sz="2800" dirty="0" smtClean="0"/>
              <a:t>While </a:t>
            </a:r>
            <a:r>
              <a:rPr lang="en-US" sz="2800" dirty="0" err="1" smtClean="0"/>
              <a:t>i</a:t>
            </a:r>
            <a:r>
              <a:rPr lang="en-US" sz="2800" dirty="0" smtClean="0"/>
              <a:t>&lt;=10 :</a:t>
            </a:r>
          </a:p>
          <a:p>
            <a:pPr>
              <a:buNone/>
            </a:pPr>
            <a:r>
              <a:rPr lang="en-US" sz="2800" dirty="0" smtClean="0"/>
              <a:t>   print </a:t>
            </a:r>
            <a:r>
              <a:rPr lang="en-US" sz="2800" dirty="0" err="1" smtClean="0"/>
              <a:t>i</a:t>
            </a:r>
            <a:endParaRPr lang="en-US" sz="2800" dirty="0" smtClean="0"/>
          </a:p>
          <a:p>
            <a:pPr>
              <a:buNone/>
            </a:pPr>
            <a:r>
              <a:rPr lang="en-US" sz="2800" dirty="0" smtClean="0"/>
              <a:t>   </a:t>
            </a:r>
            <a:r>
              <a:rPr lang="en-US" sz="2800" dirty="0" err="1" smtClean="0"/>
              <a:t>i</a:t>
            </a:r>
            <a:r>
              <a:rPr lang="en-US" sz="2800" dirty="0" smtClean="0"/>
              <a:t> = </a:t>
            </a:r>
            <a:r>
              <a:rPr lang="en-US" sz="2800" dirty="0" err="1" smtClean="0"/>
              <a:t>i</a:t>
            </a:r>
            <a:r>
              <a:rPr lang="en-US" sz="2800" dirty="0" smtClean="0"/>
              <a:t>+</a:t>
            </a:r>
            <a:r>
              <a:rPr lang="el-GR" sz="2800" dirty="0" smtClean="0"/>
              <a:t>1</a:t>
            </a:r>
            <a:r>
              <a:rPr lang="en-US" sz="2800" dirty="0" smtClean="0"/>
              <a:t> </a:t>
            </a:r>
            <a:endParaRPr lang="el-GR" sz="2800" dirty="0" smtClean="0"/>
          </a:p>
          <a:p>
            <a:pPr>
              <a:buNone/>
            </a:pPr>
            <a:endParaRPr lang="el-GR" sz="2800" dirty="0" smtClean="0"/>
          </a:p>
          <a:p>
            <a:pPr>
              <a:buNone/>
            </a:pPr>
            <a:r>
              <a:rPr lang="en-US" sz="2800" dirty="0" err="1" smtClean="0"/>
              <a:t>i</a:t>
            </a:r>
            <a:r>
              <a:rPr lang="en-US" sz="2800" dirty="0" smtClean="0"/>
              <a:t>=</a:t>
            </a:r>
            <a:r>
              <a:rPr lang="el-GR" sz="2800" dirty="0" smtClean="0"/>
              <a:t>2                                  </a:t>
            </a:r>
            <a:endParaRPr lang="en-US" sz="2800" dirty="0" smtClean="0"/>
          </a:p>
          <a:p>
            <a:pPr>
              <a:buNone/>
            </a:pPr>
            <a:r>
              <a:rPr lang="en-US" sz="2800" dirty="0" smtClean="0"/>
              <a:t>While </a:t>
            </a:r>
            <a:r>
              <a:rPr lang="en-US" sz="2800" dirty="0" err="1" smtClean="0"/>
              <a:t>i</a:t>
            </a:r>
            <a:r>
              <a:rPr lang="en-US" sz="2800" dirty="0" smtClean="0"/>
              <a:t>&lt;=10 :</a:t>
            </a:r>
            <a:r>
              <a:rPr lang="el-GR" sz="2800" dirty="0" smtClean="0"/>
              <a:t>                    </a:t>
            </a:r>
            <a:endParaRPr lang="en-US" sz="2800" dirty="0" smtClean="0"/>
          </a:p>
          <a:p>
            <a:pPr>
              <a:buNone/>
            </a:pPr>
            <a:r>
              <a:rPr lang="en-US" sz="2800" dirty="0" smtClean="0"/>
              <a:t>   print </a:t>
            </a:r>
            <a:r>
              <a:rPr lang="en-US" sz="2800" dirty="0" err="1" smtClean="0"/>
              <a:t>i</a:t>
            </a:r>
            <a:endParaRPr lang="en-US" sz="2800" dirty="0" smtClean="0"/>
          </a:p>
          <a:p>
            <a:pPr>
              <a:buNone/>
            </a:pPr>
            <a:r>
              <a:rPr lang="en-US" sz="2800" dirty="0" smtClean="0"/>
              <a:t>   </a:t>
            </a:r>
            <a:r>
              <a:rPr lang="en-US" sz="2800" dirty="0" err="1" smtClean="0"/>
              <a:t>i</a:t>
            </a:r>
            <a:r>
              <a:rPr lang="en-US" sz="2800" dirty="0" smtClean="0"/>
              <a:t> = </a:t>
            </a:r>
            <a:r>
              <a:rPr lang="en-US" sz="2800" dirty="0" err="1" smtClean="0"/>
              <a:t>i</a:t>
            </a:r>
            <a:r>
              <a:rPr lang="en-US" sz="2800" dirty="0" smtClean="0"/>
              <a:t>+</a:t>
            </a:r>
            <a:r>
              <a:rPr lang="el-GR" sz="2800" dirty="0" smtClean="0"/>
              <a:t>2</a:t>
            </a:r>
            <a:endParaRPr lang="el-GR" sz="2800" dirty="0" smtClean="0">
              <a:latin typeface="Arial" pitchFamily="34" charset="0"/>
              <a:cs typeface="Arial" pitchFamily="34" charset="0"/>
            </a:endParaRPr>
          </a:p>
          <a:p>
            <a:pPr lvl="2">
              <a:buNone/>
            </a:pPr>
            <a:r>
              <a:rPr lang="en-US" sz="2800" smtClean="0">
                <a:latin typeface="Arial" pitchFamily="34" charset="0"/>
                <a:cs typeface="Arial" pitchFamily="34" charset="0"/>
              </a:rPr>
              <a:t>S.O.S</a:t>
            </a:r>
            <a:endParaRPr lang="en-US" sz="2800" dirty="0" smtClean="0">
              <a:latin typeface="Arial" pitchFamily="34" charset="0"/>
              <a:cs typeface="Arial" pitchFamily="34" charset="0"/>
            </a:endParaRPr>
          </a:p>
          <a:p>
            <a:pPr lvl="2">
              <a:buNone/>
            </a:pPr>
            <a:endParaRPr lang="el-GR" sz="1200" dirty="0" smtClean="0">
              <a:latin typeface="Arial" pitchFamily="34" charset="0"/>
              <a:cs typeface="Arial" pitchFamily="34" charset="0"/>
            </a:endParaRPr>
          </a:p>
          <a:p>
            <a:pPr lvl="2">
              <a:buAutoNum type="arabicPeriod"/>
            </a:pPr>
            <a:r>
              <a:rPr lang="el-GR" sz="1400" b="1" dirty="0" smtClean="0">
                <a:latin typeface="Arial" pitchFamily="34" charset="0"/>
                <a:cs typeface="Arial" pitchFamily="34" charset="0"/>
              </a:rPr>
              <a:t>Δίνω αρχική τιμή στην μεταβλητή την οποία ελέγχω μέσα στην </a:t>
            </a:r>
            <a:r>
              <a:rPr lang="en-US" sz="1400" b="1" dirty="0" smtClean="0">
                <a:latin typeface="Arial" pitchFamily="34" charset="0"/>
                <a:cs typeface="Arial" pitchFamily="34" charset="0"/>
              </a:rPr>
              <a:t>While</a:t>
            </a:r>
            <a:r>
              <a:rPr lang="el-GR" sz="1400" b="1" dirty="0" smtClean="0">
                <a:latin typeface="Arial" pitchFamily="34" charset="0"/>
                <a:cs typeface="Arial" pitchFamily="34" charset="0"/>
              </a:rPr>
              <a:t>.</a:t>
            </a:r>
            <a:endParaRPr lang="en-US" sz="1400" b="1" dirty="0" smtClean="0">
              <a:latin typeface="Arial" pitchFamily="34" charset="0"/>
              <a:cs typeface="Arial" pitchFamily="34" charset="0"/>
            </a:endParaRPr>
          </a:p>
          <a:p>
            <a:pPr lvl="2">
              <a:buAutoNum type="arabicPeriod"/>
            </a:pPr>
            <a:r>
              <a:rPr lang="el-GR" sz="1400" b="1" dirty="0" smtClean="0">
                <a:latin typeface="Arial" pitchFamily="34" charset="0"/>
                <a:cs typeface="Arial" pitchFamily="34" charset="0"/>
              </a:rPr>
              <a:t>Μεταβάλλω την τιμή της μέσα στο σώμα της </a:t>
            </a:r>
            <a:r>
              <a:rPr lang="en-US" sz="1400" b="1" dirty="0" smtClean="0">
                <a:latin typeface="Arial" pitchFamily="34" charset="0"/>
                <a:cs typeface="Arial" pitchFamily="34" charset="0"/>
              </a:rPr>
              <a:t>while </a:t>
            </a:r>
            <a:r>
              <a:rPr lang="el-GR" sz="1400" b="1" dirty="0" smtClean="0">
                <a:latin typeface="Arial" pitchFamily="34" charset="0"/>
                <a:cs typeface="Arial" pitchFamily="34" charset="0"/>
              </a:rPr>
              <a:t>με τέτοιο τρόπο ώστε κάποια στιγμή να τερματίσει ο βρόχος μου, διαφορετικά δημιουργείται   </a:t>
            </a:r>
            <a:endParaRPr lang="en-US" sz="1400" b="1" dirty="0" smtClean="0">
              <a:latin typeface="Arial" pitchFamily="34" charset="0"/>
              <a:cs typeface="Arial" pitchFamily="34" charset="0"/>
            </a:endParaRPr>
          </a:p>
          <a:p>
            <a:pPr lvl="2">
              <a:buNone/>
            </a:pPr>
            <a:r>
              <a:rPr lang="en-US" sz="1400" b="1" dirty="0" smtClean="0">
                <a:latin typeface="Arial" pitchFamily="34" charset="0"/>
                <a:cs typeface="Arial" pitchFamily="34" charset="0"/>
              </a:rPr>
              <a:t>     </a:t>
            </a:r>
            <a:r>
              <a:rPr lang="el-GR" sz="1400" b="1" dirty="0" smtClean="0">
                <a:latin typeface="Arial" pitchFamily="34" charset="0"/>
                <a:cs typeface="Arial" pitchFamily="34" charset="0"/>
              </a:rPr>
              <a:t>α τ έ ρ μ ο ν ο ς   β ρ ό χ ο ς.</a:t>
            </a:r>
            <a:endParaRPr lang="en-US" sz="1400" b="1" dirty="0" smtClean="0">
              <a:latin typeface="Arial" pitchFamily="34" charset="0"/>
              <a:cs typeface="Arial" pitchFamily="34" charset="0"/>
            </a:endParaRPr>
          </a:p>
          <a:p>
            <a:pPr>
              <a:buNone/>
            </a:pPr>
            <a:endParaRPr lang="el-GR" sz="2800" dirty="0"/>
          </a:p>
        </p:txBody>
      </p:sp>
      <p:sp>
        <p:nvSpPr>
          <p:cNvPr id="4" name="3 - Στρογγυλεμένο ορθογώνιο"/>
          <p:cNvSpPr/>
          <p:nvPr/>
        </p:nvSpPr>
        <p:spPr>
          <a:xfrm>
            <a:off x="4067944" y="836712"/>
            <a:ext cx="3816424"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Εμφανίζει τους αριθμούς από το 1 έως και το 10.</a:t>
            </a:r>
            <a:endParaRPr lang="el-GR" dirty="0"/>
          </a:p>
        </p:txBody>
      </p:sp>
      <p:sp>
        <p:nvSpPr>
          <p:cNvPr id="5" name="4 - Στρογγυλεμένο ορθογώνιο"/>
          <p:cNvSpPr/>
          <p:nvPr/>
        </p:nvSpPr>
        <p:spPr>
          <a:xfrm>
            <a:off x="4067944" y="3284984"/>
            <a:ext cx="3816424"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Εμφανίζει τους αριθμούς από το … έως και το ….</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03648" y="0"/>
            <a:ext cx="7498080" cy="620688"/>
          </a:xfrm>
        </p:spPr>
        <p:txBody>
          <a:bodyPr>
            <a:normAutofit fontScale="90000"/>
          </a:bodyPr>
          <a:lstStyle/>
          <a:p>
            <a:pPr algn="ctr"/>
            <a:r>
              <a:rPr lang="el-GR" dirty="0" smtClean="0"/>
              <a:t>Π.χ.</a:t>
            </a:r>
            <a:endParaRPr lang="el-GR" dirty="0"/>
          </a:p>
        </p:txBody>
      </p:sp>
      <p:sp>
        <p:nvSpPr>
          <p:cNvPr id="3" name="2 - Θέση περιεχομένου"/>
          <p:cNvSpPr>
            <a:spLocks noGrp="1"/>
          </p:cNvSpPr>
          <p:nvPr>
            <p:ph idx="1"/>
          </p:nvPr>
        </p:nvSpPr>
        <p:spPr>
          <a:xfrm>
            <a:off x="1331640" y="620688"/>
            <a:ext cx="7498080" cy="4800600"/>
          </a:xfrm>
        </p:spPr>
        <p:txBody>
          <a:bodyPr>
            <a:normAutofit/>
          </a:bodyPr>
          <a:lstStyle/>
          <a:p>
            <a:pPr>
              <a:buNone/>
            </a:pPr>
            <a:r>
              <a:rPr lang="en-US" dirty="0" smtClean="0">
                <a:solidFill>
                  <a:srgbClr val="FF0000"/>
                </a:solidFill>
              </a:rPr>
              <a:t> </a:t>
            </a:r>
            <a:r>
              <a:rPr lang="en-US" sz="1800" dirty="0" smtClean="0">
                <a:solidFill>
                  <a:srgbClr val="FF0000"/>
                </a:solidFill>
              </a:rPr>
              <a:t>X=8</a:t>
            </a:r>
          </a:p>
          <a:p>
            <a:pPr>
              <a:buNone/>
            </a:pPr>
            <a:r>
              <a:rPr lang="en-US" sz="1800" dirty="0" smtClean="0">
                <a:solidFill>
                  <a:srgbClr val="FF0000"/>
                </a:solidFill>
                <a:latin typeface="Arial" pitchFamily="34" charset="0"/>
                <a:cs typeface="Arial" pitchFamily="34" charset="0"/>
              </a:rPr>
              <a:t>   While x!=o : </a:t>
            </a:r>
          </a:p>
          <a:p>
            <a:pPr>
              <a:buNone/>
            </a:pPr>
            <a:r>
              <a:rPr lang="en-US" sz="1800" dirty="0" smtClean="0">
                <a:solidFill>
                  <a:srgbClr val="FF0000"/>
                </a:solidFill>
                <a:latin typeface="Arial" pitchFamily="34" charset="0"/>
                <a:cs typeface="Arial" pitchFamily="34" charset="0"/>
              </a:rPr>
              <a:t>        print x</a:t>
            </a:r>
          </a:p>
          <a:p>
            <a:pPr>
              <a:buNone/>
            </a:pPr>
            <a:r>
              <a:rPr lang="en-US" sz="1800" dirty="0" smtClean="0">
                <a:solidFill>
                  <a:srgbClr val="FF0000"/>
                </a:solidFill>
                <a:latin typeface="Arial" pitchFamily="34" charset="0"/>
                <a:cs typeface="Arial" pitchFamily="34" charset="0"/>
              </a:rPr>
              <a:t>        x = x-4</a:t>
            </a:r>
          </a:p>
          <a:p>
            <a:pPr>
              <a:buNone/>
            </a:pPr>
            <a:r>
              <a:rPr lang="en-US" sz="1800" dirty="0" smtClean="0">
                <a:solidFill>
                  <a:srgbClr val="FF0000"/>
                </a:solidFill>
                <a:latin typeface="Arial" pitchFamily="34" charset="0"/>
                <a:cs typeface="Arial" pitchFamily="34" charset="0"/>
              </a:rPr>
              <a:t>    Print “end</a:t>
            </a:r>
            <a:r>
              <a:rPr lang="en-US" sz="2000" dirty="0" smtClean="0">
                <a:solidFill>
                  <a:srgbClr val="FF0000"/>
                </a:solidFill>
                <a:latin typeface="Arial" pitchFamily="34" charset="0"/>
                <a:cs typeface="Arial" pitchFamily="34" charset="0"/>
              </a:rPr>
              <a:t>”</a:t>
            </a:r>
          </a:p>
          <a:p>
            <a:endParaRPr lang="en-US" sz="2000" i="1" dirty="0" smtClean="0">
              <a:latin typeface="Arial" pitchFamily="34" charset="0"/>
              <a:cs typeface="Arial" pitchFamily="34" charset="0"/>
            </a:endParaRPr>
          </a:p>
          <a:p>
            <a:endParaRPr lang="en-US" sz="2000" i="1" dirty="0" smtClean="0">
              <a:latin typeface="Arial" pitchFamily="34" charset="0"/>
              <a:cs typeface="Arial" pitchFamily="34" charset="0"/>
            </a:endParaRPr>
          </a:p>
          <a:p>
            <a:pPr lvl="2">
              <a:buNone/>
            </a:pPr>
            <a:r>
              <a:rPr lang="en-US" sz="2800" dirty="0" smtClean="0">
                <a:latin typeface="Arial" pitchFamily="34" charset="0"/>
                <a:cs typeface="Arial" pitchFamily="34" charset="0"/>
              </a:rPr>
              <a:t>S.O.S</a:t>
            </a:r>
          </a:p>
          <a:p>
            <a:pPr lvl="2">
              <a:buNone/>
            </a:pPr>
            <a:endParaRPr lang="el-GR" sz="1200" dirty="0" smtClean="0">
              <a:latin typeface="Arial" pitchFamily="34" charset="0"/>
              <a:cs typeface="Arial" pitchFamily="34" charset="0"/>
            </a:endParaRPr>
          </a:p>
          <a:p>
            <a:pPr lvl="2">
              <a:buAutoNum type="arabicPeriod"/>
            </a:pPr>
            <a:r>
              <a:rPr lang="el-GR" sz="1400" b="1" dirty="0" smtClean="0">
                <a:latin typeface="Arial" pitchFamily="34" charset="0"/>
                <a:cs typeface="Arial" pitchFamily="34" charset="0"/>
              </a:rPr>
              <a:t>Δίνω αρχική τιμή στην μεταβλητή που ελέγχω μέσα στην </a:t>
            </a:r>
            <a:r>
              <a:rPr lang="en-US" sz="1400" b="1" dirty="0" smtClean="0">
                <a:latin typeface="Arial" pitchFamily="34" charset="0"/>
                <a:cs typeface="Arial" pitchFamily="34" charset="0"/>
              </a:rPr>
              <a:t>While</a:t>
            </a:r>
          </a:p>
          <a:p>
            <a:pPr lvl="2">
              <a:buAutoNum type="arabicPeriod"/>
            </a:pPr>
            <a:r>
              <a:rPr lang="el-GR" sz="1400" b="1" dirty="0" smtClean="0">
                <a:latin typeface="Arial" pitchFamily="34" charset="0"/>
                <a:cs typeface="Arial" pitchFamily="34" charset="0"/>
              </a:rPr>
              <a:t>Μεταβάλλω την τιμή της μέσα στο σώμα της </a:t>
            </a:r>
            <a:r>
              <a:rPr lang="en-US" sz="1400" b="1" dirty="0" smtClean="0">
                <a:latin typeface="Arial" pitchFamily="34" charset="0"/>
                <a:cs typeface="Arial" pitchFamily="34" charset="0"/>
              </a:rPr>
              <a:t>while </a:t>
            </a:r>
            <a:r>
              <a:rPr lang="el-GR" sz="1400" b="1" dirty="0" smtClean="0">
                <a:latin typeface="Arial" pitchFamily="34" charset="0"/>
                <a:cs typeface="Arial" pitchFamily="34" charset="0"/>
              </a:rPr>
              <a:t>με τέτοιο τρόπο ώστε κάποια στιγμή να τερματίσει ο βρόχος μου, διαφορετικά δημιουργείται   </a:t>
            </a:r>
            <a:endParaRPr lang="en-US" sz="1400" b="1" dirty="0" smtClean="0">
              <a:latin typeface="Arial" pitchFamily="34" charset="0"/>
              <a:cs typeface="Arial" pitchFamily="34" charset="0"/>
            </a:endParaRPr>
          </a:p>
          <a:p>
            <a:pPr lvl="2">
              <a:buNone/>
            </a:pPr>
            <a:r>
              <a:rPr lang="en-US" sz="1400" b="1" dirty="0" smtClean="0">
                <a:latin typeface="Arial" pitchFamily="34" charset="0"/>
                <a:cs typeface="Arial" pitchFamily="34" charset="0"/>
              </a:rPr>
              <a:t>     </a:t>
            </a:r>
            <a:r>
              <a:rPr lang="el-GR" sz="1400" b="1" dirty="0" smtClean="0">
                <a:latin typeface="Arial" pitchFamily="34" charset="0"/>
                <a:cs typeface="Arial" pitchFamily="34" charset="0"/>
              </a:rPr>
              <a:t>α τ έ ρ μ ο ν ο ς   β ρ ό χ ο ς</a:t>
            </a:r>
            <a:endParaRPr lang="en-US" sz="1400" b="1" dirty="0" smtClean="0">
              <a:latin typeface="Arial" pitchFamily="34" charset="0"/>
              <a:cs typeface="Arial" pitchFamily="34" charset="0"/>
            </a:endParaRPr>
          </a:p>
          <a:p>
            <a:pPr lvl="2">
              <a:buNone/>
            </a:pPr>
            <a:endParaRPr lang="el-GR" sz="1400" b="1" dirty="0" smtClean="0">
              <a:latin typeface="Arial" pitchFamily="34" charset="0"/>
              <a:cs typeface="Arial" pitchFamily="34" charset="0"/>
            </a:endParaRPr>
          </a:p>
          <a:p>
            <a:pPr>
              <a:buNone/>
            </a:pPr>
            <a:endParaRPr lang="en-US" sz="1800" dirty="0" smtClean="0"/>
          </a:p>
          <a:p>
            <a:endParaRPr lang="el-GR" dirty="0"/>
          </a:p>
        </p:txBody>
      </p:sp>
      <p:sp>
        <p:nvSpPr>
          <p:cNvPr id="4" name="3 - Ορθογώνιο"/>
          <p:cNvSpPr/>
          <p:nvPr/>
        </p:nvSpPr>
        <p:spPr>
          <a:xfrm>
            <a:off x="3563888" y="692696"/>
            <a:ext cx="5256584" cy="30243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1. </a:t>
            </a:r>
            <a:r>
              <a:rPr lang="el-GR" dirty="0" smtClean="0"/>
              <a:t>Δίνω αρχική τιμή στο χ=8</a:t>
            </a:r>
          </a:p>
          <a:p>
            <a:pPr>
              <a:buNone/>
            </a:pPr>
            <a:r>
              <a:rPr lang="en-US" dirty="0" smtClean="0"/>
              <a:t>2. </a:t>
            </a:r>
            <a:r>
              <a:rPr lang="el-GR" dirty="0" smtClean="0"/>
              <a:t>Όσο το χ &lt;&gt; </a:t>
            </a:r>
            <a:r>
              <a:rPr lang="en-US" dirty="0" smtClean="0"/>
              <a:t>0</a:t>
            </a:r>
            <a:r>
              <a:rPr lang="el-GR" dirty="0" smtClean="0"/>
              <a:t> εκτελούνται οι εντολές </a:t>
            </a:r>
            <a:r>
              <a:rPr lang="en-US" dirty="0" smtClean="0">
                <a:solidFill>
                  <a:srgbClr val="FF0000"/>
                </a:solidFill>
                <a:latin typeface="Arial" pitchFamily="34" charset="0"/>
                <a:cs typeface="Arial" pitchFamily="34" charset="0"/>
              </a:rPr>
              <a:t>print x</a:t>
            </a:r>
          </a:p>
          <a:p>
            <a:pPr>
              <a:buNone/>
            </a:pPr>
            <a:r>
              <a:rPr lang="en-US" dirty="0" smtClean="0">
                <a:solidFill>
                  <a:srgbClr val="FF0000"/>
                </a:solidFill>
                <a:latin typeface="Arial" pitchFamily="34" charset="0"/>
                <a:cs typeface="Arial" pitchFamily="34" charset="0"/>
              </a:rPr>
              <a:t>        </a:t>
            </a:r>
            <a:r>
              <a:rPr lang="el-GR" dirty="0" smtClean="0">
                <a:solidFill>
                  <a:srgbClr val="FF0000"/>
                </a:solidFill>
                <a:latin typeface="Arial" pitchFamily="34" charset="0"/>
                <a:cs typeface="Arial" pitchFamily="34" charset="0"/>
              </a:rPr>
              <a:t>                                                 </a:t>
            </a:r>
            <a:r>
              <a:rPr lang="en-US" dirty="0" smtClean="0">
                <a:solidFill>
                  <a:srgbClr val="FF0000"/>
                </a:solidFill>
                <a:latin typeface="Arial" pitchFamily="34" charset="0"/>
                <a:cs typeface="Arial" pitchFamily="34" charset="0"/>
              </a:rPr>
              <a:t>x = x-4</a:t>
            </a:r>
            <a:endParaRPr lang="el-GR" dirty="0" smtClean="0">
              <a:solidFill>
                <a:srgbClr val="FF0000"/>
              </a:solidFill>
              <a:latin typeface="Arial" pitchFamily="34" charset="0"/>
              <a:cs typeface="Arial" pitchFamily="34" charset="0"/>
            </a:endParaRPr>
          </a:p>
          <a:p>
            <a:pPr>
              <a:buNone/>
            </a:pPr>
            <a:r>
              <a:rPr lang="en-US" dirty="0" smtClean="0">
                <a:solidFill>
                  <a:schemeClr val="bg1"/>
                </a:solidFill>
                <a:latin typeface="Arial" pitchFamily="34" charset="0"/>
                <a:cs typeface="Arial" pitchFamily="34" charset="0"/>
              </a:rPr>
              <a:t>3. </a:t>
            </a:r>
            <a:r>
              <a:rPr lang="el-GR" dirty="0" smtClean="0">
                <a:solidFill>
                  <a:schemeClr val="bg1"/>
                </a:solidFill>
                <a:latin typeface="Arial" pitchFamily="34" charset="0"/>
                <a:cs typeface="Arial" pitchFamily="34" charset="0"/>
              </a:rPr>
              <a:t>Μετά την εκτέλεση των 2 εντολών ο έλεγχος μεταφέρεται στο </a:t>
            </a:r>
            <a:r>
              <a:rPr lang="en-US" dirty="0" smtClean="0">
                <a:solidFill>
                  <a:schemeClr val="bg1"/>
                </a:solidFill>
                <a:latin typeface="Arial" pitchFamily="34" charset="0"/>
                <a:cs typeface="Arial" pitchFamily="34" charset="0"/>
              </a:rPr>
              <a:t>while </a:t>
            </a:r>
            <a:r>
              <a:rPr lang="el-GR" dirty="0" smtClean="0">
                <a:solidFill>
                  <a:schemeClr val="bg1"/>
                </a:solidFill>
                <a:latin typeface="Arial" pitchFamily="34" charset="0"/>
                <a:cs typeface="Arial" pitchFamily="34" charset="0"/>
              </a:rPr>
              <a:t>και </a:t>
            </a:r>
            <a:r>
              <a:rPr lang="el-GR" dirty="0" err="1" smtClean="0">
                <a:solidFill>
                  <a:schemeClr val="bg1"/>
                </a:solidFill>
                <a:latin typeface="Arial" pitchFamily="34" charset="0"/>
                <a:cs typeface="Arial" pitchFamily="34" charset="0"/>
              </a:rPr>
              <a:t>ξαναελέγχεται</a:t>
            </a:r>
            <a:r>
              <a:rPr lang="el-GR" dirty="0" smtClean="0">
                <a:solidFill>
                  <a:schemeClr val="bg1"/>
                </a:solidFill>
                <a:latin typeface="Arial" pitchFamily="34" charset="0"/>
                <a:cs typeface="Arial" pitchFamily="34" charset="0"/>
              </a:rPr>
              <a:t> η συνθήκη. Επειδή η συνθήκη είναι </a:t>
            </a:r>
            <a:r>
              <a:rPr lang="en-US" dirty="0" smtClean="0">
                <a:solidFill>
                  <a:schemeClr val="bg1"/>
                </a:solidFill>
                <a:latin typeface="Arial" pitchFamily="34" charset="0"/>
                <a:cs typeface="Arial" pitchFamily="34" charset="0"/>
              </a:rPr>
              <a:t>true, </a:t>
            </a:r>
            <a:r>
              <a:rPr lang="el-GR" dirty="0" smtClean="0">
                <a:solidFill>
                  <a:schemeClr val="bg1"/>
                </a:solidFill>
                <a:latin typeface="Arial" pitchFamily="34" charset="0"/>
                <a:cs typeface="Arial" pitchFamily="34" charset="0"/>
              </a:rPr>
              <a:t>εκτελούνται πάλι οι εντολές</a:t>
            </a:r>
            <a:r>
              <a:rPr lang="en-US" dirty="0" smtClean="0">
                <a:solidFill>
                  <a:schemeClr val="bg1"/>
                </a:solidFill>
                <a:latin typeface="Arial" pitchFamily="34" charset="0"/>
                <a:cs typeface="Arial" pitchFamily="34" charset="0"/>
              </a:rPr>
              <a:t> </a:t>
            </a:r>
            <a:r>
              <a:rPr lang="el-GR" dirty="0" smtClean="0">
                <a:solidFill>
                  <a:schemeClr val="bg1"/>
                </a:solidFill>
                <a:latin typeface="Arial" pitchFamily="34" charset="0"/>
                <a:cs typeface="Arial" pitchFamily="34" charset="0"/>
              </a:rPr>
              <a:t>και μειώνεται η μεταβλητή χ κατά 4, δηλ γίνεται 0.</a:t>
            </a:r>
          </a:p>
          <a:p>
            <a:pPr>
              <a:buNone/>
            </a:pPr>
            <a:r>
              <a:rPr lang="el-GR" dirty="0" err="1" smtClean="0">
                <a:solidFill>
                  <a:schemeClr val="bg1"/>
                </a:solidFill>
                <a:latin typeface="Arial" pitchFamily="34" charset="0"/>
                <a:cs typeface="Arial" pitchFamily="34" charset="0"/>
              </a:rPr>
              <a:t>Ξαναελέγχεται</a:t>
            </a:r>
            <a:r>
              <a:rPr lang="el-GR" dirty="0" smtClean="0">
                <a:solidFill>
                  <a:schemeClr val="bg1"/>
                </a:solidFill>
                <a:latin typeface="Arial" pitchFamily="34" charset="0"/>
                <a:cs typeface="Arial" pitchFamily="34" charset="0"/>
              </a:rPr>
              <a:t> η συνθήκη και εφόσον είναι </a:t>
            </a:r>
            <a:r>
              <a:rPr lang="en-US" dirty="0" smtClean="0">
                <a:solidFill>
                  <a:schemeClr val="bg1"/>
                </a:solidFill>
                <a:latin typeface="Arial" pitchFamily="34" charset="0"/>
                <a:cs typeface="Arial" pitchFamily="34" charset="0"/>
              </a:rPr>
              <a:t>false</a:t>
            </a:r>
            <a:r>
              <a:rPr lang="el-GR" dirty="0" smtClean="0">
                <a:solidFill>
                  <a:schemeClr val="bg1"/>
                </a:solidFill>
                <a:latin typeface="Arial" pitchFamily="34" charset="0"/>
                <a:cs typeface="Arial" pitchFamily="34" charset="0"/>
              </a:rPr>
              <a:t>, εκτελείται η εντολή </a:t>
            </a:r>
            <a:r>
              <a:rPr lang="en-US" dirty="0" smtClean="0">
                <a:solidFill>
                  <a:schemeClr val="bg1"/>
                </a:solidFill>
                <a:latin typeface="Arial" pitchFamily="34" charset="0"/>
                <a:cs typeface="Arial" pitchFamily="34" charset="0"/>
              </a:rPr>
              <a:t>print “end”</a:t>
            </a:r>
          </a:p>
          <a:p>
            <a:pPr algn="ctr"/>
            <a:endParaRPr lang="el-GR" dirty="0"/>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0"/>
            <a:ext cx="7498080" cy="620688"/>
          </a:xfrm>
        </p:spPr>
        <p:txBody>
          <a:bodyPr>
            <a:normAutofit fontScale="90000"/>
          </a:bodyPr>
          <a:lstStyle/>
          <a:p>
            <a:pPr algn="ctr"/>
            <a:r>
              <a:rPr lang="el-GR" dirty="0" smtClean="0"/>
              <a:t>Π.χ.</a:t>
            </a:r>
            <a:endParaRPr lang="el-GR" dirty="0"/>
          </a:p>
        </p:txBody>
      </p:sp>
      <p:sp>
        <p:nvSpPr>
          <p:cNvPr id="3" name="2 - Θέση περιεχομένου"/>
          <p:cNvSpPr>
            <a:spLocks noGrp="1"/>
          </p:cNvSpPr>
          <p:nvPr>
            <p:ph idx="1"/>
          </p:nvPr>
        </p:nvSpPr>
        <p:spPr>
          <a:xfrm>
            <a:off x="899592" y="404664"/>
            <a:ext cx="8002136" cy="5760640"/>
          </a:xfrm>
        </p:spPr>
        <p:txBody>
          <a:bodyPr/>
          <a:lstStyle/>
          <a:p>
            <a:pPr>
              <a:buNone/>
            </a:pPr>
            <a:endParaRPr lang="en-US" sz="1800" dirty="0" smtClean="0">
              <a:solidFill>
                <a:srgbClr val="FF0000"/>
              </a:solidFill>
            </a:endParaRPr>
          </a:p>
          <a:p>
            <a:pPr>
              <a:buNone/>
            </a:pPr>
            <a:r>
              <a:rPr lang="en-US" sz="1800" dirty="0" err="1" smtClean="0">
                <a:solidFill>
                  <a:srgbClr val="FF0000"/>
                </a:solidFill>
              </a:rPr>
              <a:t>i</a:t>
            </a:r>
            <a:r>
              <a:rPr lang="en-US" sz="1800" dirty="0" smtClean="0">
                <a:solidFill>
                  <a:srgbClr val="FF0000"/>
                </a:solidFill>
              </a:rPr>
              <a:t>=</a:t>
            </a:r>
            <a:r>
              <a:rPr lang="el-GR" sz="1800" dirty="0" smtClean="0">
                <a:solidFill>
                  <a:srgbClr val="FF0000"/>
                </a:solidFill>
              </a:rPr>
              <a:t>1</a:t>
            </a:r>
            <a:endParaRPr lang="en-US" sz="1800" dirty="0" smtClean="0">
              <a:solidFill>
                <a:srgbClr val="FF0000"/>
              </a:solidFill>
            </a:endParaRPr>
          </a:p>
          <a:p>
            <a:pPr>
              <a:buNone/>
            </a:pPr>
            <a:r>
              <a:rPr lang="en-US" sz="1800" dirty="0" smtClean="0">
                <a:solidFill>
                  <a:srgbClr val="FF0000"/>
                </a:solidFill>
                <a:latin typeface="Arial" pitchFamily="34" charset="0"/>
                <a:cs typeface="Arial" pitchFamily="34" charset="0"/>
              </a:rPr>
              <a:t>   While i !=10 : </a:t>
            </a:r>
          </a:p>
          <a:p>
            <a:pPr>
              <a:buNone/>
            </a:pPr>
            <a:r>
              <a:rPr lang="en-US" sz="1800" dirty="0" smtClean="0">
                <a:solidFill>
                  <a:srgbClr val="FF0000"/>
                </a:solidFill>
                <a:latin typeface="Arial" pitchFamily="34" charset="0"/>
                <a:cs typeface="Arial" pitchFamily="34" charset="0"/>
              </a:rPr>
              <a:t>        print </a:t>
            </a:r>
            <a:r>
              <a:rPr lang="en-US" sz="1800" dirty="0" err="1" smtClean="0">
                <a:solidFill>
                  <a:srgbClr val="FF0000"/>
                </a:solidFill>
                <a:latin typeface="Arial" pitchFamily="34" charset="0"/>
                <a:cs typeface="Arial" pitchFamily="34" charset="0"/>
              </a:rPr>
              <a:t>i</a:t>
            </a:r>
            <a:endParaRPr lang="en-US" sz="1800" dirty="0" smtClean="0">
              <a:solidFill>
                <a:srgbClr val="FF0000"/>
              </a:solidFill>
              <a:latin typeface="Arial" pitchFamily="34" charset="0"/>
              <a:cs typeface="Arial" pitchFamily="34" charset="0"/>
            </a:endParaRPr>
          </a:p>
          <a:p>
            <a:pPr>
              <a:buNone/>
            </a:pPr>
            <a:r>
              <a:rPr lang="en-US" sz="1800" dirty="0" smtClean="0">
                <a:solidFill>
                  <a:srgbClr val="FF0000"/>
                </a:solidFill>
                <a:latin typeface="Arial" pitchFamily="34" charset="0"/>
                <a:cs typeface="Arial" pitchFamily="34" charset="0"/>
              </a:rPr>
              <a:t>         </a:t>
            </a:r>
            <a:r>
              <a:rPr lang="en-US" sz="1800" dirty="0" err="1" smtClean="0">
                <a:solidFill>
                  <a:srgbClr val="FF0000"/>
                </a:solidFill>
                <a:latin typeface="Arial" pitchFamily="34" charset="0"/>
                <a:cs typeface="Arial" pitchFamily="34" charset="0"/>
              </a:rPr>
              <a:t>i</a:t>
            </a:r>
            <a:r>
              <a:rPr lang="en-US" sz="1800" dirty="0" smtClean="0">
                <a:solidFill>
                  <a:srgbClr val="FF0000"/>
                </a:solidFill>
                <a:latin typeface="Arial" pitchFamily="34" charset="0"/>
                <a:cs typeface="Arial" pitchFamily="34" charset="0"/>
              </a:rPr>
              <a:t> = i+2</a:t>
            </a:r>
          </a:p>
          <a:p>
            <a:r>
              <a:rPr lang="en-US" dirty="0" smtClean="0"/>
              <a:t>M</a:t>
            </a:r>
            <a:r>
              <a:rPr lang="el-GR" dirty="0" err="1" smtClean="0"/>
              <a:t>ετατροπή</a:t>
            </a:r>
            <a:r>
              <a:rPr lang="el-GR" dirty="0" smtClean="0"/>
              <a:t> της </a:t>
            </a:r>
            <a:r>
              <a:rPr lang="en-US" dirty="0" smtClean="0"/>
              <a:t>While </a:t>
            </a:r>
            <a:r>
              <a:rPr lang="el-GR" dirty="0" smtClean="0"/>
              <a:t>σε </a:t>
            </a:r>
            <a:r>
              <a:rPr lang="en-US" dirty="0" smtClean="0"/>
              <a:t>For</a:t>
            </a:r>
            <a:endParaRPr lang="el-GR" dirty="0" smtClean="0"/>
          </a:p>
          <a:p>
            <a:pPr>
              <a:buNone/>
            </a:pPr>
            <a:r>
              <a:rPr lang="el-GR" sz="2000" dirty="0" smtClean="0"/>
              <a:t>μεταβλητή = αρχή</a:t>
            </a:r>
          </a:p>
          <a:p>
            <a:pPr>
              <a:buNone/>
            </a:pPr>
            <a:r>
              <a:rPr lang="en-US" sz="2000" b="1" dirty="0" smtClean="0"/>
              <a:t>While</a:t>
            </a:r>
            <a:r>
              <a:rPr lang="en-US" sz="2000" dirty="0" smtClean="0"/>
              <a:t> </a:t>
            </a:r>
            <a:r>
              <a:rPr lang="el-GR" sz="2000" dirty="0" smtClean="0"/>
              <a:t>μεταβλητή &lt; ή  &gt;                             :</a:t>
            </a:r>
          </a:p>
          <a:p>
            <a:pPr>
              <a:buNone/>
            </a:pPr>
            <a:r>
              <a:rPr lang="el-GR" sz="2000" dirty="0" smtClean="0"/>
              <a:t>         σύνολο εντολών </a:t>
            </a:r>
          </a:p>
          <a:p>
            <a:pPr>
              <a:buNone/>
            </a:pPr>
            <a:r>
              <a:rPr lang="el-GR" sz="2000" dirty="0" smtClean="0"/>
              <a:t>          μεταβλητή = μεταβλητή +-  </a:t>
            </a:r>
          </a:p>
          <a:p>
            <a:pPr>
              <a:buNone/>
            </a:pPr>
            <a:endParaRPr lang="el-GR" sz="2000" dirty="0" smtClean="0"/>
          </a:p>
          <a:p>
            <a:pPr>
              <a:buNone/>
            </a:pPr>
            <a:r>
              <a:rPr lang="en-US" sz="2000" b="1" dirty="0" smtClean="0"/>
              <a:t>For </a:t>
            </a:r>
            <a:r>
              <a:rPr lang="el-GR" sz="2000" dirty="0" smtClean="0"/>
              <a:t>μεταβλητή </a:t>
            </a:r>
            <a:r>
              <a:rPr lang="en-US" sz="2000" dirty="0" smtClean="0"/>
              <a:t>in range (</a:t>
            </a:r>
            <a:r>
              <a:rPr lang="el-GR" sz="2000" dirty="0" smtClean="0"/>
              <a:t>αρχή, μέχρι , βήμα):</a:t>
            </a:r>
          </a:p>
          <a:p>
            <a:pPr>
              <a:buNone/>
            </a:pPr>
            <a:r>
              <a:rPr lang="el-GR" sz="2000" dirty="0" smtClean="0"/>
              <a:t>              σύνολο εντολών</a:t>
            </a:r>
            <a:endParaRPr lang="el-GR" sz="2000" dirty="0"/>
          </a:p>
        </p:txBody>
      </p:sp>
      <p:sp>
        <p:nvSpPr>
          <p:cNvPr id="4" name="3 - Στρογγυλεμένο ορθογώνιο"/>
          <p:cNvSpPr/>
          <p:nvPr/>
        </p:nvSpPr>
        <p:spPr>
          <a:xfrm>
            <a:off x="4283968" y="1052736"/>
            <a:ext cx="3312368"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Εμφανίζει τους αριθμούς από το … έως και το ….</a:t>
            </a:r>
            <a:endParaRPr lang="el-GR" dirty="0"/>
          </a:p>
        </p:txBody>
      </p:sp>
      <p:sp>
        <p:nvSpPr>
          <p:cNvPr id="5" name="4 - Έλλειψη"/>
          <p:cNvSpPr/>
          <p:nvPr/>
        </p:nvSpPr>
        <p:spPr>
          <a:xfrm>
            <a:off x="2483768" y="2708920"/>
            <a:ext cx="1080120"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αρχή</a:t>
            </a:r>
            <a:endParaRPr lang="el-GR" dirty="0"/>
          </a:p>
        </p:txBody>
      </p:sp>
      <p:cxnSp>
        <p:nvCxnSpPr>
          <p:cNvPr id="7" name="6 - Ευθύγραμμο βέλος σύνδεσης"/>
          <p:cNvCxnSpPr/>
          <p:nvPr/>
        </p:nvCxnSpPr>
        <p:spPr>
          <a:xfrm>
            <a:off x="3059832" y="3140968"/>
            <a:ext cx="720080" cy="15841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 Έλλειψη"/>
          <p:cNvSpPr/>
          <p:nvPr/>
        </p:nvSpPr>
        <p:spPr>
          <a:xfrm>
            <a:off x="3707904" y="3068960"/>
            <a:ext cx="1080120"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μέχρι</a:t>
            </a:r>
            <a:endParaRPr lang="el-GR" dirty="0"/>
          </a:p>
        </p:txBody>
      </p:sp>
      <p:cxnSp>
        <p:nvCxnSpPr>
          <p:cNvPr id="10" name="9 - Ευθύγραμμο βέλος σύνδεσης"/>
          <p:cNvCxnSpPr>
            <a:stCxn id="8" idx="4"/>
          </p:cNvCxnSpPr>
          <p:nvPr/>
        </p:nvCxnSpPr>
        <p:spPr>
          <a:xfrm>
            <a:off x="4247964" y="3501008"/>
            <a:ext cx="468052" cy="12241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 Έλλειψη"/>
          <p:cNvSpPr/>
          <p:nvPr/>
        </p:nvSpPr>
        <p:spPr>
          <a:xfrm>
            <a:off x="4499992" y="3861048"/>
            <a:ext cx="1080120"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βήμα</a:t>
            </a:r>
            <a:endParaRPr lang="el-GR" dirty="0"/>
          </a:p>
        </p:txBody>
      </p:sp>
      <p:cxnSp>
        <p:nvCxnSpPr>
          <p:cNvPr id="13" name="12 - Ευθύγραμμο βέλος σύνδεσης"/>
          <p:cNvCxnSpPr>
            <a:stCxn id="11" idx="4"/>
          </p:cNvCxnSpPr>
          <p:nvPr/>
        </p:nvCxnSpPr>
        <p:spPr>
          <a:xfrm>
            <a:off x="5040052" y="4293096"/>
            <a:ext cx="324036"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850106"/>
          </a:xfrm>
        </p:spPr>
        <p:txBody>
          <a:bodyPr>
            <a:normAutofit/>
          </a:bodyPr>
          <a:lstStyle/>
          <a:p>
            <a:r>
              <a:rPr lang="el-GR" sz="2000" dirty="0" smtClean="0">
                <a:cs typeface="Arial" pitchFamily="34" charset="0"/>
              </a:rPr>
              <a:t>Υπολογισμός και εμφάνιση του </a:t>
            </a:r>
            <a:r>
              <a:rPr lang="el-GR" sz="2000" dirty="0" smtClean="0">
                <a:solidFill>
                  <a:srgbClr val="FF0000"/>
                </a:solidFill>
                <a:cs typeface="Arial" pitchFamily="34" charset="0"/>
              </a:rPr>
              <a:t>πλήθους </a:t>
            </a:r>
            <a:r>
              <a:rPr lang="el-GR" sz="2000" dirty="0" smtClean="0">
                <a:cs typeface="Arial" pitchFamily="34" charset="0"/>
              </a:rPr>
              <a:t>και του </a:t>
            </a:r>
            <a:r>
              <a:rPr lang="el-GR" sz="2000" dirty="0" smtClean="0">
                <a:solidFill>
                  <a:srgbClr val="FF0000"/>
                </a:solidFill>
                <a:cs typeface="Arial" pitchFamily="34" charset="0"/>
              </a:rPr>
              <a:t>αθροίσματος</a:t>
            </a:r>
            <a:r>
              <a:rPr lang="el-GR" sz="2000" dirty="0" smtClean="0">
                <a:cs typeface="Arial" pitchFamily="34" charset="0"/>
              </a:rPr>
              <a:t> των αριθμών που διαβάστηκαν</a:t>
            </a:r>
            <a:r>
              <a:rPr lang="el-GR" sz="2000" dirty="0" smtClean="0"/>
              <a:t>.</a:t>
            </a:r>
            <a:endParaRPr lang="el-GR" sz="2000" dirty="0"/>
          </a:p>
        </p:txBody>
      </p:sp>
      <p:sp>
        <p:nvSpPr>
          <p:cNvPr id="3" name="2 - Θέση περιεχομένου"/>
          <p:cNvSpPr>
            <a:spLocks noGrp="1"/>
          </p:cNvSpPr>
          <p:nvPr>
            <p:ph idx="1"/>
          </p:nvPr>
        </p:nvSpPr>
        <p:spPr/>
        <p:txBody>
          <a:bodyPr/>
          <a:lstStyle/>
          <a:p>
            <a:pPr>
              <a:buNone/>
            </a:pPr>
            <a:r>
              <a:rPr lang="en-US" dirty="0" smtClean="0"/>
              <a:t>  </a:t>
            </a:r>
            <a:r>
              <a:rPr lang="en-US" sz="2400" dirty="0" err="1" smtClean="0">
                <a:latin typeface="Corbel" pitchFamily="34" charset="0"/>
              </a:rPr>
              <a:t>plithos</a:t>
            </a:r>
            <a:r>
              <a:rPr lang="en-US" sz="2400" dirty="0" smtClean="0">
                <a:latin typeface="Corbel" pitchFamily="34" charset="0"/>
              </a:rPr>
              <a:t> = 0                                                                                                                                        sum = o                                                                                                            num =  input (“</a:t>
            </a:r>
            <a:r>
              <a:rPr lang="el-GR" sz="2400" dirty="0" smtClean="0">
                <a:latin typeface="Corbel" pitchFamily="34" charset="0"/>
              </a:rPr>
              <a:t>Δώσε αριθμό:</a:t>
            </a:r>
            <a:r>
              <a:rPr lang="en-US" sz="2400" dirty="0" smtClean="0">
                <a:latin typeface="Corbel" pitchFamily="34" charset="0"/>
              </a:rPr>
              <a:t> “)                                                                  while  num!=0:                                             </a:t>
            </a:r>
            <a:r>
              <a:rPr lang="el-GR" sz="2400" dirty="0" smtClean="0">
                <a:latin typeface="Corbel" pitchFamily="34" charset="0"/>
              </a:rPr>
              <a:t/>
            </a:r>
            <a:br>
              <a:rPr lang="el-GR" sz="2400" dirty="0" smtClean="0">
                <a:latin typeface="Corbel" pitchFamily="34" charset="0"/>
              </a:rPr>
            </a:br>
            <a:r>
              <a:rPr lang="el-GR" sz="2400" dirty="0" smtClean="0">
                <a:latin typeface="Corbel" pitchFamily="34" charset="0"/>
              </a:rPr>
              <a:t>     </a:t>
            </a:r>
            <a:r>
              <a:rPr lang="en-US" sz="2400" dirty="0" err="1" smtClean="0">
                <a:latin typeface="Corbel" pitchFamily="34" charset="0"/>
              </a:rPr>
              <a:t>plithos</a:t>
            </a:r>
            <a:r>
              <a:rPr lang="en-US" sz="2400" dirty="0" smtClean="0">
                <a:latin typeface="Corbel" pitchFamily="34" charset="0"/>
              </a:rPr>
              <a:t> = </a:t>
            </a:r>
            <a:r>
              <a:rPr lang="en-US" sz="2400" dirty="0" err="1" smtClean="0">
                <a:latin typeface="Corbel" pitchFamily="34" charset="0"/>
              </a:rPr>
              <a:t>plithos</a:t>
            </a:r>
            <a:r>
              <a:rPr lang="en-US" sz="2400" dirty="0" smtClean="0">
                <a:latin typeface="Corbel" pitchFamily="34" charset="0"/>
              </a:rPr>
              <a:t>+</a:t>
            </a:r>
            <a:r>
              <a:rPr lang="el-GR" sz="2400" dirty="0" smtClean="0">
                <a:latin typeface="Corbel" pitchFamily="34" charset="0"/>
              </a:rPr>
              <a:t>1     </a:t>
            </a:r>
            <a:r>
              <a:rPr lang="en-US" sz="2400" dirty="0" smtClean="0">
                <a:latin typeface="Corbel" pitchFamily="34" charset="0"/>
              </a:rPr>
              <a:t>                                    </a:t>
            </a:r>
            <a:r>
              <a:rPr lang="el-GR" sz="2400" dirty="0" smtClean="0">
                <a:latin typeface="Corbel" pitchFamily="34" charset="0"/>
              </a:rPr>
              <a:t>  </a:t>
            </a:r>
            <a:r>
              <a:rPr lang="en-US" sz="2400" dirty="0" smtClean="0">
                <a:latin typeface="Corbel" pitchFamily="34" charset="0"/>
              </a:rPr>
              <a:t/>
            </a:r>
            <a:br>
              <a:rPr lang="en-US" sz="2400" dirty="0" smtClean="0">
                <a:latin typeface="Corbel" pitchFamily="34" charset="0"/>
              </a:rPr>
            </a:br>
            <a:r>
              <a:rPr lang="en-US" sz="2400" dirty="0" smtClean="0">
                <a:latin typeface="Corbel" pitchFamily="34" charset="0"/>
              </a:rPr>
              <a:t>    sum= sum +num                                              </a:t>
            </a:r>
            <a:br>
              <a:rPr lang="en-US" sz="2400" dirty="0" smtClean="0">
                <a:latin typeface="Corbel" pitchFamily="34" charset="0"/>
              </a:rPr>
            </a:br>
            <a:r>
              <a:rPr lang="en-US" sz="2400" dirty="0" smtClean="0">
                <a:latin typeface="Corbel" pitchFamily="34" charset="0"/>
              </a:rPr>
              <a:t>    </a:t>
            </a:r>
            <a:r>
              <a:rPr lang="en-US" sz="2400" dirty="0" err="1" smtClean="0">
                <a:latin typeface="Corbel" pitchFamily="34" charset="0"/>
              </a:rPr>
              <a:t>num</a:t>
            </a:r>
            <a:r>
              <a:rPr lang="en-US" sz="2400" dirty="0" smtClean="0">
                <a:latin typeface="Corbel" pitchFamily="34" charset="0"/>
              </a:rPr>
              <a:t> =  input (“</a:t>
            </a:r>
            <a:r>
              <a:rPr lang="el-GR" sz="2400" dirty="0" smtClean="0">
                <a:latin typeface="Corbel" pitchFamily="34" charset="0"/>
              </a:rPr>
              <a:t>Δώσε αριθμό:</a:t>
            </a:r>
            <a:r>
              <a:rPr lang="en-US" sz="2400" dirty="0" smtClean="0">
                <a:latin typeface="Corbel" pitchFamily="34" charset="0"/>
              </a:rPr>
              <a:t> “) </a:t>
            </a:r>
          </a:p>
          <a:p>
            <a:pPr>
              <a:buNone/>
            </a:pPr>
            <a:r>
              <a:rPr lang="en-US" sz="2400" dirty="0" smtClean="0">
                <a:latin typeface="Corbel" pitchFamily="34" charset="0"/>
              </a:rPr>
              <a:t>   print </a:t>
            </a:r>
            <a:r>
              <a:rPr lang="en-US" sz="2400" dirty="0" err="1" smtClean="0">
                <a:latin typeface="Corbel" pitchFamily="34" charset="0"/>
              </a:rPr>
              <a:t>plithos</a:t>
            </a:r>
            <a:r>
              <a:rPr lang="en-US" sz="2400" dirty="0" smtClean="0">
                <a:latin typeface="Corbel" pitchFamily="34" charset="0"/>
              </a:rPr>
              <a:t> , sum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31640" y="0"/>
            <a:ext cx="7498080" cy="620688"/>
          </a:xfrm>
        </p:spPr>
        <p:txBody>
          <a:bodyPr>
            <a:normAutofit/>
          </a:bodyPr>
          <a:lstStyle/>
          <a:p>
            <a:r>
              <a:rPr lang="el-GR" sz="2000" dirty="0" err="1" smtClean="0">
                <a:cs typeface="Arial" pitchFamily="34" charset="0"/>
              </a:rPr>
              <a:t>Έυρεση</a:t>
            </a:r>
            <a:r>
              <a:rPr lang="el-GR" sz="2000" dirty="0" smtClean="0">
                <a:cs typeface="Arial" pitchFamily="34" charset="0"/>
              </a:rPr>
              <a:t>  </a:t>
            </a:r>
            <a:r>
              <a:rPr lang="el-GR" sz="2000" dirty="0" smtClean="0">
                <a:solidFill>
                  <a:srgbClr val="FF0000"/>
                </a:solidFill>
                <a:cs typeface="Arial" pitchFamily="34" charset="0"/>
              </a:rPr>
              <a:t>μέγιστου</a:t>
            </a:r>
            <a:r>
              <a:rPr lang="en-US" sz="2000" dirty="0" smtClean="0">
                <a:cs typeface="Arial" pitchFamily="34" charset="0"/>
              </a:rPr>
              <a:t> , </a:t>
            </a:r>
            <a:r>
              <a:rPr lang="el-GR" sz="2000" dirty="0" smtClean="0">
                <a:solidFill>
                  <a:srgbClr val="FF0000"/>
                </a:solidFill>
                <a:cs typeface="Arial" pitchFamily="34" charset="0"/>
              </a:rPr>
              <a:t>ελάχιστου</a:t>
            </a:r>
            <a:r>
              <a:rPr lang="el-GR" sz="2000" dirty="0" smtClean="0">
                <a:cs typeface="Arial" pitchFamily="34" charset="0"/>
              </a:rPr>
              <a:t>  αριθμού….</a:t>
            </a:r>
            <a:endParaRPr lang="el-GR" sz="2000" dirty="0">
              <a:cs typeface="Arial" pitchFamily="34" charset="0"/>
            </a:endParaRPr>
          </a:p>
        </p:txBody>
      </p:sp>
      <p:sp>
        <p:nvSpPr>
          <p:cNvPr id="3" name="2 - Θέση περιεχομένου"/>
          <p:cNvSpPr>
            <a:spLocks noGrp="1"/>
          </p:cNvSpPr>
          <p:nvPr>
            <p:ph idx="1"/>
          </p:nvPr>
        </p:nvSpPr>
        <p:spPr>
          <a:xfrm>
            <a:off x="755576" y="620688"/>
            <a:ext cx="8388424" cy="5688632"/>
          </a:xfrm>
        </p:spPr>
        <p:txBody>
          <a:bodyPr>
            <a:normAutofit/>
          </a:bodyPr>
          <a:lstStyle/>
          <a:p>
            <a:pPr>
              <a:buNone/>
            </a:pPr>
            <a:endParaRPr lang="el-GR" sz="2400" dirty="0" smtClean="0">
              <a:latin typeface="Arial" pitchFamily="34" charset="0"/>
              <a:cs typeface="Arial" pitchFamily="34" charset="0"/>
            </a:endParaRPr>
          </a:p>
          <a:p>
            <a:pPr>
              <a:buNone/>
            </a:pPr>
            <a:r>
              <a:rPr lang="en-US" sz="2400" dirty="0" smtClean="0">
                <a:latin typeface="Corbel" pitchFamily="34" charset="0"/>
                <a:cs typeface="Arial" pitchFamily="34" charset="0"/>
              </a:rPr>
              <a:t>num </a:t>
            </a:r>
            <a:r>
              <a:rPr lang="en-US" sz="2400" dirty="0" smtClean="0">
                <a:latin typeface="Corbel" pitchFamily="34" charset="0"/>
                <a:cs typeface="Arial" pitchFamily="34" charset="0"/>
              </a:rPr>
              <a:t>=  input </a:t>
            </a:r>
            <a:r>
              <a:rPr lang="en-US" sz="2400" dirty="0" smtClean="0">
                <a:latin typeface="Corbel" pitchFamily="34" charset="0"/>
                <a:cs typeface="Arial" pitchFamily="34" charset="0"/>
              </a:rPr>
              <a:t>(“</a:t>
            </a:r>
            <a:r>
              <a:rPr lang="el-GR" sz="2400" dirty="0" smtClean="0">
                <a:latin typeface="Corbel" pitchFamily="34" charset="0"/>
                <a:cs typeface="Arial" pitchFamily="34" charset="0"/>
              </a:rPr>
              <a:t>Δώσε </a:t>
            </a:r>
            <a:r>
              <a:rPr lang="el-GR" sz="2400" dirty="0" smtClean="0">
                <a:latin typeface="Corbel" pitchFamily="34" charset="0"/>
                <a:cs typeface="Arial" pitchFamily="34" charset="0"/>
              </a:rPr>
              <a:t>αριθμό:</a:t>
            </a:r>
            <a:r>
              <a:rPr lang="en-US" sz="2400" dirty="0" smtClean="0">
                <a:latin typeface="Corbel" pitchFamily="34" charset="0"/>
                <a:cs typeface="Arial" pitchFamily="34" charset="0"/>
              </a:rPr>
              <a:t> </a:t>
            </a:r>
            <a:r>
              <a:rPr lang="en-US" sz="2400" dirty="0" smtClean="0">
                <a:latin typeface="Corbel" pitchFamily="34" charset="0"/>
                <a:cs typeface="Arial" pitchFamily="34" charset="0"/>
              </a:rPr>
              <a:t>“) </a:t>
            </a:r>
            <a:r>
              <a:rPr lang="el-GR" sz="1800" dirty="0" smtClean="0">
                <a:latin typeface="Corbel" pitchFamily="34" charset="0"/>
                <a:cs typeface="Arial" pitchFamily="34" charset="0"/>
              </a:rPr>
              <a:t>#1</a:t>
            </a:r>
            <a:r>
              <a:rPr lang="el-GR" sz="2400" dirty="0" smtClean="0">
                <a:latin typeface="Corbel" pitchFamily="34" charset="0"/>
                <a:cs typeface="Arial" pitchFamily="34" charset="0"/>
              </a:rPr>
              <a:t>. </a:t>
            </a:r>
            <a:r>
              <a:rPr lang="el-GR" sz="1800" dirty="0" smtClean="0">
                <a:latin typeface="Corbel" pitchFamily="34" charset="0"/>
                <a:cs typeface="Arial" pitchFamily="34" charset="0"/>
              </a:rPr>
              <a:t>διαβάζεται ο πρώτος αριθμός</a:t>
            </a:r>
            <a:endParaRPr lang="en-US" sz="1800" dirty="0" smtClean="0">
              <a:latin typeface="Corbel" pitchFamily="34" charset="0"/>
              <a:cs typeface="Arial" pitchFamily="34" charset="0"/>
            </a:endParaRPr>
          </a:p>
          <a:p>
            <a:pPr>
              <a:buNone/>
            </a:pPr>
            <a:r>
              <a:rPr lang="en-US" sz="2400" dirty="0" smtClean="0">
                <a:latin typeface="Corbel" pitchFamily="34" charset="0"/>
                <a:cs typeface="Arial" pitchFamily="34" charset="0"/>
              </a:rPr>
              <a:t>m</a:t>
            </a:r>
            <a:r>
              <a:rPr lang="en-US" sz="2400" dirty="0" smtClean="0">
                <a:latin typeface="Corbel" pitchFamily="34" charset="0"/>
                <a:cs typeface="Arial" pitchFamily="34" charset="0"/>
              </a:rPr>
              <a:t>ax=num </a:t>
            </a:r>
            <a:r>
              <a:rPr lang="el-GR" sz="2400" dirty="0" smtClean="0">
                <a:latin typeface="Corbel" pitchFamily="34" charset="0"/>
                <a:cs typeface="Arial" pitchFamily="34" charset="0"/>
              </a:rPr>
              <a:t>                                           </a:t>
            </a:r>
            <a:r>
              <a:rPr lang="el-GR" sz="1800" dirty="0" smtClean="0">
                <a:latin typeface="Corbel" pitchFamily="34" charset="0"/>
                <a:cs typeface="Arial" pitchFamily="34" charset="0"/>
              </a:rPr>
              <a:t>#2. θεωρώ ότι </a:t>
            </a:r>
            <a:r>
              <a:rPr lang="en-US" sz="1800" dirty="0" smtClean="0">
                <a:latin typeface="Corbel" pitchFamily="34" charset="0"/>
                <a:cs typeface="Arial" pitchFamily="34" charset="0"/>
              </a:rPr>
              <a:t> </a:t>
            </a:r>
            <a:r>
              <a:rPr lang="el-GR" sz="1800" dirty="0" smtClean="0">
                <a:latin typeface="Corbel" pitchFamily="34" charset="0"/>
                <a:cs typeface="Arial" pitchFamily="34" charset="0"/>
              </a:rPr>
              <a:t>είναι  ο </a:t>
            </a:r>
            <a:r>
              <a:rPr lang="en-US" sz="1800" dirty="0" smtClean="0">
                <a:latin typeface="Corbel" pitchFamily="34" charset="0"/>
                <a:cs typeface="Arial" pitchFamily="34" charset="0"/>
              </a:rPr>
              <a:t>max </a:t>
            </a:r>
            <a:endParaRPr lang="el-GR" sz="1800" dirty="0" smtClean="0">
              <a:latin typeface="Corbel" pitchFamily="34" charset="0"/>
              <a:cs typeface="Arial" pitchFamily="34" charset="0"/>
            </a:endParaRPr>
          </a:p>
          <a:p>
            <a:pPr>
              <a:buNone/>
            </a:pPr>
            <a:r>
              <a:rPr lang="en-US" sz="2400" dirty="0" smtClean="0">
                <a:latin typeface="Corbel" pitchFamily="34" charset="0"/>
                <a:cs typeface="Arial" pitchFamily="34" charset="0"/>
              </a:rPr>
              <a:t>min = num</a:t>
            </a:r>
            <a:r>
              <a:rPr lang="el-GR" sz="2400" dirty="0" smtClean="0">
                <a:latin typeface="Corbel" pitchFamily="34" charset="0"/>
                <a:cs typeface="Arial" pitchFamily="34" charset="0"/>
              </a:rPr>
              <a:t>                                           </a:t>
            </a:r>
            <a:r>
              <a:rPr lang="el-GR" sz="1800" dirty="0" smtClean="0">
                <a:latin typeface="Corbel" pitchFamily="34" charset="0"/>
                <a:cs typeface="Arial" pitchFamily="34" charset="0"/>
              </a:rPr>
              <a:t>#3.  </a:t>
            </a:r>
            <a:r>
              <a:rPr lang="el-GR" sz="1800" dirty="0" smtClean="0">
                <a:latin typeface="Corbel" pitchFamily="34" charset="0"/>
                <a:cs typeface="Arial" pitchFamily="34" charset="0"/>
              </a:rPr>
              <a:t>θεωρώ ότι </a:t>
            </a:r>
            <a:r>
              <a:rPr lang="el-GR" sz="1800" dirty="0" smtClean="0">
                <a:latin typeface="Corbel" pitchFamily="34" charset="0"/>
                <a:cs typeface="Arial" pitchFamily="34" charset="0"/>
              </a:rPr>
              <a:t>είναι  ο </a:t>
            </a:r>
            <a:r>
              <a:rPr lang="en-US" sz="1800" dirty="0" smtClean="0">
                <a:latin typeface="Corbel" pitchFamily="34" charset="0"/>
                <a:cs typeface="Arial" pitchFamily="34" charset="0"/>
              </a:rPr>
              <a:t>min</a:t>
            </a:r>
          </a:p>
          <a:p>
            <a:pPr>
              <a:buNone/>
            </a:pPr>
            <a:r>
              <a:rPr lang="en-US" sz="2400" dirty="0" smtClean="0">
                <a:latin typeface="Corbel" pitchFamily="34" charset="0"/>
                <a:cs typeface="Arial" pitchFamily="34" charset="0"/>
              </a:rPr>
              <a:t>w</a:t>
            </a:r>
            <a:r>
              <a:rPr lang="en-US" sz="2400" dirty="0" smtClean="0">
                <a:latin typeface="Corbel" pitchFamily="34" charset="0"/>
                <a:cs typeface="Arial" pitchFamily="34" charset="0"/>
              </a:rPr>
              <a:t>hile num!=0 :</a:t>
            </a:r>
          </a:p>
          <a:p>
            <a:pPr>
              <a:buNone/>
            </a:pPr>
            <a:r>
              <a:rPr lang="en-US" sz="2400" dirty="0" smtClean="0">
                <a:latin typeface="Corbel" pitchFamily="34" charset="0"/>
                <a:cs typeface="Arial" pitchFamily="34" charset="0"/>
              </a:rPr>
              <a:t> </a:t>
            </a:r>
            <a:r>
              <a:rPr lang="en-US" sz="2400" dirty="0" smtClean="0">
                <a:latin typeface="Corbel" pitchFamily="34" charset="0"/>
                <a:cs typeface="Arial" pitchFamily="34" charset="0"/>
              </a:rPr>
              <a:t>     if num&gt;max:</a:t>
            </a:r>
            <a:r>
              <a:rPr lang="el-GR" sz="2400" dirty="0" smtClean="0">
                <a:latin typeface="Corbel" pitchFamily="34" charset="0"/>
                <a:cs typeface="Arial" pitchFamily="34" charset="0"/>
              </a:rPr>
              <a:t>                                 </a:t>
            </a:r>
            <a:r>
              <a:rPr lang="el-GR" sz="1800" dirty="0" smtClean="0">
                <a:latin typeface="Corbel" pitchFamily="34" charset="0"/>
                <a:cs typeface="Arial" pitchFamily="34" charset="0"/>
              </a:rPr>
              <a:t>#5.εάν ο επόμενος είναι &gt; </a:t>
            </a:r>
            <a:r>
              <a:rPr lang="en-US" sz="1800" dirty="0" smtClean="0">
                <a:latin typeface="Corbel" pitchFamily="34" charset="0"/>
                <a:cs typeface="Arial" pitchFamily="34" charset="0"/>
              </a:rPr>
              <a:t>max</a:t>
            </a:r>
          </a:p>
          <a:p>
            <a:pPr>
              <a:buNone/>
            </a:pPr>
            <a:r>
              <a:rPr lang="en-US" sz="2400" dirty="0" smtClean="0">
                <a:latin typeface="Corbel" pitchFamily="34" charset="0"/>
                <a:cs typeface="Arial" pitchFamily="34" charset="0"/>
              </a:rPr>
              <a:t> </a:t>
            </a:r>
            <a:r>
              <a:rPr lang="en-US" sz="2400" dirty="0" smtClean="0">
                <a:latin typeface="Corbel" pitchFamily="34" charset="0"/>
                <a:cs typeface="Arial" pitchFamily="34" charset="0"/>
              </a:rPr>
              <a:t>         max = num                      </a:t>
            </a:r>
            <a:r>
              <a:rPr lang="el-GR" sz="2400" dirty="0" smtClean="0">
                <a:latin typeface="Corbel" pitchFamily="34" charset="0"/>
                <a:cs typeface="Arial" pitchFamily="34" charset="0"/>
              </a:rPr>
              <a:t>          </a:t>
            </a:r>
            <a:r>
              <a:rPr lang="en-US" sz="1800" dirty="0" smtClean="0">
                <a:latin typeface="Corbel" pitchFamily="34" charset="0"/>
                <a:cs typeface="Arial" pitchFamily="34" charset="0"/>
              </a:rPr>
              <a:t>#6.</a:t>
            </a:r>
            <a:r>
              <a:rPr lang="el-GR" sz="1800" dirty="0" smtClean="0">
                <a:latin typeface="Corbel" pitchFamily="34" charset="0"/>
                <a:cs typeface="Arial" pitchFamily="34" charset="0"/>
              </a:rPr>
              <a:t>τοποθετείται αυτός στην </a:t>
            </a:r>
            <a:r>
              <a:rPr lang="en-US" sz="1800" dirty="0" smtClean="0">
                <a:latin typeface="Corbel" pitchFamily="34" charset="0"/>
                <a:cs typeface="Arial" pitchFamily="34" charset="0"/>
              </a:rPr>
              <a:t>max</a:t>
            </a:r>
          </a:p>
          <a:p>
            <a:pPr>
              <a:buNone/>
            </a:pPr>
            <a:r>
              <a:rPr lang="en-US" sz="2400" dirty="0" smtClean="0">
                <a:latin typeface="Corbel" pitchFamily="34" charset="0"/>
                <a:cs typeface="Arial" pitchFamily="34" charset="0"/>
              </a:rPr>
              <a:t> </a:t>
            </a:r>
            <a:r>
              <a:rPr lang="en-US" sz="2400" dirty="0" smtClean="0">
                <a:latin typeface="Corbel" pitchFamily="34" charset="0"/>
                <a:cs typeface="Arial" pitchFamily="34" charset="0"/>
              </a:rPr>
              <a:t>      </a:t>
            </a:r>
            <a:r>
              <a:rPr lang="en-US" sz="2400" dirty="0" err="1" smtClean="0">
                <a:latin typeface="Corbel" pitchFamily="34" charset="0"/>
                <a:cs typeface="Arial" pitchFamily="34" charset="0"/>
              </a:rPr>
              <a:t>elif</a:t>
            </a:r>
            <a:r>
              <a:rPr lang="en-US" sz="2400" dirty="0" smtClean="0">
                <a:latin typeface="Corbel" pitchFamily="34" charset="0"/>
                <a:cs typeface="Arial" pitchFamily="34" charset="0"/>
              </a:rPr>
              <a:t> num &lt; min :              </a:t>
            </a:r>
            <a:r>
              <a:rPr lang="el-GR" sz="2400" dirty="0" smtClean="0">
                <a:latin typeface="Corbel" pitchFamily="34" charset="0"/>
                <a:cs typeface="Arial" pitchFamily="34" charset="0"/>
              </a:rPr>
              <a:t>        </a:t>
            </a:r>
            <a:r>
              <a:rPr lang="en-US" sz="2400" dirty="0" smtClean="0">
                <a:latin typeface="Corbel" pitchFamily="34" charset="0"/>
                <a:cs typeface="Arial" pitchFamily="34" charset="0"/>
              </a:rPr>
              <a:t>    </a:t>
            </a:r>
            <a:r>
              <a:rPr lang="en-US" sz="1800" dirty="0" smtClean="0">
                <a:latin typeface="Corbel" pitchFamily="34" charset="0"/>
                <a:cs typeface="Arial" pitchFamily="34" charset="0"/>
              </a:rPr>
              <a:t>#7.</a:t>
            </a:r>
            <a:r>
              <a:rPr lang="el-GR" sz="1800" dirty="0" smtClean="0">
                <a:latin typeface="Corbel" pitchFamily="34" charset="0"/>
                <a:cs typeface="Arial" pitchFamily="34" charset="0"/>
              </a:rPr>
              <a:t>εάν είναι  &lt; </a:t>
            </a:r>
            <a:r>
              <a:rPr lang="en-US" sz="1800" dirty="0" smtClean="0">
                <a:latin typeface="Corbel" pitchFamily="34" charset="0"/>
                <a:cs typeface="Arial" pitchFamily="34" charset="0"/>
              </a:rPr>
              <a:t>min</a:t>
            </a:r>
          </a:p>
          <a:p>
            <a:pPr>
              <a:buNone/>
            </a:pPr>
            <a:r>
              <a:rPr lang="en-US" sz="2400" dirty="0" smtClean="0">
                <a:latin typeface="Corbel" pitchFamily="34" charset="0"/>
                <a:cs typeface="Arial" pitchFamily="34" charset="0"/>
              </a:rPr>
              <a:t> </a:t>
            </a:r>
            <a:r>
              <a:rPr lang="en-US" sz="2400" dirty="0" smtClean="0">
                <a:latin typeface="Corbel" pitchFamily="34" charset="0"/>
                <a:cs typeface="Arial" pitchFamily="34" charset="0"/>
              </a:rPr>
              <a:t>           min = num                 </a:t>
            </a:r>
            <a:r>
              <a:rPr lang="el-GR" sz="2400" dirty="0" smtClean="0">
                <a:latin typeface="Corbel" pitchFamily="34" charset="0"/>
                <a:cs typeface="Arial" pitchFamily="34" charset="0"/>
              </a:rPr>
              <a:t>          </a:t>
            </a:r>
            <a:r>
              <a:rPr lang="en-US" sz="2400" dirty="0" smtClean="0">
                <a:latin typeface="Corbel" pitchFamily="34" charset="0"/>
                <a:cs typeface="Arial" pitchFamily="34" charset="0"/>
              </a:rPr>
              <a:t>    </a:t>
            </a:r>
            <a:r>
              <a:rPr lang="en-US" sz="1800" dirty="0" smtClean="0">
                <a:latin typeface="Corbel" pitchFamily="34" charset="0"/>
                <a:cs typeface="Arial" pitchFamily="34" charset="0"/>
              </a:rPr>
              <a:t>#8. </a:t>
            </a:r>
            <a:r>
              <a:rPr lang="el-GR" sz="1800" dirty="0" smtClean="0">
                <a:latin typeface="Corbel" pitchFamily="34" charset="0"/>
                <a:cs typeface="Arial" pitchFamily="34" charset="0"/>
              </a:rPr>
              <a:t>τοποθετείται στην </a:t>
            </a:r>
            <a:r>
              <a:rPr lang="en-US" sz="1800" dirty="0" smtClean="0">
                <a:latin typeface="Corbel" pitchFamily="34" charset="0"/>
                <a:cs typeface="Arial" pitchFamily="34" charset="0"/>
              </a:rPr>
              <a:t>m</a:t>
            </a:r>
            <a:r>
              <a:rPr lang="en-US" sz="1800" dirty="0" smtClean="0">
                <a:latin typeface="Corbel" pitchFamily="34" charset="0"/>
                <a:cs typeface="Arial" pitchFamily="34" charset="0"/>
              </a:rPr>
              <a:t>in</a:t>
            </a:r>
          </a:p>
          <a:p>
            <a:pPr>
              <a:buNone/>
            </a:pPr>
            <a:r>
              <a:rPr lang="en-US" sz="2400" dirty="0" smtClean="0">
                <a:latin typeface="Corbel" pitchFamily="34" charset="0"/>
                <a:cs typeface="Arial" pitchFamily="34" charset="0"/>
              </a:rPr>
              <a:t>      num </a:t>
            </a:r>
            <a:r>
              <a:rPr lang="en-US" sz="2400" dirty="0" smtClean="0">
                <a:latin typeface="Corbel" pitchFamily="34" charset="0"/>
                <a:cs typeface="Arial" pitchFamily="34" charset="0"/>
              </a:rPr>
              <a:t>=  input (“</a:t>
            </a:r>
            <a:r>
              <a:rPr lang="el-GR" sz="2400" dirty="0" smtClean="0">
                <a:latin typeface="Corbel" pitchFamily="34" charset="0"/>
                <a:cs typeface="Arial" pitchFamily="34" charset="0"/>
              </a:rPr>
              <a:t>Δώσε αριθμό:</a:t>
            </a:r>
            <a:r>
              <a:rPr lang="en-US" sz="2400" dirty="0" smtClean="0">
                <a:latin typeface="Corbel" pitchFamily="34" charset="0"/>
                <a:cs typeface="Arial" pitchFamily="34" charset="0"/>
              </a:rPr>
              <a:t> </a:t>
            </a:r>
            <a:r>
              <a:rPr lang="en-US" sz="2400" dirty="0" smtClean="0">
                <a:latin typeface="Corbel" pitchFamily="34" charset="0"/>
                <a:cs typeface="Arial" pitchFamily="34" charset="0"/>
              </a:rPr>
              <a:t>“)</a:t>
            </a:r>
            <a:r>
              <a:rPr lang="el-GR" sz="2400" dirty="0" smtClean="0">
                <a:latin typeface="Corbel" pitchFamily="34" charset="0"/>
                <a:cs typeface="Arial" pitchFamily="34" charset="0"/>
              </a:rPr>
              <a:t> </a:t>
            </a:r>
            <a:r>
              <a:rPr lang="el-GR" sz="1800" dirty="0" smtClean="0">
                <a:latin typeface="Corbel" pitchFamily="34" charset="0"/>
                <a:cs typeface="Arial" pitchFamily="34" charset="0"/>
              </a:rPr>
              <a:t>#4. διαβάζεται ο επόμενος</a:t>
            </a:r>
            <a:r>
              <a:rPr lang="el-GR" sz="2400" dirty="0" smtClean="0">
                <a:latin typeface="Corbel" pitchFamily="34" charset="0"/>
                <a:cs typeface="Arial" pitchFamily="34" charset="0"/>
              </a:rPr>
              <a:t> </a:t>
            </a:r>
            <a:endParaRPr lang="en-US" sz="2400" dirty="0" smtClean="0">
              <a:latin typeface="Corbel" pitchFamily="34" charset="0"/>
              <a:cs typeface="Arial" pitchFamily="34" charset="0"/>
            </a:endParaRPr>
          </a:p>
          <a:p>
            <a:pPr>
              <a:buNone/>
            </a:pPr>
            <a:r>
              <a:rPr lang="en-US" sz="2400" dirty="0" smtClean="0">
                <a:latin typeface="Corbel" pitchFamily="34" charset="0"/>
                <a:cs typeface="Arial" pitchFamily="34" charset="0"/>
              </a:rPr>
              <a:t>p</a:t>
            </a:r>
            <a:r>
              <a:rPr lang="en-US" sz="2400" dirty="0" smtClean="0">
                <a:latin typeface="Corbel" pitchFamily="34" charset="0"/>
                <a:cs typeface="Arial" pitchFamily="34" charset="0"/>
              </a:rPr>
              <a:t>rint max, min</a:t>
            </a:r>
            <a:endParaRPr lang="el-GR" sz="2400" dirty="0">
              <a:latin typeface="Corbe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671</TotalTime>
  <Words>752</Words>
  <Application>Microsoft Office PowerPoint</Application>
  <PresentationFormat>Προβολή στην οθόνη (4:3)</PresentationFormat>
  <Paragraphs>105</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Ηλιοστάσιο</vt:lpstr>
      <vt:lpstr> Δομή επανάληψης While  στην Python </vt:lpstr>
      <vt:lpstr>Πότε χρησιμοποιείται …</vt:lpstr>
      <vt:lpstr>                           [προηγούμενες εντολές]                            While &lt;συνθήκη&gt; :   Σύνταξή της              εντολή 1                      εντολή 1                                     εντολή 2                                       …..                                     εντολή ν                             [επόμενες εντολές]                              </vt:lpstr>
      <vt:lpstr>Λειτουργία εντολής…..</vt:lpstr>
      <vt:lpstr>Π.χ.</vt:lpstr>
      <vt:lpstr>Π.χ.</vt:lpstr>
      <vt:lpstr>Π.χ.</vt:lpstr>
      <vt:lpstr>Υπολογισμός και εμφάνιση του πλήθους και του αθροίσματος των αριθμών που διαβάστηκαν.</vt:lpstr>
      <vt:lpstr>Έυρεση  μέγιστου , ελάχιστου  αριθμού….</vt:lpstr>
      <vt:lpstr>    Διάφορες μορφές ελέγχου ορθότητας…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Λιστεσ  στην Python</dc:title>
  <dc:creator>Vagelis</dc:creator>
  <cp:lastModifiedBy>Vagelis</cp:lastModifiedBy>
  <cp:revision>78</cp:revision>
  <dcterms:created xsi:type="dcterms:W3CDTF">2020-11-30T21:02:14Z</dcterms:created>
  <dcterms:modified xsi:type="dcterms:W3CDTF">2021-03-04T21:17:34Z</dcterms:modified>
</cp:coreProperties>
</file>