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0"/>
  </p:notesMasterIdLst>
  <p:handoutMasterIdLst>
    <p:handoutMasterId r:id="rId31"/>
  </p:handoutMasterIdLst>
  <p:sldIdLst>
    <p:sldId id="344" r:id="rId2"/>
    <p:sldId id="370" r:id="rId3"/>
    <p:sldId id="371" r:id="rId4"/>
    <p:sldId id="372" r:id="rId5"/>
    <p:sldId id="369" r:id="rId6"/>
    <p:sldId id="257" r:id="rId7"/>
    <p:sldId id="258" r:id="rId8"/>
    <p:sldId id="373" r:id="rId9"/>
    <p:sldId id="345" r:id="rId10"/>
    <p:sldId id="263" r:id="rId11"/>
    <p:sldId id="259" r:id="rId12"/>
    <p:sldId id="347" r:id="rId13"/>
    <p:sldId id="348" r:id="rId14"/>
    <p:sldId id="350" r:id="rId15"/>
    <p:sldId id="353" r:id="rId16"/>
    <p:sldId id="355" r:id="rId17"/>
    <p:sldId id="354" r:id="rId18"/>
    <p:sldId id="356" r:id="rId19"/>
    <p:sldId id="360" r:id="rId20"/>
    <p:sldId id="361" r:id="rId21"/>
    <p:sldId id="363" r:id="rId22"/>
    <p:sldId id="364" r:id="rId23"/>
    <p:sldId id="365" r:id="rId24"/>
    <p:sldId id="366" r:id="rId25"/>
    <p:sldId id="367" r:id="rId26"/>
    <p:sldId id="368" r:id="rId27"/>
    <p:sldId id="374" r:id="rId28"/>
    <p:sldId id="375" r:id="rId29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iorgos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0000"/>
    <a:srgbClr val="000099"/>
    <a:srgbClr val="0066FF"/>
    <a:srgbClr val="000066"/>
    <a:srgbClr val="C9D1D9"/>
    <a:srgbClr val="BFC9D3"/>
    <a:srgbClr val="00FFCC"/>
    <a:srgbClr val="FFCC66"/>
    <a:srgbClr val="A3E7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160" autoAdjust="0"/>
    <p:restoredTop sz="89938" autoAdjust="0"/>
  </p:normalViewPr>
  <p:slideViewPr>
    <p:cSldViewPr>
      <p:cViewPr varScale="1">
        <p:scale>
          <a:sx n="47" d="100"/>
          <a:sy n="47" d="100"/>
        </p:scale>
        <p:origin x="-690" y="-96"/>
      </p:cViewPr>
      <p:guideLst>
        <p:guide orient="horz" pos="1026"/>
        <p:guide pos="4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EDB85A-C063-41B2-9F67-A53F5BA413D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9A0CB6C8-D345-4FA4-B5F4-010C1563E984}">
      <dgm:prSet phldrT="[Κείμενο]"/>
      <dgm:spPr/>
      <dgm:t>
        <a:bodyPr/>
        <a:lstStyle/>
        <a:p>
          <a:r>
            <a:rPr lang="el-GR" dirty="0" smtClean="0">
              <a:solidFill>
                <a:srgbClr val="CC0000"/>
              </a:solidFill>
            </a:rPr>
            <a:t>Ανάλυση αλγορίθμων</a:t>
          </a:r>
          <a:endParaRPr lang="el-GR" dirty="0">
            <a:solidFill>
              <a:srgbClr val="CC0000"/>
            </a:solidFill>
          </a:endParaRPr>
        </a:p>
      </dgm:t>
    </dgm:pt>
    <dgm:pt modelId="{F8B399F8-BC03-45D8-8D61-CCDA708C31B4}" type="parTrans" cxnId="{81C8E234-15E4-4152-B4A3-258B403D262B}">
      <dgm:prSet/>
      <dgm:spPr/>
      <dgm:t>
        <a:bodyPr/>
        <a:lstStyle/>
        <a:p>
          <a:endParaRPr lang="el-GR"/>
        </a:p>
      </dgm:t>
    </dgm:pt>
    <dgm:pt modelId="{4DD55FDE-B808-48B2-A531-EF3EEC0A705C}" type="sibTrans" cxnId="{81C8E234-15E4-4152-B4A3-258B403D262B}">
      <dgm:prSet/>
      <dgm:spPr/>
      <dgm:t>
        <a:bodyPr/>
        <a:lstStyle/>
        <a:p>
          <a:endParaRPr lang="el-GR"/>
        </a:p>
      </dgm:t>
    </dgm:pt>
    <dgm:pt modelId="{D7BBAF4C-3D98-4637-BE12-31FF9B201FDB}">
      <dgm:prSet phldrT="[Κείμενο]"/>
      <dgm:spPr/>
      <dgm:t>
        <a:bodyPr/>
        <a:lstStyle/>
        <a:p>
          <a:r>
            <a:rPr lang="el-GR" dirty="0" smtClean="0">
              <a:solidFill>
                <a:srgbClr val="CC0000"/>
              </a:solidFill>
            </a:rPr>
            <a:t>Θεωρία </a:t>
          </a:r>
          <a:r>
            <a:rPr lang="el-GR" dirty="0" err="1" smtClean="0">
              <a:solidFill>
                <a:srgbClr val="CC0000"/>
              </a:solidFill>
            </a:rPr>
            <a:t>υπολογισιμότητας</a:t>
          </a:r>
          <a:endParaRPr lang="el-GR" dirty="0">
            <a:solidFill>
              <a:srgbClr val="CC0000"/>
            </a:solidFill>
          </a:endParaRPr>
        </a:p>
      </dgm:t>
    </dgm:pt>
    <dgm:pt modelId="{3F1760C2-BE2C-4709-907E-010582DF9128}" type="parTrans" cxnId="{5C7E6D38-E247-4D31-8A50-7ABEAE2DAAD8}">
      <dgm:prSet/>
      <dgm:spPr/>
      <dgm:t>
        <a:bodyPr/>
        <a:lstStyle/>
        <a:p>
          <a:endParaRPr lang="el-GR"/>
        </a:p>
      </dgm:t>
    </dgm:pt>
    <dgm:pt modelId="{B6AA5807-0400-44B6-8890-4EE62ADA033B}" type="sibTrans" cxnId="{5C7E6D38-E247-4D31-8A50-7ABEAE2DAAD8}">
      <dgm:prSet/>
      <dgm:spPr/>
      <dgm:t>
        <a:bodyPr/>
        <a:lstStyle/>
        <a:p>
          <a:endParaRPr lang="el-GR"/>
        </a:p>
      </dgm:t>
    </dgm:pt>
    <dgm:pt modelId="{D81E9B5E-4196-46F2-8440-57ADFCFF1000}">
      <dgm:prSet phldrT="[Κείμενο]"/>
      <dgm:spPr/>
      <dgm:t>
        <a:bodyPr/>
        <a:lstStyle/>
        <a:p>
          <a:r>
            <a:rPr lang="el-GR" dirty="0" smtClean="0">
              <a:solidFill>
                <a:srgbClr val="CC0000"/>
              </a:solidFill>
            </a:rPr>
            <a:t>Θεωρία πολυπλοκότητας</a:t>
          </a:r>
          <a:endParaRPr lang="el-GR" dirty="0">
            <a:solidFill>
              <a:srgbClr val="CC0000"/>
            </a:solidFill>
          </a:endParaRPr>
        </a:p>
      </dgm:t>
    </dgm:pt>
    <dgm:pt modelId="{B62AEB45-D19E-4ECE-868F-5AA6CA933712}" type="parTrans" cxnId="{225BCE97-6883-491F-8610-C1B1F9B07F1F}">
      <dgm:prSet/>
      <dgm:spPr/>
      <dgm:t>
        <a:bodyPr/>
        <a:lstStyle/>
        <a:p>
          <a:endParaRPr lang="el-GR"/>
        </a:p>
      </dgm:t>
    </dgm:pt>
    <dgm:pt modelId="{6A9B00F6-EF45-4F1C-91E9-1BC4C895B7B7}" type="sibTrans" cxnId="{225BCE97-6883-491F-8610-C1B1F9B07F1F}">
      <dgm:prSet/>
      <dgm:spPr/>
      <dgm:t>
        <a:bodyPr/>
        <a:lstStyle/>
        <a:p>
          <a:endParaRPr lang="el-GR"/>
        </a:p>
      </dgm:t>
    </dgm:pt>
    <dgm:pt modelId="{19CB4E82-6D25-42FB-8C9A-0F0B309575E5}" type="pres">
      <dgm:prSet presAssocID="{91EDB85A-C063-41B2-9F67-A53F5BA413D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B059A986-3893-4393-BC83-A5B20DBDECA1}" type="pres">
      <dgm:prSet presAssocID="{9A0CB6C8-D345-4FA4-B5F4-010C1563E984}" presName="parentLin" presStyleCnt="0"/>
      <dgm:spPr/>
    </dgm:pt>
    <dgm:pt modelId="{D7D4EF60-CF7F-4BE4-8083-A16A670BAFE8}" type="pres">
      <dgm:prSet presAssocID="{9A0CB6C8-D345-4FA4-B5F4-010C1563E984}" presName="parentLeftMargin" presStyleLbl="node1" presStyleIdx="0" presStyleCnt="3"/>
      <dgm:spPr/>
      <dgm:t>
        <a:bodyPr/>
        <a:lstStyle/>
        <a:p>
          <a:endParaRPr lang="el-GR"/>
        </a:p>
      </dgm:t>
    </dgm:pt>
    <dgm:pt modelId="{E6359AB6-2717-46DB-8054-AAAFEBB35C4A}" type="pres">
      <dgm:prSet presAssocID="{9A0CB6C8-D345-4FA4-B5F4-010C1563E98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6A191B1-1A9F-4060-8C1C-CE08CACF1F41}" type="pres">
      <dgm:prSet presAssocID="{9A0CB6C8-D345-4FA4-B5F4-010C1563E984}" presName="negativeSpace" presStyleCnt="0"/>
      <dgm:spPr/>
    </dgm:pt>
    <dgm:pt modelId="{EBD117A0-77CB-469C-BFDC-FEEC5B14EE77}" type="pres">
      <dgm:prSet presAssocID="{9A0CB6C8-D345-4FA4-B5F4-010C1563E984}" presName="childText" presStyleLbl="conFgAcc1" presStyleIdx="0" presStyleCnt="3">
        <dgm:presLayoutVars>
          <dgm:bulletEnabled val="1"/>
        </dgm:presLayoutVars>
      </dgm:prSet>
      <dgm:spPr/>
    </dgm:pt>
    <dgm:pt modelId="{BFDDE02C-D741-45F8-8C33-B69BA88D79C1}" type="pres">
      <dgm:prSet presAssocID="{4DD55FDE-B808-48B2-A531-EF3EEC0A705C}" presName="spaceBetweenRectangles" presStyleCnt="0"/>
      <dgm:spPr/>
    </dgm:pt>
    <dgm:pt modelId="{CE275338-9EF7-4FBC-A371-A08BAFAD4EE2}" type="pres">
      <dgm:prSet presAssocID="{D7BBAF4C-3D98-4637-BE12-31FF9B201FDB}" presName="parentLin" presStyleCnt="0"/>
      <dgm:spPr/>
    </dgm:pt>
    <dgm:pt modelId="{71C8ADBB-9287-44E2-A78B-D3721D6FB5C9}" type="pres">
      <dgm:prSet presAssocID="{D7BBAF4C-3D98-4637-BE12-31FF9B201FDB}" presName="parentLeftMargin" presStyleLbl="node1" presStyleIdx="0" presStyleCnt="3"/>
      <dgm:spPr/>
      <dgm:t>
        <a:bodyPr/>
        <a:lstStyle/>
        <a:p>
          <a:endParaRPr lang="el-GR"/>
        </a:p>
      </dgm:t>
    </dgm:pt>
    <dgm:pt modelId="{5218A0C1-3018-471E-9563-10707418A6AC}" type="pres">
      <dgm:prSet presAssocID="{D7BBAF4C-3D98-4637-BE12-31FF9B201FD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B06874E-734F-4BC8-8AF2-56F41BE2D44E}" type="pres">
      <dgm:prSet presAssocID="{D7BBAF4C-3D98-4637-BE12-31FF9B201FDB}" presName="negativeSpace" presStyleCnt="0"/>
      <dgm:spPr/>
    </dgm:pt>
    <dgm:pt modelId="{3B4A9537-7E2A-4D4A-AF80-AC35835ABA13}" type="pres">
      <dgm:prSet presAssocID="{D7BBAF4C-3D98-4637-BE12-31FF9B201FDB}" presName="childText" presStyleLbl="conFgAcc1" presStyleIdx="1" presStyleCnt="3">
        <dgm:presLayoutVars>
          <dgm:bulletEnabled val="1"/>
        </dgm:presLayoutVars>
      </dgm:prSet>
      <dgm:spPr/>
    </dgm:pt>
    <dgm:pt modelId="{264B08F4-E3C6-43D5-BA19-4CC6921FFEA0}" type="pres">
      <dgm:prSet presAssocID="{B6AA5807-0400-44B6-8890-4EE62ADA033B}" presName="spaceBetweenRectangles" presStyleCnt="0"/>
      <dgm:spPr/>
    </dgm:pt>
    <dgm:pt modelId="{0AB4919E-DE3B-4028-A474-674CA31855CC}" type="pres">
      <dgm:prSet presAssocID="{D81E9B5E-4196-46F2-8440-57ADFCFF1000}" presName="parentLin" presStyleCnt="0"/>
      <dgm:spPr/>
    </dgm:pt>
    <dgm:pt modelId="{ADB7792B-1A85-415B-87DF-631181EC9C32}" type="pres">
      <dgm:prSet presAssocID="{D81E9B5E-4196-46F2-8440-57ADFCFF1000}" presName="parentLeftMargin" presStyleLbl="node1" presStyleIdx="1" presStyleCnt="3"/>
      <dgm:spPr/>
      <dgm:t>
        <a:bodyPr/>
        <a:lstStyle/>
        <a:p>
          <a:endParaRPr lang="el-GR"/>
        </a:p>
      </dgm:t>
    </dgm:pt>
    <dgm:pt modelId="{805E06C0-EA25-4438-B1AE-1CB40D5A8382}" type="pres">
      <dgm:prSet presAssocID="{D81E9B5E-4196-46F2-8440-57ADFCFF100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F2939A7-986A-464A-A9C8-FC205D443541}" type="pres">
      <dgm:prSet presAssocID="{D81E9B5E-4196-46F2-8440-57ADFCFF1000}" presName="negativeSpace" presStyleCnt="0"/>
      <dgm:spPr/>
    </dgm:pt>
    <dgm:pt modelId="{3B71F410-7D4D-4726-A2F6-D8CC37B7638A}" type="pres">
      <dgm:prSet presAssocID="{D81E9B5E-4196-46F2-8440-57ADFCFF100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8D878B2-17AE-4826-8A3D-FA5B252413C9}" type="presOf" srcId="{D81E9B5E-4196-46F2-8440-57ADFCFF1000}" destId="{805E06C0-EA25-4438-B1AE-1CB40D5A8382}" srcOrd="1" destOrd="0" presId="urn:microsoft.com/office/officeart/2005/8/layout/list1"/>
    <dgm:cxn modelId="{94722817-C3B1-466F-96DD-612847DAB1F9}" type="presOf" srcId="{D7BBAF4C-3D98-4637-BE12-31FF9B201FDB}" destId="{5218A0C1-3018-471E-9563-10707418A6AC}" srcOrd="1" destOrd="0" presId="urn:microsoft.com/office/officeart/2005/8/layout/list1"/>
    <dgm:cxn modelId="{AB087F77-17E9-4BB2-A911-135CB1BFF51F}" type="presOf" srcId="{9A0CB6C8-D345-4FA4-B5F4-010C1563E984}" destId="{D7D4EF60-CF7F-4BE4-8083-A16A670BAFE8}" srcOrd="0" destOrd="0" presId="urn:microsoft.com/office/officeart/2005/8/layout/list1"/>
    <dgm:cxn modelId="{225BCE97-6883-491F-8610-C1B1F9B07F1F}" srcId="{91EDB85A-C063-41B2-9F67-A53F5BA413D0}" destId="{D81E9B5E-4196-46F2-8440-57ADFCFF1000}" srcOrd="2" destOrd="0" parTransId="{B62AEB45-D19E-4ECE-868F-5AA6CA933712}" sibTransId="{6A9B00F6-EF45-4F1C-91E9-1BC4C895B7B7}"/>
    <dgm:cxn modelId="{5C7E6D38-E247-4D31-8A50-7ABEAE2DAAD8}" srcId="{91EDB85A-C063-41B2-9F67-A53F5BA413D0}" destId="{D7BBAF4C-3D98-4637-BE12-31FF9B201FDB}" srcOrd="1" destOrd="0" parTransId="{3F1760C2-BE2C-4709-907E-010582DF9128}" sibTransId="{B6AA5807-0400-44B6-8890-4EE62ADA033B}"/>
    <dgm:cxn modelId="{11A90840-7636-4A1C-8528-D3967316315B}" type="presOf" srcId="{9A0CB6C8-D345-4FA4-B5F4-010C1563E984}" destId="{E6359AB6-2717-46DB-8054-AAAFEBB35C4A}" srcOrd="1" destOrd="0" presId="urn:microsoft.com/office/officeart/2005/8/layout/list1"/>
    <dgm:cxn modelId="{AFB155C5-6E64-4DE3-B7C3-9ABB424AFE46}" type="presOf" srcId="{91EDB85A-C063-41B2-9F67-A53F5BA413D0}" destId="{19CB4E82-6D25-42FB-8C9A-0F0B309575E5}" srcOrd="0" destOrd="0" presId="urn:microsoft.com/office/officeart/2005/8/layout/list1"/>
    <dgm:cxn modelId="{81C8E234-15E4-4152-B4A3-258B403D262B}" srcId="{91EDB85A-C063-41B2-9F67-A53F5BA413D0}" destId="{9A0CB6C8-D345-4FA4-B5F4-010C1563E984}" srcOrd="0" destOrd="0" parTransId="{F8B399F8-BC03-45D8-8D61-CCDA708C31B4}" sibTransId="{4DD55FDE-B808-48B2-A531-EF3EEC0A705C}"/>
    <dgm:cxn modelId="{D8F7FE4E-052A-49A9-900E-81A299C42981}" type="presOf" srcId="{D81E9B5E-4196-46F2-8440-57ADFCFF1000}" destId="{ADB7792B-1A85-415B-87DF-631181EC9C32}" srcOrd="0" destOrd="0" presId="urn:microsoft.com/office/officeart/2005/8/layout/list1"/>
    <dgm:cxn modelId="{0C138136-E518-48F2-AC48-39F7F35692D8}" type="presOf" srcId="{D7BBAF4C-3D98-4637-BE12-31FF9B201FDB}" destId="{71C8ADBB-9287-44E2-A78B-D3721D6FB5C9}" srcOrd="0" destOrd="0" presId="urn:microsoft.com/office/officeart/2005/8/layout/list1"/>
    <dgm:cxn modelId="{A11CFA9B-ADAB-4EA8-9D44-7078C2C23523}" type="presParOf" srcId="{19CB4E82-6D25-42FB-8C9A-0F0B309575E5}" destId="{B059A986-3893-4393-BC83-A5B20DBDECA1}" srcOrd="0" destOrd="0" presId="urn:microsoft.com/office/officeart/2005/8/layout/list1"/>
    <dgm:cxn modelId="{16B4955A-08F9-4CC5-8F20-3F16C8AEF545}" type="presParOf" srcId="{B059A986-3893-4393-BC83-A5B20DBDECA1}" destId="{D7D4EF60-CF7F-4BE4-8083-A16A670BAFE8}" srcOrd="0" destOrd="0" presId="urn:microsoft.com/office/officeart/2005/8/layout/list1"/>
    <dgm:cxn modelId="{8CF9E4CD-9376-4790-98A4-B69922AFEFB6}" type="presParOf" srcId="{B059A986-3893-4393-BC83-A5B20DBDECA1}" destId="{E6359AB6-2717-46DB-8054-AAAFEBB35C4A}" srcOrd="1" destOrd="0" presId="urn:microsoft.com/office/officeart/2005/8/layout/list1"/>
    <dgm:cxn modelId="{D4281B3B-FA7E-4D53-8D33-DAD849AACAAA}" type="presParOf" srcId="{19CB4E82-6D25-42FB-8C9A-0F0B309575E5}" destId="{26A191B1-1A9F-4060-8C1C-CE08CACF1F41}" srcOrd="1" destOrd="0" presId="urn:microsoft.com/office/officeart/2005/8/layout/list1"/>
    <dgm:cxn modelId="{E6830EA3-962B-4BDD-AA49-67ED9CC98713}" type="presParOf" srcId="{19CB4E82-6D25-42FB-8C9A-0F0B309575E5}" destId="{EBD117A0-77CB-469C-BFDC-FEEC5B14EE77}" srcOrd="2" destOrd="0" presId="urn:microsoft.com/office/officeart/2005/8/layout/list1"/>
    <dgm:cxn modelId="{4F9B6919-9995-4803-8115-E7679A9DF32F}" type="presParOf" srcId="{19CB4E82-6D25-42FB-8C9A-0F0B309575E5}" destId="{BFDDE02C-D741-45F8-8C33-B69BA88D79C1}" srcOrd="3" destOrd="0" presId="urn:microsoft.com/office/officeart/2005/8/layout/list1"/>
    <dgm:cxn modelId="{DEF9C026-C414-4B89-BBF3-1809E881F3D4}" type="presParOf" srcId="{19CB4E82-6D25-42FB-8C9A-0F0B309575E5}" destId="{CE275338-9EF7-4FBC-A371-A08BAFAD4EE2}" srcOrd="4" destOrd="0" presId="urn:microsoft.com/office/officeart/2005/8/layout/list1"/>
    <dgm:cxn modelId="{89A87785-850C-4604-8FBA-4399FC73A818}" type="presParOf" srcId="{CE275338-9EF7-4FBC-A371-A08BAFAD4EE2}" destId="{71C8ADBB-9287-44E2-A78B-D3721D6FB5C9}" srcOrd="0" destOrd="0" presId="urn:microsoft.com/office/officeart/2005/8/layout/list1"/>
    <dgm:cxn modelId="{22AA37CB-73BB-4E81-956E-01FF470ADC80}" type="presParOf" srcId="{CE275338-9EF7-4FBC-A371-A08BAFAD4EE2}" destId="{5218A0C1-3018-471E-9563-10707418A6AC}" srcOrd="1" destOrd="0" presId="urn:microsoft.com/office/officeart/2005/8/layout/list1"/>
    <dgm:cxn modelId="{44D4F1F9-9CEE-4A33-814F-CB24301E0467}" type="presParOf" srcId="{19CB4E82-6D25-42FB-8C9A-0F0B309575E5}" destId="{EB06874E-734F-4BC8-8AF2-56F41BE2D44E}" srcOrd="5" destOrd="0" presId="urn:microsoft.com/office/officeart/2005/8/layout/list1"/>
    <dgm:cxn modelId="{775FBA55-F1BF-4506-8A01-9E2B8B91CBAF}" type="presParOf" srcId="{19CB4E82-6D25-42FB-8C9A-0F0B309575E5}" destId="{3B4A9537-7E2A-4D4A-AF80-AC35835ABA13}" srcOrd="6" destOrd="0" presId="urn:microsoft.com/office/officeart/2005/8/layout/list1"/>
    <dgm:cxn modelId="{32CCB389-4413-4592-891C-13108E3ABB22}" type="presParOf" srcId="{19CB4E82-6D25-42FB-8C9A-0F0B309575E5}" destId="{264B08F4-E3C6-43D5-BA19-4CC6921FFEA0}" srcOrd="7" destOrd="0" presId="urn:microsoft.com/office/officeart/2005/8/layout/list1"/>
    <dgm:cxn modelId="{67C2CBBC-A58B-4143-AE52-83F74BC18B89}" type="presParOf" srcId="{19CB4E82-6D25-42FB-8C9A-0F0B309575E5}" destId="{0AB4919E-DE3B-4028-A474-674CA31855CC}" srcOrd="8" destOrd="0" presId="urn:microsoft.com/office/officeart/2005/8/layout/list1"/>
    <dgm:cxn modelId="{784BB3B5-F987-4666-A00F-AC7FBA0192A3}" type="presParOf" srcId="{0AB4919E-DE3B-4028-A474-674CA31855CC}" destId="{ADB7792B-1A85-415B-87DF-631181EC9C32}" srcOrd="0" destOrd="0" presId="urn:microsoft.com/office/officeart/2005/8/layout/list1"/>
    <dgm:cxn modelId="{41315116-C837-4A1A-B9E3-54E944C5F947}" type="presParOf" srcId="{0AB4919E-DE3B-4028-A474-674CA31855CC}" destId="{805E06C0-EA25-4438-B1AE-1CB40D5A8382}" srcOrd="1" destOrd="0" presId="urn:microsoft.com/office/officeart/2005/8/layout/list1"/>
    <dgm:cxn modelId="{C289AB76-C8F8-4519-BE8B-C77A37B2E304}" type="presParOf" srcId="{19CB4E82-6D25-42FB-8C9A-0F0B309575E5}" destId="{EF2939A7-986A-464A-A9C8-FC205D443541}" srcOrd="9" destOrd="0" presId="urn:microsoft.com/office/officeart/2005/8/layout/list1"/>
    <dgm:cxn modelId="{24318ABC-967A-4FF7-8C7F-E76DB97D11C1}" type="presParOf" srcId="{19CB4E82-6D25-42FB-8C9A-0F0B309575E5}" destId="{3B71F410-7D4D-4726-A2F6-D8CC37B7638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D117A0-77CB-469C-BFDC-FEEC5B14EE77}">
      <dsp:nvSpPr>
        <dsp:cNvPr id="0" name=""/>
        <dsp:cNvSpPr/>
      </dsp:nvSpPr>
      <dsp:spPr>
        <a:xfrm>
          <a:off x="0" y="615759"/>
          <a:ext cx="60960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59AB6-2717-46DB-8054-AAAFEBB35C4A}">
      <dsp:nvSpPr>
        <dsp:cNvPr id="0" name=""/>
        <dsp:cNvSpPr/>
      </dsp:nvSpPr>
      <dsp:spPr>
        <a:xfrm>
          <a:off x="304800" y="202479"/>
          <a:ext cx="426720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 smtClean="0">
              <a:solidFill>
                <a:srgbClr val="CC0000"/>
              </a:solidFill>
            </a:rPr>
            <a:t>Ανάλυση αλγορίθμων</a:t>
          </a:r>
          <a:endParaRPr lang="el-GR" sz="2800" kern="1200" dirty="0">
            <a:solidFill>
              <a:srgbClr val="CC0000"/>
            </a:solidFill>
          </a:endParaRPr>
        </a:p>
      </dsp:txBody>
      <dsp:txXfrm>
        <a:off x="304800" y="202479"/>
        <a:ext cx="4267200" cy="826560"/>
      </dsp:txXfrm>
    </dsp:sp>
    <dsp:sp modelId="{3B4A9537-7E2A-4D4A-AF80-AC35835ABA13}">
      <dsp:nvSpPr>
        <dsp:cNvPr id="0" name=""/>
        <dsp:cNvSpPr/>
      </dsp:nvSpPr>
      <dsp:spPr>
        <a:xfrm>
          <a:off x="0" y="1885840"/>
          <a:ext cx="60960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18A0C1-3018-471E-9563-10707418A6AC}">
      <dsp:nvSpPr>
        <dsp:cNvPr id="0" name=""/>
        <dsp:cNvSpPr/>
      </dsp:nvSpPr>
      <dsp:spPr>
        <a:xfrm>
          <a:off x="304800" y="1472559"/>
          <a:ext cx="426720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 smtClean="0">
              <a:solidFill>
                <a:srgbClr val="CC0000"/>
              </a:solidFill>
            </a:rPr>
            <a:t>Θεωρία </a:t>
          </a:r>
          <a:r>
            <a:rPr lang="el-GR" sz="2800" kern="1200" dirty="0" err="1" smtClean="0">
              <a:solidFill>
                <a:srgbClr val="CC0000"/>
              </a:solidFill>
            </a:rPr>
            <a:t>υπολογισιμότητας</a:t>
          </a:r>
          <a:endParaRPr lang="el-GR" sz="2800" kern="1200" dirty="0">
            <a:solidFill>
              <a:srgbClr val="CC0000"/>
            </a:solidFill>
          </a:endParaRPr>
        </a:p>
      </dsp:txBody>
      <dsp:txXfrm>
        <a:off x="304800" y="1472559"/>
        <a:ext cx="4267200" cy="826560"/>
      </dsp:txXfrm>
    </dsp:sp>
    <dsp:sp modelId="{3B71F410-7D4D-4726-A2F6-D8CC37B7638A}">
      <dsp:nvSpPr>
        <dsp:cNvPr id="0" name=""/>
        <dsp:cNvSpPr/>
      </dsp:nvSpPr>
      <dsp:spPr>
        <a:xfrm>
          <a:off x="0" y="3155920"/>
          <a:ext cx="60960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E06C0-EA25-4438-B1AE-1CB40D5A8382}">
      <dsp:nvSpPr>
        <dsp:cNvPr id="0" name=""/>
        <dsp:cNvSpPr/>
      </dsp:nvSpPr>
      <dsp:spPr>
        <a:xfrm>
          <a:off x="304800" y="2742640"/>
          <a:ext cx="426720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 smtClean="0">
              <a:solidFill>
                <a:srgbClr val="CC0000"/>
              </a:solidFill>
            </a:rPr>
            <a:t>Θεωρία πολυπλοκότητας</a:t>
          </a:r>
          <a:endParaRPr lang="el-GR" sz="2800" kern="1200" dirty="0">
            <a:solidFill>
              <a:srgbClr val="CC0000"/>
            </a:solidFill>
          </a:endParaRPr>
        </a:p>
      </dsp:txBody>
      <dsp:txXfrm>
        <a:off x="304800" y="2742640"/>
        <a:ext cx="4267200" cy="82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2B2884C-5A23-459F-AC91-0E377FBDAD8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564153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E040B17-5C15-404D-A015-9828932FDA2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4537457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7B6F2AA2-E3B5-41B1-9AFC-CE41DF2CF0FF}" type="slidenum">
              <a:rPr lang="el-GR" smtClean="0">
                <a:latin typeface="Arial" charset="0"/>
              </a:rPr>
              <a:pPr eaLnBrk="1" hangingPunct="1"/>
              <a:t>2</a:t>
            </a:fld>
            <a:endParaRPr lang="el-GR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7B6F2AA2-E3B5-41B1-9AFC-CE41DF2CF0FF}" type="slidenum">
              <a:rPr lang="el-GR" smtClean="0">
                <a:latin typeface="Arial" charset="0"/>
              </a:rPr>
              <a:pPr eaLnBrk="1" hangingPunct="1"/>
              <a:t>3</a:t>
            </a:fld>
            <a:endParaRPr lang="el-GR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7B6F2AA2-E3B5-41B1-9AFC-CE41DF2CF0FF}" type="slidenum">
              <a:rPr lang="el-GR" smtClean="0">
                <a:latin typeface="Arial" charset="0"/>
              </a:rPr>
              <a:pPr eaLnBrk="1" hangingPunct="1"/>
              <a:t>4</a:t>
            </a:fld>
            <a:endParaRPr lang="el-GR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7B6F2AA2-E3B5-41B1-9AFC-CE41DF2CF0FF}" type="slidenum">
              <a:rPr lang="el-GR" smtClean="0">
                <a:latin typeface="Arial" charset="0"/>
              </a:rPr>
              <a:pPr eaLnBrk="1" hangingPunct="1"/>
              <a:t>6</a:t>
            </a:fld>
            <a:endParaRPr lang="el-GR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930EB031-3290-4E98-AED1-38540E84BEA6}" type="slidenum">
              <a:rPr lang="el-GR" smtClean="0">
                <a:latin typeface="Arial" charset="0"/>
              </a:rPr>
              <a:pPr eaLnBrk="1" hangingPunct="1"/>
              <a:t>7</a:t>
            </a:fld>
            <a:endParaRPr lang="el-GR" smtClean="0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8032FF02-B5EC-46CB-96AE-869AD3727E25}" type="slidenum">
              <a:rPr lang="el-GR" smtClean="0">
                <a:latin typeface="Arial" charset="0"/>
              </a:rPr>
              <a:pPr eaLnBrk="1" hangingPunct="1"/>
              <a:t>8</a:t>
            </a:fld>
            <a:endParaRPr lang="el-GR" smtClean="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8032FF02-B5EC-46CB-96AE-869AD3727E25}" type="slidenum">
              <a:rPr lang="el-GR" smtClean="0">
                <a:latin typeface="Arial" charset="0"/>
              </a:rPr>
              <a:pPr eaLnBrk="1" hangingPunct="1"/>
              <a:t>9</a:t>
            </a:fld>
            <a:endParaRPr lang="el-GR" smtClean="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8F26F846-2FA6-40F9-BF87-077CBF9A5947}" type="slidenum">
              <a:rPr lang="el-GR" smtClean="0">
                <a:latin typeface="Arial" charset="0"/>
              </a:rPr>
              <a:pPr eaLnBrk="1" hangingPunct="1"/>
              <a:t>10</a:t>
            </a:fld>
            <a:endParaRPr lang="el-GR" smtClean="0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8032FF02-B5EC-46CB-96AE-869AD3727E25}" type="slidenum">
              <a:rPr lang="el-GR" smtClean="0">
                <a:latin typeface="Arial" charset="0"/>
              </a:rPr>
              <a:pPr eaLnBrk="1" hangingPunct="1"/>
              <a:t>11</a:t>
            </a:fld>
            <a:endParaRPr lang="el-GR" smtClean="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CBDB4-A647-4410-A7B4-32655D781BFD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 marL="1143000" indent="-228600">
              <a:buFont typeface="Arial" pitchFamily="34" charset="0"/>
              <a:buChar char="•"/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7FC3B-E608-44F1-BDE0-3F57A5927DA4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DBF2C-6E43-4C08-A71A-C99D4F4AD3A8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19718-D7C1-4365-9519-4F9EAED41816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C3BEC4-C15D-4BEE-BF9E-6816811E94FE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ED7CA-77F5-449D-9649-81EE1B4E873A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00756F-5536-44EE-B18B-D269A5BF201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5C754E-35A2-4844-B891-163080BEEDF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A882D-A110-4E95-8B37-E41C3D9C386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pPr>
              <a:defRPr/>
            </a:pPr>
            <a:fld id="{B95CBDB4-A647-4410-A7B4-32655D781BFD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9636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66738" y="1484313"/>
            <a:ext cx="8001000" cy="4535487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Α.Καρδουλάκη - Γ.Φλουρής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61A6D-1427-4E6B-BF2D-3967639795A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25539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l-GR" smtClean="0"/>
              <a:t>2ο Γ.Λ. Ηρακλείου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l-GR" smtClean="0"/>
              <a:t>Α.Καρδουλάκη - Γ.Φλουρής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5CBDB4-A647-4410-A7B4-32655D781BFD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8" r:id="rId13"/>
  </p:sldLayoutIdLst>
  <p:transition spd="slow"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75048" y="260648"/>
            <a:ext cx="8568952" cy="1296144"/>
          </a:xfrm>
        </p:spPr>
        <p:txBody>
          <a:bodyPr>
            <a:noAutofit/>
          </a:bodyPr>
          <a:lstStyle/>
          <a:p>
            <a:pPr algn="l"/>
            <a:r>
              <a:rPr lang="el-GR" sz="4000" dirty="0">
                <a:solidFill>
                  <a:srgbClr val="C00000"/>
                </a:solidFill>
              </a:rPr>
              <a:t>ΘΕΜΑΤΙΚΗ ΕΝΟΤΗΤΑ </a:t>
            </a:r>
            <a:r>
              <a:rPr lang="en-US" sz="4000" dirty="0" smtClean="0">
                <a:solidFill>
                  <a:srgbClr val="C00000"/>
                </a:solidFill>
              </a:rPr>
              <a:t>1</a:t>
            </a:r>
            <a:r>
              <a:rPr lang="el-GR" sz="4000" dirty="0" smtClean="0">
                <a:solidFill>
                  <a:srgbClr val="C00000"/>
                </a:solidFill>
              </a:rPr>
              <a:t>: </a:t>
            </a:r>
            <a:br>
              <a:rPr lang="el-GR" sz="4000" dirty="0" smtClean="0">
                <a:solidFill>
                  <a:srgbClr val="C00000"/>
                </a:solidFill>
              </a:rPr>
            </a:br>
            <a:r>
              <a:rPr lang="el-GR" sz="4000" dirty="0" smtClean="0">
                <a:solidFill>
                  <a:srgbClr val="C00000"/>
                </a:solidFill>
              </a:rPr>
              <a:t>ΒΑΣΙΚΕΣ ΕΝΝΟΙΕΣ</a:t>
            </a:r>
            <a:endParaRPr lang="el-GR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627784" y="1628800"/>
            <a:ext cx="6300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3200" b="1" dirty="0" smtClean="0">
                <a:latin typeface="+mj-lt"/>
              </a:rPr>
              <a:t>1.</a:t>
            </a:r>
            <a:r>
              <a:rPr lang="en-US" sz="3200" b="1" dirty="0" smtClean="0">
                <a:latin typeface="+mj-lt"/>
              </a:rPr>
              <a:t>1</a:t>
            </a:r>
            <a:r>
              <a:rPr lang="el-GR" sz="3200" b="1" dirty="0" smtClean="0">
                <a:latin typeface="+mj-lt"/>
              </a:rPr>
              <a:t> ΕΠΙΣΤΗΜΗ ΤΩΝ ΥΠΟΛΟΓΙΣΤΩΝ (1 ώρα)</a:t>
            </a:r>
            <a:endParaRPr lang="en-GB" sz="3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9344" y="2996952"/>
            <a:ext cx="590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latin typeface="+mn-lt"/>
              </a:rPr>
              <a:t>Στόχοι</a:t>
            </a:r>
            <a:r>
              <a:rPr lang="el-GR" sz="2000" dirty="0">
                <a:latin typeface="+mn-lt"/>
              </a:rPr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περιγράφετε τους βασικούς τομείς της Επιστήμης των Υπολογιστών και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μπορείτε να αναφερθείτε στα πεδία τόσο της Θεωρητικής όσο και σε αυτά της Εφαρμοσμένης Επιστήμης των Υπολογιστών.</a:t>
            </a:r>
          </a:p>
        </p:txBody>
      </p:sp>
      <p:sp>
        <p:nvSpPr>
          <p:cNvPr id="34818" name="AutoShape 2" descr="data:image/jpeg;base64,/9j/4AAQSkZJRgABAQAAAQABAAD/2wCEAAkGBhQREBUQERIUEhIWFBkWFxYVFRQcGBYfHRYXGRgVGBcYHCcfGhkkGhQYHzIgIycpMCwtGB4xNTAqNSYrLS0BCQoKDgwOGg8PGiklHyUsKi8pKSwsKSwsLCwwLCksKSwpKS8yLCwsKTQvLCwsLCktKSwvLCwsLCwsMjUpKSosNf/AABEIAPIA0AMBIgACEQEDEQH/xAAcAAEAAgMBAQEAAAAAAAAAAAAABQYCBAcDAQj/xABEEAACAQMCAwUFBAcFCAMBAAABAgMABBESIQUTMQYiQVFhBxQycYEjQlKRM2JygpKhsVNjc9HwFSQ0Q6PB4fGDotIW/8QAGgEBAAMBAQEAAAAAAAAAAAAAAAECBAMFBv/EACsRAAICAQMCBAYDAQAAAAAAAAABAhEDEiExBPATIjJBUXGBobHRYZHhM//aAAwDAQACEQMRAD8A7jSlKAUpSgFKUoBSlKAUpSgFKUoBSlKAUpSgFKUoBXxmwMnYV9rkHta7aGV34dC+iCMf73IpOW2z7upHhggvjzC+YMN0rLRi5Okb3HvaHPf3A4dwYgayVa7IyAB+keIdNC5/SHqSAu5DVduHWtvwy1CPMEQbvNPIA0jn4pJJHPecn/sBsAK41wHtGbKFltFT3uUASTEApbIPgt416PKMlmPwhmwdWnAiLxgzGe5kaWTxlnbUR8i2yj0UCubyJfM7RwOW64+J2iT2scNBwLkv6xwXDr/EkZU/Q1s2PtK4dMdK3kSt5S6oifkJgua5h2f7CXl8A6r7rAf+bOp1MPOODZj83KjyzXQODeyWyhw0yteSDfVcHUoP6sIxGB+6T61aLk+UUnGEdk7LnHIGAZSGUjIIOQR5gisqxjjCgKoCqBgAAAADoAB0FZVc5ClKUApSlAKUpQClKUApSlAKUpQClKUApSlAKUpQFd7d9qRYWjSLhp3PLgQ/ecg4J/VUAsfRceIr888St2lZLfUTqJlmc/E3eyST+J3JNXHtzx03nEJGBzDblreIeGQftpPmzjTnyjHnUZwbgMt3My24AxpEsr50R7bLgbs+CToGOuSRkVlyT3+RtxY0oW/f8EZNcLEuhFHdHTICqPNmOyj+Z8jUv2O7McSlmW8gt4JcYMb3cbiBPHVEC4ZifxhD02Iq2W3srgGlpLi4eRW1AqYkUN+IIEIz8y1WJZL6278Vwb1B1huVjDsPKOeNVAby1qwPmOtUx5cae7GXVJUlsWvg5n5K+9iET76uQXMfXYrrAbp4H8zW7WjwXjEd3AlxFnQ4OzDDKQSrIy+DKwKkeYNb1bTEKUpQClKUApSlAKUpQClKUApSlAKUpQClKUApSlAKrnaTt/Z2LiKeRjKRq5caO7geBIQHSPmRnwqeupxHG0hBIVSxA6nAzgeu1fmu+NyxEsw5dzdEzsJFJYKxIDlc9xMAIinchTsFGTWTpWXxxUnTMZpkWSWO3LMnOxC0iOmea+UD6wMaWfSx6d3PjXZ+A8GW0t0t030DvN4ux3dz6s2T/LwrjMsIljaPVnIK6ttiPHbbIOD9K7H2Z4r71ZwXB+J4wW9GHdcfR1avNzO1ZvqqX8ElSlKzEkd2BucXnE7cfClzHKPnNboz/myE/MmrtXPOw94sR4rxCTVy/fCmVRmOmBFQuFUEkDLdB9010CGZXUOhDKwBDAgggjIII6gjxr2sfpXyPOl6mZ0pSrlRSlKAUpSgFKUoBSlKAUrQ41x6Czj51zKsSdAWO7H8KqN2b0UE1Sr7tvd3O1pELSE/864UNMw80t84T5yH92lA6JSuZWnHL20bmCaS+iJzJDLyxJ6tA6KoDf3bDB8CproHB+MRXUKzwNrRvmCCNirKd1YHYg7ipaoG7SlKgClKUAr8++0mKWTiHFHjyohWHXIQcIphiWKNf13kdseQLHwr9BVp8S4PDcRvDPEkkb6dasNm0kFc+eCo/KoastGTjuj86WdoIkWMdFAH+Z+pya6d7OYSvDYM/e5j4BzgPNIwH5MKjPad2Dt7O1W7s4uUVlRJEDyGN0kOjdMtgh2Q5UeY32re9mEoPCrcAAaA8ZAz1WVwTg75PX615/UQcY/X9m2ORTqu+CyXYfQeUUD47pcEqPUgYJwN8ZGemR1rWjRbWB3Z2fQrSyO57zkLqZjjYbLgAYAAAAAFatpw2TiE9yhupraG3kWIJblVkkYxRys7yFSQv2oAVcfCSSa0e1PCbm1i91MxuLa7ZbUTTBeZbGUiPMhQASoVZsEgENpBJDZFY9PNxTKPLFOiQ7Fcags7C2t5ZGe5eLnyRxRSyyhpiZmLxwqzKMyYywHSprspeWrGWO0lbAfU1u6uhgLbnEUirJGrHJx8Oc4xvW/wDs/DZQCC3TSo3JO7O3i7t1Zz4k/0wKhu0EAHFuHSptK3vET46tFyGfDearKsZHkW9a9MxlrpWE5YKxQBnwdIYkAnGwLAHAz44PyNV/s1xi8kleK7teVpQNrUHQG1Y5YOphIMd4OCP1lU4BAsdKUoBSlQHabtULbEMQEt065SMk6UXOObKR8MYO3mxGB4kAT9at9xSGAappo4h5yOqj82IrlfFuH3VzvJxK536omI4f2eXEVYr83J8yajrfs1ye8LWymb8RV0f56pObk/UVbSDpM/tK4cpwLuOU+UIeY/9FWqHvPagJ9UXDYnklDFXlnjkjihx+JWAd38kAHqRUbEpaPS68vIIKo52ztsyhcHHiOnnSzs0iRY41CIowAP9bk9STuanSDWg4T9r7zcSNc3P9rJju/qxIO7Evoo+ZNeV1cuS0CMxuBblshAseSwUNls6XyrYGSOuc1JSSBRknFaM18Tsuw/n/4q1EGdi7RwxrcOHmCAOR4nxPQfngZrztOLyWtwbm3XIbHPhyAJgNg652WYDoejDut4Ea9fKmiLOr8I4xFdRCaFtSHboQykdUdTurA7FTuK3a4XHwCBDqjjETfiiZ42/ijYGpey4zeQforyRl/BcATL/EdMv/Uqmlk2ddrCViFJUaiASBkDJxsMnYZqn9me3rSzLa3caRSPnlSRsxjlIBLJhgGjfSCQCWBAO+RirnVCSudjrm+lV5b5UiDFeXEI9Lp3e/qPMbI1EqM4JC6sLq0jLjXbWK3m92SKa6uMBmigVSYwc6WkdmVEBxtk5PlVg1Dpnf8A1/ka51wvmcu9aHQbpr65BMpbSCJSkevG5VYRGQB1GOmc1yy5NEbReEdTo0PaV2yWbhk9tLbXFtLIYhHzURo5CJ420iWJmQHCk4Yjoay9lMRXhcZIxqlmYD05rDbc7d3zrYtVu3b3e9gWa3lDI5Ii7p0ltwjd6I6cZKqwYr18J7h/D0t4kgiXTHGoVRvsB6ncn1rDmzOcaZqxw0u0arxTW1w13aoJeYqrPASF5unISSNzssqglcNswwCVwDVa7T9uJp7M2pt2e4R457hnTkxwxx3KSDUA7tnCKNs7B2BOmrM0UV2G1qWRJGjB1OAxXCv8JGQHDLg53Q1tWdhHCnLijSNPwoqqPngDr60h1EoR0kSxKTsjbbthNZ2mmSwvZ2jV3Lme2lDDLOTzQ4YgA4H2ecAbVO9nbFpnHEZ3jkkki0wrCxaKGJiHwjEAyM+FLPgZ0qAABvq2tmkS6YkWNfJQAB8gNhWn2Um9yujYHa3m1y2vlGw701sPTcyqPIuPu1ow9RrelnLJi0q0XelKrPaLsYZ5xdW872twE5ZddZDAHUpKK6hmU5xq1KQxDK22NZwLNSleN3dpFG0sjBI0UszHooAyST5ACgNLtDxxbSHmY1ux0RRg4MjkHC58BgFi3gqsfCqDbW5BeSRuZNI2qWTGNRxgBR91FHdVfADxJJPrNxB7uX3qRSgIKwxt1jjODlh4SPgM3kAq/dJOVXSIFKVpy8QwcKM+tXBuVjJIFGTUe16x8cfIV4MxO5OaURZlLKWOT/6rClKkgUpSgFKUoDV4ijaNcX6aJlmi/bjOpR8jjSfRjXYbG/FzbJPC2BLEHjJGcalypI9MjauUVb/Zbef7vLaeNvMwUf3cg5sf0Bd0H+HVJosiU7F9mTZwvzSr3Er65XBZtRChFy795jhdRJx3nfAAOKcX7HrLK1xBPLaTsBraPQySYACmSKRWVmAGNQw2ABnAFWGlcmk9mWTrg5p2q7PSwQZlvri5mlcQ28KhII2kfIDSCEBmVAGkILYwhzUhy04fYER7rbwErnqxVScn1Ztz6tXwXXvt+9z1gtddvB5PISBcTDboMCIH0k868+2L/wC7Kn9rc20XzDXMWofVQa87M05qC4NeNPTqZI8KsORBHD1KIAT+JvvsfUtlvrW1X3NfVWsvLO3BjUV2msXkty0P/EQss8B/vIzqVfkw1IfRzU4I683TFWVxdoh09iV4LxVLq3iuY/gljV18xqAOD6jofUVu1UOwD8prux8IbjmRjGwjnHNUD0EnOX92rfXsxepJnntU6KvL2hn0cxFQtcPyrKIg5bGo+8TPnaPQpk0gbKAMlmAET24vmnli4fkMkYSe6IGA5B+xhxk4DOpkI8o1HRqnltDG1pOy4EcLQOP7PXye/wDshoAufJ89AapgJ97v9Xx++HOfLkQcv6aNP86suSD3Vic5GN9twcjA39N8j6VlWpwvIjCM/MdMI7/icKC5/Nvp08K266EGrfT4GkdT1+VVzh0ckWiMl51LSGSVyQVIxpAVskgnOMHHiNiBUhfXwVgSGOtwg0qT1zjOOigDcms6kgUpSpIFKUoBSte04hHKXEbauW5RuuzDqN+vXqK2KAUpSgFSnYi75XEwucLc27IfV4WDp9dEs38NRdfbebl3FtN05dzGc+jnkv8ATRMx+lRLglHY6rfbnjTwW4htzi6uX5EH6pIJeY/qxoGf5hR41ZKoFhce+3kvEDvCmq2tfIqrfbTjfHfkXSD+GMedZMs9EbOsI6nRI8L4alvDHBEMJGoVfPbxPqTkk+ZNQ/bQ4S1b7q8QtS3oOZjP8TCrDUP2xsGmsZ0j/SBOZHjrrjYSoB82QD615MX5rZua2JETgy8sOMqgZkxv3mIRtXh+jcY8fpW9EtVtOJhpIbtFAt54lLOMZZ3eFLeM+JwJpPlVlhNWS3Ib2NlI6wmirYj6VjcnatTitJxT3K7wc6eMMB0ewUt80uGC/wApWq51S+zv2nF7lx0htIIj+1JJLKR/CI/zFXStWH/mjhk9TBFc87dcPNrdDiA/4eYJDc/3bA4hnP6p1ctj4dw10OvG8tEljaKRQ8bqVZT0YEYIPoQa6lDk9l9lcPBqyGV7jfGQXmII+QyB9akpfhPyP9K0Lng5t5Tw+ZnwumW2lyNUsSSKwUtjd4yFRh4qVb720jXVEELStm6tdO4+H+lU7j/bB4p/dbaEzzYyRhsDI1YAXc7HOegqbILRSqpwvtuxdorq3eCQIzgYbv6VLFQrYOcKcbnNe9n2xW4uIoIV1JJCzlicMhGvukeB7v8AMH5rQM+2TtGsFwCVEVwhf9lsqc+m+P3qsIPlvXNOGQTG1W3dy8V2rqmckxSo5IQ58GKAfX0Oc7Dh3u1nHxK1kcMuOdGxGl+/oZcADG/nnb1FRYJvgl2LX/aLPkiO4Z8DqdWSB9dhW/2d7U+8sY5IWgl0h1Vs4dD95SQP9fXEXDB7xJxOFf8AmJEy/MxFl/nio/hF9JMrcQm0ottbtDGBtrfQRk58e8NvMjHQ1FgkZPaGBFzBFktOY411fEo05c7bHvAfM+hqxWvHIZJ3t421SRjLYBwNwCNXQkEj/Wa5LDwhikGnPNmciMZOyghQ3yLlt/1Kt/Zyy5MnEDb7mJOWh6lnVWyfmXTOPWibJL1q3x4+VaPHSRazFfiWJ2HzVSw/mKpvZrg7O1rfQSM7FmF0XbPz67nIPTf7pq/sgYFTuCMH5HY1ZbkF77a8ZYWaRW7YnvCIYmHVA6lpJuv3IgzZ89PnXyxskhiSGMaY40CKPIKMD67VUexnEfeiJ5DhLG2WzDNgDWADcy79O6kK59G86tHD+MwXGeRPFNjry5Ecj5hScV4/VScpV8DbhjSv4m5X2mK+VkNBSLmWKwmFpc/8C8ouYHGf92ZZkcpJp+GHmspVjsNek+Yt3Aw6wRiVxI4QZdTkP5MD45GDWHZG0EtzxCWUBvtEtQrAECNIEkxg+DNcuT57eVYXHs/eAl+GXHuwJJNtKpktievdXIeLJP3Gx6Vu8ByimnuZfFSk0ycjuMVo8Z4wkMTSytpRRv4k+AVR4sSQAB1JArQSy4pjSYLHP4xcz6fno5Gr6avrUjwvsgRItxeSi5mQ5jULoghOMao4ySS+5Gt2Y+WnJFI4cktpbIPJBboy7D8IeG3aWcabi5la4lXOdBYAJFn9SNUT5g+dWKlK3JVsZuRSlKkFL9qMatbwopC3TTj3d/wMqs8jEeKGNWVh0OselVzg/EufEHK6HBKSJ4o67Mn/AHB8QQfGt3jt37zxORwcx2qe7p0xzH0yTsPkOUnzDV4R2SrI8qjDOFDb7HTkKxH4sHGfIAeAq8SD3qi9vuD6cXkCgTQMshIG7KOqk+IGM/LNXeaUKMn/AN1EyHVnO+euf6fKr0Cj3nFo7y+seQdRTMj9e6O6xQ+o0kfX1r6eGpYcTjlACwThkB6CNiOnoCcY9GPlWHCLVOHcRaJl+znAEMn4d/0Z+uF+i+dWnjvB1uoGhY4zgq2M6SOjY/l8iajkgiLrscTeR3EcpWISiZojqwGzksg6d7G/l/Koe64FctcS2KArZyTc5nxsAcEqG6dRjT5qPCrzY25jiSNm1lUVS34sADP1xXtU0CE4Rwh4ry6mYAJJyxHg+Crg7eGNhXjc9hbeSYzNrwW1tEGxGzfiIxnx8D41YaUoGhJwiJWWdYgZIoikYBwAMHCgdAdyM+tU3hkl3YsjvBLKswd5EQbiRmONRAO4VVOP1j610GlKBBdkeFvDE7SqEeWVpeWOkeei/P8A8VO0pUkFZ4hxEiwFmikmfiVyGVB3pQrqVj26lnliH0xVqi4S0sQsZobO6u41VHuhGQbTA+CSZSGmnAwAqFemXx1bx7M9lY7yBJ2kljeO+upI2iYBiGflsM4JGeWO8MEY2IO9XuysEgjWKJBHGo2UDAHmfUk7kncnc15U86hajzbNsYOSV8EHB2EgVAGkuXlA2uGuZucD5q2rC/IDHmDUjwTnhGjue88blVlGAJlwCshUfC2+lh01KSNiKX3aS1g/TXMEZ8mlQH+HOT+VQt57Q4sH3aGW4P4ipii+ZklAOP2VasbcmtzvGO/lNHiPaa4seIXhgaBY2jt5JOekjAHQ6ahodcd2Nc5z0HTFT3Zj2izS3EVvdRQ4nJWOW3ZyMhGcBkfJwVRu8GPhnrmuccRtpLmaS4mxK0hGYUYpbpyxoAkdu84Gk7YxnJ04NdJ9mXZuNoIOJyMZJ5IsoNOmOAMMMkab77aS5JJA20g4rV085zlUX5Vz3yM+OGPH5o+Z8d8cF+pSlegecKUpQEbx1nKJFG7RtLIsetcalGC7lc9G0IwB8CQfCtLhimS6ubly2IibeFcnAUKjyvp/E0ndyfuxJjqcyXFrdmjzGMyIyyIM4yVOSmfDUuVz4as1hZQ/aNMhOiUAsjAgq4GnVg9CVAVh5ovrkDknZ18xWjO7GSZJZ2A6O8mJXdz+rzCAPNx5VYagJ+DtA8nD/hngV2tHYkB4WdWTcdcFFibY40+tT9dEQR/EGOoDwxWrUjfQ5XI6j+lR1XINa94bHNo5iBtDh167EdDt/Toa2aUoQKUpQClK8uEcH9+uZ1eWaOG3WNQIXKMzupcsWHUKukAdMk5qmTIscdTLRi5OketK1eHu2HjkOqSKWSFmxjUUcgPgdNS6W+tbVWTtWiHsKxlmCKXY4VQWJ8gBk/yFfJpNKs3kpP5DNVzivGVnUQqcR6Fe4fwC6Q3KHqR8Xku3U1Wc1COploQc5KKPXgdjKbWJZZ5guksIo3aJV5jGQ6uWQXbLndj6YrSvuFx27K8sYmgJwzSamePyY5OGXz7uR13xUpa9o4ZB1ZXP/LZGEnmCEAJI9RkVuyxCVMEEA+DDf6j/ALV8xLNkUrne59PHBi0VCrXvz/Zja2EUe8UcaeqIo/morwu+JrqMKKZ5PvIMYX/EY7KPTc+QNaltwmZRyObpt1PdZc87SR+j1HZQDkahk4wNsVIpHHbxHAEcaAscfmSfEn16muTST5vv3/R2TbXFd+37NjstwZrviUUNzpmiEUk0sIB5QwVWLVneTLsdm2Ok93aur8H4wssdviPl8635qqCMKBy+70HhKuNvyqudj+y0sdlJIwMd3eYLk/FBGRhEH66RszY/tGbwqwcMs/t2kC6IYoxbwrgjYHMjAH7pKxoP8InoQa+h6fH4eNRfJ811OTxMjkuPYmKUpXczilKUApSlAV/tl2W99iUowjuoSXglP3Wxgq2OsbjusPLfqBVK4bfmVTrQxSoxSWI9Y3HVT5jxDeIINdVqj9vuBmM/7TgUlkULcovWWIffA8ZIslh5rqXyqydAjajbu30nI6H+XpW/FKHUOpDKwDAjoQRkEehFJ49SkV0IIilKVJUUpSgFe/Zm9EF68bbLdKuk+HNjUgof2o8EesZHjXhUdxvLIIY97l2XkKPi1hgVkHkqkai3QAHNcs0FODTLwlpkmjdnTl3t3GdiZhMvqskad4eY1o6/MV6VaO0HZxLrS2t4pUyFkjC6sHGpCHBVlOAcHoQCMVz63hhlQOIb+6VgCDc3ccMZB3B0W5Jx8xWfBn1QSSbaOuTHUrs9+OcUjiikDyIrmNwqlhqYlSAAvU748KhOC9mLie1SCG0kUFUDPKOVH1DSbt32zgjKqepqWbjj2ciR2tpYW7OGYlI5HdVG2ppCULZYgDI8/Ktie5uLqM8+6lw2RpiIiTyyRGAzfJmIrL1edWlNVXfe5r6TDNpuHv33saXDeHNZ3Etk7xsQiTARFiq6sq6d45B1IG3xnXnAzUqTVT4fNHC0EmgI3u0iSBFGppBLEmkAbs5dWxUuvD3n71ySqHpAp7v/AMrD4z+r8Pz615eaKctT2XaPXwSahp5fbPWHj8LvoVwds6uiHfGFY7Oc/hyPWvHtFaPLHy1XUDnbJAZvu6iOiKe+d9yqjxrZj4QiEtEXiyckRsQpPnyzlM+oFfbi8S3TVLKSCdtWnUx/CoRRqPoBVE0pJ4zq03FrJ/h0fsN2wimSOyYTRXEcQAWdg5lCAKzrMpxIehPQ79AKuFcx9lVktxNJfSMFljDQpbnaSBWILSSqdw8mkYxsFHUknHTq+jxuTinPk+XyqCm1B7ClKV0OYpSlAKUpQChFK87iYIjOc4UFjgZOAMnAHU+lAcvNh7ndzWIGIx9vbeXKc96Mf4cupceCslY2HExKpbSU+0eMBsZYrnJGPkdvDB8qnO0Vs167pGU96g03NkwxpmhdFV4y2d1Zg6EjpmFvKqrPdvcRt7qeVdKQsiS7PFjJ0SIVbHeIOcd4A4O4IumQbN7Dhs+B/rWtUyy52IyK0p+Hkbr09f8AOrkGnXhdTOCkcSB5pXCRqTgZwWLMcHCKqsxOPD1rCXisKtoMqa/wKwZ/oi5Y/QVpTcUHOj/T2kiMWimli5YYlSpVRMO+CrEYIqJN1tyFzuWiHsS2C11ePgDJWBUhRfPLtqfHrqX6VhwLi9hFOsFjC8jy6gZ1UkPpGWzcTMDIAN+6WHlULxJWlXVfXLTRLuUcRxwjyLIgAb98kelTPZGxBzxKXuRiIiBSMaYtmeYjwLhRgeCKPxGvOywkoXllv7I1QknKoIuYFci4RxBYLGPmE5TVEFAyzsjugVR4k6f89qmeyntCiEM9xcygzSXBkjt1JMukxRBIlj6jGkrk4BwWzg5qvcE4Ic62GZWLM7EkhNbFmVfADLHp161PSqWNysZmpVRGFrgyz3DCI6UV5NTOOWMErArKDqbTvsBkt6ip+Ka70gm0j6DYXABG3Qgx9R061rcPiDpAn9vK90/qiEGMH03tx+6atFWydPjyO5Lf6l8XU5caqL2+hVI7GVZmn9yYuSSM3MJVSQAxQeBbAyeprObi9wsixvbxw6tleWYlCfwakQgN6EjPhmrRWEsQdSrAMpGCCAQR5EHqKo+kxPlfdnRdZmXD+yIgcLuX/SXCRDxEMW/8cpOP4a2bDgMUTcwAvL/ayMXf6Mfh+S4rEWEsW0EgKf2U2ohfRJB3lHowYeWK3oC+O+FB8lLEfmVH9K7QxQh6VRwnlnk9TbNfiVy1upvYjongRnVvxADU0L/ijfGCPMgjBANdpifKg4IyAcHqPQ1yLh3DTeXsVoBmNCtxcHwCI2Y4z6ySKNvwo9dfrqjgxSlKkgUpSgFKUoBXjdh9DcvSHx3dWdOfANjfB6ZHnXtSgKDfcFmjRZEinijDNJFyeW9xYux+0RUUlZ7VyMmIZI2wuy8uV/8A5YXgzxKC2kdccuaDnRykbk56PF4d0O3U1aaUBU09mNmCdXvLg+DXl3gfLEg/nWxb+zjhyHPucUh85g0p/OUtVkrGSQKCzEAAZJJwAB1JPgKA8LPh0UIxFFHEPJEVR+SgVyr2kcbF5dG0GGtrY4ddissxGSG81jUgY/EzZ+EVJdsPaZzAkPC5W1837S4EStCFCvlVaTZyX0boCMZ3FUi2g0KFLFjuWZurMSWZz6liT9aglI0peARFSoUjKsFyzsqZBGpUYlVIz4AVYuIdrZ57Q2gt1g1RcqSXmhgF06W5SAZyVyBqxpz44pYWgK6mGc9M/wBa90sEBzj6HpXOUFKr9jom1waVvw3CDrgDAUYzgDYZYgV4cT4vyYJB7vcL9m+ltCsurScZZHbG+NzUvNEzHZ9C+OANR+pyAPpn1FaPEYIYo2lkjEpHQONbMxOFVS+dyxA+tXIITg3aS1MwxOirHaxQrrym+pi/xAeCR1bIplcakYMvmpBH5jaoqz7OR8orNHG0jtzHIGAG8AhG6hRhRjHTPiaW/Z2NJA4Rcg5Dp9m/nhxHhZAfUfMHc0BMUpSoArXu7krpVEMs0jaIox1kY9B6KBuWOygEmvetTsj2hS14nLLdnue7AArBLIYCXyseqIMAWQFmJAyQoBwKkM6X2N7LixgKsQ9xI3MnkH33xjC56IoAVR4AeZNT9RnB+09rd592uIpiBkqjgsv7SfEv1FSdWOYpSlAKUpQClKUApSlAKgOM9vLG0YpPdRrIOsakvIPnHGCw/KpDj1nJNazRQyGGV4nVJBkaGKkK2RuMHxG/lXBn4PNZ5jlsp4cdWWJ5EY+JEsYYN8zv51xy5JQVxjZ1xQjN7ujpNz7aLRc6IL2YDxSDAPy5jKT+VUrtp7UU4isUMUNytt3nmVlT7TGkICEdtaKSxZMdQuQcYqDbiSDrrHzil/8AzWhcxh2DwpMzFhqCQT5PgJF7mNa5/eGQazR6jK3Th9maJYMa31fgm7W7SRdUbKw9D09CPD5Gt6ztNZ/VHX/Kob/YUs2H9wvebj447edD9JCFyPmamOGdl+MrgR27MnldG3Uj96OTV+amtGPI5cxaOM4KPDTJgCvtZXXCL+EZlsWkGN2tZEl/+jaH/JTUU/aKFG0Ss1u/4biOSI/9RQP511KWbl5drEupsncKFUZZ2JwqIo3ZidgK1OKdnZY7q0a6b7UxzT8lSDHDgxpGuR8cmZWLP0yAF2GTa/Z1wUXLHiUneRXeO1XbTgHS9z6s51Kp8FG3xGt32j8GkLQ3sSNJyQ8cqIMuY30HWoG7FHjU6RuQW8qmit7lZpXlb3KyKHjYOp6MpyPz8/SvWqlhSlKAV5QW4TUR1ZizHxJOAPyUBR6KK9ageJdpTrFvZRm6uXbQqpugbxy2d8dSAdh8RWgNvidtz5YreEA3sjDkuPjhwe9PrHeVUAJ67kY3zXcBVO9nnYL3BWnuH519MBzZPBR1EUfkg28s4HQAAXKrlG7FKUoQKUpQClKUApSlAKUpQDFKUoBSlKAVhLCrAqyhgeoIBB+hrOlAYxRBVCqAqgAAAAAAdAAOgrKlKAr3GOwNncyGZ4jHMessLvE59WaMjWf2s1Et7LYhuL6+Uf4lucfV4Sf51dmbAydgK4dx3tnLxIlslbUk8uIdGUHAeX8bHGdJ2XYYyCx5ZcscUdTOuLG8jpH3tM8VrNF7lc3F/guJgZIuWBpwvfWJUJ1HOxJGnpvURfdpboD7O3jUebSM5H7qBf615rchn5UYaaXwjiUu/wDCmcfM4FXDgPsvubgh7xvdIf7NGDTt6M4ysQ/Z1H1WskMubK/LGkaZY8WNbu2Urh1tccTfkxNJcv8AeQfZQRg9GmZM5XxA1MW8Aa7T2J7BQ8OTIxJcMoDy6QMDry41+5GD90depyam+D8FhtIhBbxLFGPur4nxYk7sx8WJJNbtbIQ07t2zJKd7LYUpSuhQUpSgFKUoBSlKAUpSgFKUoBSlKAUpSgFKUoBSlKA+EV+V+GWiHi8sOheVzmHL0jRjUdtPTFKUB+m+D8NigiVIYo4l0g6Y0VR064UAVvUpQClKUApSlAKUpQClKUB//9k="/>
          <p:cNvSpPr>
            <a:spLocks noChangeAspect="1" noChangeArrowheads="1"/>
          </p:cNvSpPr>
          <p:nvPr/>
        </p:nvSpPr>
        <p:spPr bwMode="auto">
          <a:xfrm>
            <a:off x="155575" y="-2193925"/>
            <a:ext cx="3943350" cy="4581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30722" name="Picture 2" descr="https://encrypted-tbn2.gstatic.com/images?q=tbn:ANd9GcSjme0uLeEFHsz6bXnjHt5obcO71-mZQfW8te-pMb7fZ5xnDIqU_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2660736" cy="18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293787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F0987-D251-4C47-A735-869F129BC790}" type="slidenum">
              <a:rPr lang="el-GR"/>
              <a:pPr>
                <a:defRPr/>
              </a:pPr>
              <a:t>2</a:t>
            </a:fld>
            <a:endParaRPr lang="el-GR" dirty="0"/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755576" y="548680"/>
            <a:ext cx="6120680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/>
            <a:r>
              <a:rPr lang="el-GR" sz="2800" i="1" dirty="0" smtClean="0">
                <a:solidFill>
                  <a:srgbClr val="C00000"/>
                </a:solidFill>
                <a:latin typeface="+mn-lt"/>
              </a:rPr>
              <a:t>Τι μελετά η Επιστήμη των Υπολογιστών;</a:t>
            </a:r>
            <a:endParaRPr lang="el-GR" sz="2800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899592" y="1052736"/>
            <a:ext cx="45365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>
              <a:buNone/>
            </a:pPr>
            <a:r>
              <a:rPr lang="el-GR" dirty="0" smtClean="0">
                <a:latin typeface="+mn-lt"/>
              </a:rPr>
              <a:t>Τα θεωρητικά θεμέλια και τη φύση των</a:t>
            </a:r>
          </a:p>
          <a:p>
            <a:r>
              <a:rPr lang="el-GR" dirty="0" smtClean="0">
                <a:latin typeface="+mn-lt"/>
              </a:rPr>
              <a:t>πληροφοριών</a:t>
            </a:r>
          </a:p>
          <a:p>
            <a:r>
              <a:rPr lang="el-GR" dirty="0" smtClean="0">
                <a:latin typeface="+mn-lt"/>
              </a:rPr>
              <a:t>αλγορίθμων</a:t>
            </a:r>
            <a:endParaRPr lang="el-GR" dirty="0">
              <a:latin typeface="+mn-lt"/>
            </a:endParaRPr>
          </a:p>
          <a:p>
            <a:r>
              <a:rPr lang="el-GR" dirty="0" smtClean="0">
                <a:latin typeface="+mn-lt"/>
              </a:rPr>
              <a:t>υπολογισμών</a:t>
            </a:r>
            <a:endParaRPr lang="el-GR" dirty="0">
              <a:latin typeface="+mn-lt"/>
            </a:endParaRPr>
          </a:p>
          <a:p>
            <a:r>
              <a:rPr lang="el-GR" dirty="0" smtClean="0">
                <a:latin typeface="+mn-lt"/>
              </a:rPr>
              <a:t>τεχνολογικές εφαρμογές τους</a:t>
            </a:r>
          </a:p>
        </p:txBody>
      </p:sp>
      <p:sp>
        <p:nvSpPr>
          <p:cNvPr id="7" name="TextBox 7"/>
          <p:cNvSpPr txBox="1">
            <a:spLocks/>
          </p:cNvSpPr>
          <p:nvPr/>
        </p:nvSpPr>
        <p:spPr>
          <a:xfrm>
            <a:off x="1619672" y="3501008"/>
            <a:ext cx="5544616" cy="57606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normAutofit/>
          </a:bodyPr>
          <a:lstStyle/>
          <a:p>
            <a:pPr algn="ctr"/>
            <a:r>
              <a:rPr lang="el-GR" sz="2800" dirty="0" smtClean="0">
                <a:solidFill>
                  <a:schemeClr val="bg1"/>
                </a:solidFill>
                <a:latin typeface="+mn-lt"/>
              </a:rPr>
              <a:t>Επιστήμη των Υπολογιστών (1940)</a:t>
            </a:r>
            <a:endParaRPr lang="el-GR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9 - Βέλος προς τα κάτω"/>
          <p:cNvSpPr/>
          <p:nvPr/>
        </p:nvSpPr>
        <p:spPr>
          <a:xfrm rot="1551749">
            <a:off x="3133367" y="4101509"/>
            <a:ext cx="360040" cy="1080120"/>
          </a:xfrm>
          <a:prstGeom prst="downArrow">
            <a:avLst>
              <a:gd name="adj1" fmla="val 50000"/>
              <a:gd name="adj2" fmla="val 9837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10 - Βέλος προς τα κάτω"/>
          <p:cNvSpPr/>
          <p:nvPr/>
        </p:nvSpPr>
        <p:spPr>
          <a:xfrm rot="20048251" flipH="1">
            <a:off x="5005575" y="4101509"/>
            <a:ext cx="360040" cy="1080120"/>
          </a:xfrm>
          <a:prstGeom prst="downArrow">
            <a:avLst>
              <a:gd name="adj1" fmla="val 50000"/>
              <a:gd name="adj2" fmla="val 9837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11 - TextBox"/>
          <p:cNvSpPr txBox="1"/>
          <p:nvPr/>
        </p:nvSpPr>
        <p:spPr>
          <a:xfrm>
            <a:off x="1115616" y="5229200"/>
            <a:ext cx="2952328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+mn-lt"/>
              </a:rPr>
              <a:t>ΘΕΩΡΗΤΙΚΗ ΕΠΙΣΤΗΜΗ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4644008" y="5229200"/>
            <a:ext cx="2952328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latin typeface="+mn-lt"/>
              </a:rPr>
              <a:t>ΕΦΑΡΜΟΣΜΕΝΗ ΕΠΙΣΤΗΜΗ</a:t>
            </a:r>
          </a:p>
        </p:txBody>
      </p:sp>
      <p:sp>
        <p:nvSpPr>
          <p:cNvPr id="15" name="Rectangle 4"/>
          <p:cNvSpPr txBox="1">
            <a:spLocks noChangeArrowheads="1"/>
          </p:cNvSpPr>
          <p:nvPr/>
        </p:nvSpPr>
        <p:spPr>
          <a:xfrm>
            <a:off x="2627784" y="188640"/>
            <a:ext cx="6300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1 - ΕΠΙΣΤΗΜΗ ΤΩΝ ΥΠΟΛΟΓΙΣΤΩΝ</a:t>
            </a:r>
            <a:endParaRPr lang="en-GB" sz="2400" dirty="0">
              <a:latin typeface="+mj-lt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F0987-D251-4C47-A735-869F129BC790}" type="slidenum">
              <a:rPr lang="el-GR"/>
              <a:pPr>
                <a:defRPr/>
              </a:pPr>
              <a:t>3</a:t>
            </a:fld>
            <a:endParaRPr lang="el-GR" dirty="0"/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755576" y="620688"/>
            <a:ext cx="7776864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l-GR" sz="2800" b="1" dirty="0" smtClean="0">
                <a:solidFill>
                  <a:srgbClr val="C00000"/>
                </a:solidFill>
                <a:latin typeface="+mn-lt"/>
              </a:rPr>
              <a:t>ΘΕΩΡΗΤΙΚΗ ΕΠΙΣΤΗΜΗ</a:t>
            </a:r>
            <a:endParaRPr lang="el-GR" sz="2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899592" y="1052736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ctr">
              <a:buNone/>
            </a:pPr>
            <a:r>
              <a:rPr lang="el-GR" dirty="0" smtClean="0"/>
              <a:t>Ερευνά κυρίως το σχεδιασμό των αλγορίθμων και των υπολογιστικών μεθόδων που χρησιμοποιούνται για την άντληση, την επεξεργασία, την ανάλυση και την αποθήκευση πληροφοριών.</a:t>
            </a:r>
            <a:endParaRPr lang="el-GR" dirty="0" smtClean="0">
              <a:latin typeface="+mn-lt"/>
            </a:endParaRPr>
          </a:p>
        </p:txBody>
      </p:sp>
      <p:graphicFrame>
        <p:nvGraphicFramePr>
          <p:cNvPr id="15" name="14 - Διάγραμμα"/>
          <p:cNvGraphicFramePr/>
          <p:nvPr/>
        </p:nvGraphicFramePr>
        <p:xfrm>
          <a:off x="971600" y="23488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15 - Επεξήγηση με σύννεφο"/>
          <p:cNvSpPr/>
          <p:nvPr/>
        </p:nvSpPr>
        <p:spPr>
          <a:xfrm>
            <a:off x="6012160" y="4869160"/>
            <a:ext cx="3131840" cy="864096"/>
          </a:xfrm>
          <a:prstGeom prst="cloudCallout">
            <a:avLst>
              <a:gd name="adj1" fmla="val -64860"/>
              <a:gd name="adj2" fmla="val 40664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rgbClr val="CC0000"/>
                </a:solidFill>
              </a:rPr>
              <a:t>Τι πόροι απαιτούνται;</a:t>
            </a:r>
            <a:endParaRPr lang="el-GR" b="1" dirty="0">
              <a:solidFill>
                <a:srgbClr val="CC0000"/>
              </a:solidFill>
            </a:endParaRPr>
          </a:p>
        </p:txBody>
      </p:sp>
      <p:sp>
        <p:nvSpPr>
          <p:cNvPr id="17" name="16 - Επεξήγηση με σύννεφο"/>
          <p:cNvSpPr/>
          <p:nvPr/>
        </p:nvSpPr>
        <p:spPr>
          <a:xfrm>
            <a:off x="6012160" y="3645024"/>
            <a:ext cx="3131840" cy="864096"/>
          </a:xfrm>
          <a:prstGeom prst="cloudCallout">
            <a:avLst>
              <a:gd name="adj1" fmla="val -64860"/>
              <a:gd name="adj2" fmla="val 40664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rgbClr val="CC0000"/>
                </a:solidFill>
              </a:rPr>
              <a:t>Επιλύεται αποδοτικά;</a:t>
            </a:r>
            <a:endParaRPr lang="el-GR" b="1" dirty="0">
              <a:solidFill>
                <a:srgbClr val="CC0000"/>
              </a:solidFill>
            </a:endParaRPr>
          </a:p>
        </p:txBody>
      </p:sp>
      <p:sp>
        <p:nvSpPr>
          <p:cNvPr id="19" name="Rectangle 4"/>
          <p:cNvSpPr txBox="1">
            <a:spLocks noChangeArrowheads="1"/>
          </p:cNvSpPr>
          <p:nvPr/>
        </p:nvSpPr>
        <p:spPr>
          <a:xfrm>
            <a:off x="2627784" y="188640"/>
            <a:ext cx="6300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1 - ΕΠΙΣΤΗΜΗ ΤΩΝ ΥΠΟΛΟΓΙΣΤΩΝ</a:t>
            </a:r>
            <a:endParaRPr lang="en-GB" sz="2400" dirty="0">
              <a:latin typeface="+mj-lt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F0987-D251-4C47-A735-869F129BC790}" type="slidenum">
              <a:rPr lang="el-GR"/>
              <a:pPr>
                <a:defRPr/>
              </a:pPr>
              <a:t>4</a:t>
            </a:fld>
            <a:endParaRPr lang="el-GR" dirty="0"/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755576" y="620688"/>
            <a:ext cx="7776864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l-GR" sz="2800" b="1" dirty="0" smtClean="0">
                <a:solidFill>
                  <a:srgbClr val="C00000"/>
                </a:solidFill>
                <a:latin typeface="+mn-lt"/>
              </a:rPr>
              <a:t>ΕΦΑΡΜΟΣΜΕΝΗ ΕΠΙΣΤΗΜΗ</a:t>
            </a:r>
            <a:endParaRPr lang="el-GR" sz="2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899592" y="1052736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ctr">
              <a:buNone/>
            </a:pPr>
            <a:r>
              <a:rPr lang="el-GR" dirty="0" smtClean="0"/>
              <a:t>Μελετά τρόπους εφαρμογής της Θεωρίας των υπολογιστών για την επίλυση προβλημάτων στον πραγματικό κόσμο.</a:t>
            </a:r>
            <a:endParaRPr lang="el-GR" dirty="0" smtClean="0">
              <a:latin typeface="+mn-lt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755576" y="1988840"/>
            <a:ext cx="784887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>
              <a:buNone/>
            </a:pPr>
            <a:r>
              <a:rPr lang="el-GR" b="1" dirty="0" smtClean="0">
                <a:latin typeface="+mn-lt"/>
              </a:rPr>
              <a:t>Επιστημονικά πεδία:</a:t>
            </a:r>
          </a:p>
          <a:p>
            <a:r>
              <a:rPr lang="el-GR" dirty="0" smtClean="0">
                <a:latin typeface="+mn-lt"/>
              </a:rPr>
              <a:t>Σχεδίαση υλικού</a:t>
            </a:r>
          </a:p>
          <a:p>
            <a:r>
              <a:rPr lang="el-GR" dirty="0" smtClean="0">
                <a:latin typeface="+mn-lt"/>
              </a:rPr>
              <a:t>Σχεδιασμός, Ανάπτυξη και Υλοποίηση λογισμικού </a:t>
            </a:r>
            <a:endParaRPr lang="el-GR" dirty="0">
              <a:latin typeface="+mn-lt"/>
            </a:endParaRPr>
          </a:p>
          <a:p>
            <a:r>
              <a:rPr lang="el-GR" dirty="0" smtClean="0">
                <a:latin typeface="+mn-lt"/>
              </a:rPr>
              <a:t>Ανάπτυξη πληροφοριακών συστημάτων</a:t>
            </a:r>
            <a:endParaRPr lang="el-GR" dirty="0">
              <a:latin typeface="+mn-lt"/>
            </a:endParaRPr>
          </a:p>
          <a:p>
            <a:r>
              <a:rPr lang="el-GR" dirty="0" smtClean="0">
                <a:latin typeface="+mn-lt"/>
              </a:rPr>
              <a:t>Εισαγωγή τεχνητής νοημοσύνης</a:t>
            </a:r>
          </a:p>
          <a:p>
            <a:r>
              <a:rPr lang="el-GR" dirty="0" smtClean="0">
                <a:latin typeface="+mn-lt"/>
              </a:rPr>
              <a:t>Δημιουργία δικτύων υπολογιστών</a:t>
            </a:r>
          </a:p>
          <a:p>
            <a:r>
              <a:rPr lang="el-GR" dirty="0" smtClean="0">
                <a:latin typeface="+mn-lt"/>
              </a:rPr>
              <a:t>Σχεδιασμός βάσεων δεδομένων</a:t>
            </a:r>
          </a:p>
          <a:p>
            <a:r>
              <a:rPr lang="el-GR" dirty="0" smtClean="0">
                <a:latin typeface="+mn-lt"/>
              </a:rPr>
              <a:t>Ασφάλεια υπολογιστών</a:t>
            </a:r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2627784" y="188640"/>
            <a:ext cx="6300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1 - ΕΠΙΣΤΗΜΗ ΤΩΝ ΥΠΟΛΟΓΙΣΤΩΝ</a:t>
            </a:r>
            <a:endParaRPr lang="en-GB" sz="2400" dirty="0">
              <a:latin typeface="+mj-lt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75048" y="260648"/>
            <a:ext cx="8568952" cy="1296144"/>
          </a:xfrm>
        </p:spPr>
        <p:txBody>
          <a:bodyPr>
            <a:noAutofit/>
          </a:bodyPr>
          <a:lstStyle/>
          <a:p>
            <a:pPr algn="l"/>
            <a:r>
              <a:rPr lang="el-GR" sz="4000" dirty="0">
                <a:solidFill>
                  <a:srgbClr val="C00000"/>
                </a:solidFill>
              </a:rPr>
              <a:t>ΘΕΜΑΤΙΚΗ ΕΝΟΤΗΤΑ 2: </a:t>
            </a:r>
            <a:r>
              <a:rPr lang="el-GR" sz="4000" dirty="0" smtClean="0">
                <a:solidFill>
                  <a:srgbClr val="C00000"/>
                </a:solidFill>
              </a:rPr>
              <a:t/>
            </a:r>
            <a:br>
              <a:rPr lang="el-GR" sz="4000" dirty="0" smtClean="0">
                <a:solidFill>
                  <a:srgbClr val="C00000"/>
                </a:solidFill>
              </a:rPr>
            </a:br>
            <a:r>
              <a:rPr lang="el-GR" sz="4000" dirty="0" smtClean="0">
                <a:solidFill>
                  <a:srgbClr val="C00000"/>
                </a:solidFill>
              </a:rPr>
              <a:t>ΘΕΜΑΤΑ </a:t>
            </a:r>
            <a:r>
              <a:rPr lang="el-GR" sz="4000" dirty="0">
                <a:solidFill>
                  <a:srgbClr val="C00000"/>
                </a:solidFill>
              </a:rPr>
              <a:t>ΘΕΩΡΗΤΙΚΗΣ ΕΠΙΣΤΗΜΗΣ Η/Υ </a:t>
            </a:r>
            <a:endParaRPr lang="el-GR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3779912" y="1628800"/>
            <a:ext cx="5364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>
              <a:buNone/>
            </a:pPr>
            <a:r>
              <a:rPr lang="en-US" sz="3200" b="1" dirty="0" smtClean="0">
                <a:latin typeface="+mj-lt"/>
              </a:rPr>
              <a:t>2</a:t>
            </a:r>
            <a:r>
              <a:rPr lang="el-GR" sz="3200" b="1" dirty="0" smtClean="0">
                <a:latin typeface="+mj-lt"/>
              </a:rPr>
              <a:t>.</a:t>
            </a:r>
            <a:r>
              <a:rPr lang="en-US" sz="3200" b="1" dirty="0" smtClean="0">
                <a:latin typeface="+mj-lt"/>
              </a:rPr>
              <a:t>1</a:t>
            </a:r>
            <a:r>
              <a:rPr lang="el-GR" sz="3200" b="1" dirty="0" smtClean="0">
                <a:latin typeface="+mj-lt"/>
              </a:rPr>
              <a:t> ΠΡΟΒΛΗΜΑ  (2 ώρες)</a:t>
            </a:r>
            <a:endParaRPr lang="en-GB" sz="3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27934" y="2333685"/>
            <a:ext cx="5904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latin typeface="+mn-lt"/>
              </a:rPr>
              <a:t>Στόχοι</a:t>
            </a:r>
            <a:r>
              <a:rPr lang="el-GR" sz="2000" dirty="0">
                <a:latin typeface="+mn-lt"/>
              </a:rPr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 dirty="0">
                <a:latin typeface="+mn-lt"/>
              </a:rPr>
              <a:t>Να περιγράφετε την έννοια του προβλήματος,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 dirty="0">
                <a:latin typeface="+mn-lt"/>
              </a:rPr>
              <a:t>Να διακρίνετε την ύπαρξη υπολογιστικών προβλημάτων και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 dirty="0">
                <a:latin typeface="+mn-lt"/>
              </a:rPr>
              <a:t>Να αναφέρετε τις φάσεις επίλυσής </a:t>
            </a:r>
            <a:r>
              <a:rPr lang="el-GR" sz="2000" dirty="0" smtClean="0">
                <a:latin typeface="+mn-lt"/>
              </a:rPr>
              <a:t>τους</a:t>
            </a:r>
            <a:endParaRPr lang="en-US" sz="2000" dirty="0">
              <a:latin typeface="+mn-lt"/>
            </a:endParaRPr>
          </a:p>
        </p:txBody>
      </p:sp>
      <p:sp>
        <p:nvSpPr>
          <p:cNvPr id="34818" name="AutoShape 2" descr="data:image/jpeg;base64,/9j/4AAQSkZJRgABAQAAAQABAAD/2wCEAAkGBhQREBUQERIUEhIWFBkWFxYVFRQcGBYfHRYXGRgVGBcYHCcfGhkkGhQYHzIgIycpMCwtGB4xNTAqNSYrLS0BCQoKDgwOGg8PGiklHyUsKi8pKSwsKSwsLCwwLCksKSwpKS8yLCwsKTQvLCwsLCktKSwvLCwsLCwsMjUpKSosNf/AABEIAPIA0AMBIgACEQEDEQH/xAAcAAEAAgMBAQEAAAAAAAAAAAAABQYCBAcDAQj/xABEEAACAQMCAwUFBAcFCAMBAAABAgMABBESIQUTMQYiQVFhBxQycYEjQlKRM2JygpKhsVNjc9HwFSQ0Q6PB4fGDotIW/8QAGgEBAAMBAQEAAAAAAAAAAAAAAAECBAMFBv/EACsRAAICAQMCBAYDAQAAAAAAAAABAhEDEiExBPATIjJBUXGBobHRYZHhM//aAAwDAQACEQMRAD8A7jSlKAUpSgFKUoBSlKAUpSgFKUoBSlKAUpSgFKUoBXxmwMnYV9rkHta7aGV34dC+iCMf73IpOW2z7upHhggvjzC+YMN0rLRi5Okb3HvaHPf3A4dwYgayVa7IyAB+keIdNC5/SHqSAu5DVduHWtvwy1CPMEQbvNPIA0jn4pJJHPecn/sBsAK41wHtGbKFltFT3uUASTEApbIPgt416PKMlmPwhmwdWnAiLxgzGe5kaWTxlnbUR8i2yj0UCubyJfM7RwOW64+J2iT2scNBwLkv6xwXDr/EkZU/Q1s2PtK4dMdK3kSt5S6oifkJgua5h2f7CXl8A6r7rAf+bOp1MPOODZj83KjyzXQODeyWyhw0yteSDfVcHUoP6sIxGB+6T61aLk+UUnGEdk7LnHIGAZSGUjIIOQR5gisqxjjCgKoCqBgAAAADoAB0FZVc5ClKUApSlAKUpQClKUApSlAKUpQClKUApSlAKUpQFd7d9qRYWjSLhp3PLgQ/ecg4J/VUAsfRceIr888St2lZLfUTqJlmc/E3eyST+J3JNXHtzx03nEJGBzDblreIeGQftpPmzjTnyjHnUZwbgMt3My24AxpEsr50R7bLgbs+CToGOuSRkVlyT3+RtxY0oW/f8EZNcLEuhFHdHTICqPNmOyj+Z8jUv2O7McSlmW8gt4JcYMb3cbiBPHVEC4ZifxhD02Iq2W3srgGlpLi4eRW1AqYkUN+IIEIz8y1WJZL6278Vwb1B1huVjDsPKOeNVAby1qwPmOtUx5cae7GXVJUlsWvg5n5K+9iET76uQXMfXYrrAbp4H8zW7WjwXjEd3AlxFnQ4OzDDKQSrIy+DKwKkeYNb1bTEKUpQClKUApSlAKUpQClKUApSlAKUpQClKUApSlAKrnaTt/Z2LiKeRjKRq5caO7geBIQHSPmRnwqeupxHG0hBIVSxA6nAzgeu1fmu+NyxEsw5dzdEzsJFJYKxIDlc9xMAIinchTsFGTWTpWXxxUnTMZpkWSWO3LMnOxC0iOmea+UD6wMaWfSx6d3PjXZ+A8GW0t0t030DvN4ux3dz6s2T/LwrjMsIljaPVnIK6ttiPHbbIOD9K7H2Z4r71ZwXB+J4wW9GHdcfR1avNzO1ZvqqX8ElSlKzEkd2BucXnE7cfClzHKPnNboz/myE/MmrtXPOw94sR4rxCTVy/fCmVRmOmBFQuFUEkDLdB9010CGZXUOhDKwBDAgggjIII6gjxr2sfpXyPOl6mZ0pSrlRSlKAUpSgFKUoBSlKAUrQ41x6Czj51zKsSdAWO7H8KqN2b0UE1Sr7tvd3O1pELSE/864UNMw80t84T5yH92lA6JSuZWnHL20bmCaS+iJzJDLyxJ6tA6KoDf3bDB8CproHB+MRXUKzwNrRvmCCNirKd1YHYg7ipaoG7SlKgClKUAr8++0mKWTiHFHjyohWHXIQcIphiWKNf13kdseQLHwr9BVp8S4PDcRvDPEkkb6dasNm0kFc+eCo/KoastGTjuj86WdoIkWMdFAH+Z+pya6d7OYSvDYM/e5j4BzgPNIwH5MKjPad2Dt7O1W7s4uUVlRJEDyGN0kOjdMtgh2Q5UeY32re9mEoPCrcAAaA8ZAz1WVwTg75PX615/UQcY/X9m2ORTqu+CyXYfQeUUD47pcEqPUgYJwN8ZGemR1rWjRbWB3Z2fQrSyO57zkLqZjjYbLgAYAAAAAFatpw2TiE9yhupraG3kWIJblVkkYxRys7yFSQv2oAVcfCSSa0e1PCbm1i91MxuLa7ZbUTTBeZbGUiPMhQASoVZsEgENpBJDZFY9PNxTKPLFOiQ7Fcags7C2t5ZGe5eLnyRxRSyyhpiZmLxwqzKMyYywHSprspeWrGWO0lbAfU1u6uhgLbnEUirJGrHJx8Oc4xvW/wDs/DZQCC3TSo3JO7O3i7t1Zz4k/0wKhu0EAHFuHSptK3vET46tFyGfDearKsZHkW9a9MxlrpWE5YKxQBnwdIYkAnGwLAHAz44PyNV/s1xi8kleK7teVpQNrUHQG1Y5YOphIMd4OCP1lU4BAsdKUoBSlQHabtULbEMQEt065SMk6UXOObKR8MYO3mxGB4kAT9at9xSGAappo4h5yOqj82IrlfFuH3VzvJxK536omI4f2eXEVYr83J8yajrfs1ye8LWymb8RV0f56pObk/UVbSDpM/tK4cpwLuOU+UIeY/9FWqHvPagJ9UXDYnklDFXlnjkjihx+JWAd38kAHqRUbEpaPS68vIIKo52ztsyhcHHiOnnSzs0iRY41CIowAP9bk9STuanSDWg4T9r7zcSNc3P9rJju/qxIO7Evoo+ZNeV1cuS0CMxuBblshAseSwUNls6XyrYGSOuc1JSSBRknFaM18Tsuw/n/4q1EGdi7RwxrcOHmCAOR4nxPQfngZrztOLyWtwbm3XIbHPhyAJgNg652WYDoejDut4Ea9fKmiLOr8I4xFdRCaFtSHboQykdUdTurA7FTuK3a4XHwCBDqjjETfiiZ42/ijYGpey4zeQforyRl/BcATL/EdMv/Uqmlk2ddrCViFJUaiASBkDJxsMnYZqn9me3rSzLa3caRSPnlSRsxjlIBLJhgGjfSCQCWBAO+RirnVCSudjrm+lV5b5UiDFeXEI9Lp3e/qPMbI1EqM4JC6sLq0jLjXbWK3m92SKa6uMBmigVSYwc6WkdmVEBxtk5PlVg1Dpnf8A1/ka51wvmcu9aHQbpr65BMpbSCJSkevG5VYRGQB1GOmc1yy5NEbReEdTo0PaV2yWbhk9tLbXFtLIYhHzURo5CJ420iWJmQHCk4Yjoay9lMRXhcZIxqlmYD05rDbc7d3zrYtVu3b3e9gWa3lDI5Ii7p0ltwjd6I6cZKqwYr18J7h/D0t4kgiXTHGoVRvsB6ncn1rDmzOcaZqxw0u0arxTW1w13aoJeYqrPASF5unISSNzssqglcNswwCVwDVa7T9uJp7M2pt2e4R457hnTkxwxx3KSDUA7tnCKNs7B2BOmrM0UV2G1qWRJGjB1OAxXCv8JGQHDLg53Q1tWdhHCnLijSNPwoqqPngDr60h1EoR0kSxKTsjbbthNZ2mmSwvZ2jV3Lme2lDDLOTzQ4YgA4H2ecAbVO9nbFpnHEZ3jkkki0wrCxaKGJiHwjEAyM+FLPgZ0qAABvq2tmkS6YkWNfJQAB8gNhWn2Um9yujYHa3m1y2vlGw701sPTcyqPIuPu1ow9RrelnLJi0q0XelKrPaLsYZ5xdW872twE5ZddZDAHUpKK6hmU5xq1KQxDK22NZwLNSleN3dpFG0sjBI0UszHooAyST5ACgNLtDxxbSHmY1ux0RRg4MjkHC58BgFi3gqsfCqDbW5BeSRuZNI2qWTGNRxgBR91FHdVfADxJJPrNxB7uX3qRSgIKwxt1jjODlh4SPgM3kAq/dJOVXSIFKVpy8QwcKM+tXBuVjJIFGTUe16x8cfIV4MxO5OaURZlLKWOT/6rClKkgUpSgFKUoDV4ijaNcX6aJlmi/bjOpR8jjSfRjXYbG/FzbJPC2BLEHjJGcalypI9MjauUVb/Zbef7vLaeNvMwUf3cg5sf0Bd0H+HVJosiU7F9mTZwvzSr3Er65XBZtRChFy795jhdRJx3nfAAOKcX7HrLK1xBPLaTsBraPQySYACmSKRWVmAGNQw2ABnAFWGlcmk9mWTrg5p2q7PSwQZlvri5mlcQ28KhII2kfIDSCEBmVAGkILYwhzUhy04fYER7rbwErnqxVScn1Ztz6tXwXXvt+9z1gtddvB5PISBcTDboMCIH0k868+2L/wC7Kn9rc20XzDXMWofVQa87M05qC4NeNPTqZI8KsORBHD1KIAT+JvvsfUtlvrW1X3NfVWsvLO3BjUV2msXkty0P/EQss8B/vIzqVfkw1IfRzU4I683TFWVxdoh09iV4LxVLq3iuY/gljV18xqAOD6jofUVu1UOwD8prux8IbjmRjGwjnHNUD0EnOX92rfXsxepJnntU6KvL2hn0cxFQtcPyrKIg5bGo+8TPnaPQpk0gbKAMlmAET24vmnli4fkMkYSe6IGA5B+xhxk4DOpkI8o1HRqnltDG1pOy4EcLQOP7PXye/wDshoAufJ89AapgJ97v9Xx++HOfLkQcv6aNP86suSD3Vic5GN9twcjA39N8j6VlWpwvIjCM/MdMI7/icKC5/Nvp08K266EGrfT4GkdT1+VVzh0ckWiMl51LSGSVyQVIxpAVskgnOMHHiNiBUhfXwVgSGOtwg0qT1zjOOigDcms6kgUpSpIFKUoBSte04hHKXEbauW5RuuzDqN+vXqK2KAUpSgFSnYi75XEwucLc27IfV4WDp9dEs38NRdfbebl3FtN05dzGc+jnkv8ATRMx+lRLglHY6rfbnjTwW4htzi6uX5EH6pIJeY/qxoGf5hR41ZKoFhce+3kvEDvCmq2tfIqrfbTjfHfkXSD+GMedZMs9EbOsI6nRI8L4alvDHBEMJGoVfPbxPqTkk+ZNQ/bQ4S1b7q8QtS3oOZjP8TCrDUP2xsGmsZ0j/SBOZHjrrjYSoB82QD615MX5rZua2JETgy8sOMqgZkxv3mIRtXh+jcY8fpW9EtVtOJhpIbtFAt54lLOMZZ3eFLeM+JwJpPlVlhNWS3Ib2NlI6wmirYj6VjcnatTitJxT3K7wc6eMMB0ewUt80uGC/wApWq51S+zv2nF7lx0htIIj+1JJLKR/CI/zFXStWH/mjhk9TBFc87dcPNrdDiA/4eYJDc/3bA4hnP6p1ctj4dw10OvG8tEljaKRQ8bqVZT0YEYIPoQa6lDk9l9lcPBqyGV7jfGQXmII+QyB9akpfhPyP9K0Lng5t5Tw+ZnwumW2lyNUsSSKwUtjd4yFRh4qVb720jXVEELStm6tdO4+H+lU7j/bB4p/dbaEzzYyRhsDI1YAXc7HOegqbILRSqpwvtuxdorq3eCQIzgYbv6VLFQrYOcKcbnNe9n2xW4uIoIV1JJCzlicMhGvukeB7v8AMH5rQM+2TtGsFwCVEVwhf9lsqc+m+P3qsIPlvXNOGQTG1W3dy8V2rqmckxSo5IQ58GKAfX0Oc7Dh3u1nHxK1kcMuOdGxGl+/oZcADG/nnb1FRYJvgl2LX/aLPkiO4Z8DqdWSB9dhW/2d7U+8sY5IWgl0h1Vs4dD95SQP9fXEXDB7xJxOFf8AmJEy/MxFl/nio/hF9JMrcQm0ottbtDGBtrfQRk58e8NvMjHQ1FgkZPaGBFzBFktOY411fEo05c7bHvAfM+hqxWvHIZJ3t421SRjLYBwNwCNXQkEj/Wa5LDwhikGnPNmciMZOyghQ3yLlt/1Kt/Zyy5MnEDb7mJOWh6lnVWyfmXTOPWibJL1q3x4+VaPHSRazFfiWJ2HzVSw/mKpvZrg7O1rfQSM7FmF0XbPz67nIPTf7pq/sgYFTuCMH5HY1ZbkF77a8ZYWaRW7YnvCIYmHVA6lpJuv3IgzZ89PnXyxskhiSGMaY40CKPIKMD67VUexnEfeiJ5DhLG2WzDNgDWADcy79O6kK59G86tHD+MwXGeRPFNjry5Ecj5hScV4/VScpV8DbhjSv4m5X2mK+VkNBSLmWKwmFpc/8C8ouYHGf92ZZkcpJp+GHmspVjsNek+Yt3Aw6wRiVxI4QZdTkP5MD45GDWHZG0EtzxCWUBvtEtQrAECNIEkxg+DNcuT57eVYXHs/eAl+GXHuwJJNtKpktievdXIeLJP3Gx6Vu8ByimnuZfFSk0ycjuMVo8Z4wkMTSytpRRv4k+AVR4sSQAB1JArQSy4pjSYLHP4xcz6fno5Gr6avrUjwvsgRItxeSi5mQ5jULoghOMao4ySS+5Gt2Y+WnJFI4cktpbIPJBboy7D8IeG3aWcabi5la4lXOdBYAJFn9SNUT5g+dWKlK3JVsZuRSlKkFL9qMatbwopC3TTj3d/wMqs8jEeKGNWVh0OselVzg/EufEHK6HBKSJ4o67Mn/AHB8QQfGt3jt37zxORwcx2qe7p0xzH0yTsPkOUnzDV4R2SrI8qjDOFDb7HTkKxH4sHGfIAeAq8SD3qi9vuD6cXkCgTQMshIG7KOqk+IGM/LNXeaUKMn/AN1EyHVnO+euf6fKr0Cj3nFo7y+seQdRTMj9e6O6xQ+o0kfX1r6eGpYcTjlACwThkB6CNiOnoCcY9GPlWHCLVOHcRaJl+znAEMn4d/0Z+uF+i+dWnjvB1uoGhY4zgq2M6SOjY/l8iajkgiLrscTeR3EcpWISiZojqwGzksg6d7G/l/Koe64FctcS2KArZyTc5nxsAcEqG6dRjT5qPCrzY25jiSNm1lUVS34sADP1xXtU0CE4Rwh4ry6mYAJJyxHg+Crg7eGNhXjc9hbeSYzNrwW1tEGxGzfiIxnx8D41YaUoGhJwiJWWdYgZIoikYBwAMHCgdAdyM+tU3hkl3YsjvBLKswd5EQbiRmONRAO4VVOP1j610GlKBBdkeFvDE7SqEeWVpeWOkeei/P8A8VO0pUkFZ4hxEiwFmikmfiVyGVB3pQrqVj26lnliH0xVqi4S0sQsZobO6u41VHuhGQbTA+CSZSGmnAwAqFemXx1bx7M9lY7yBJ2kljeO+upI2iYBiGflsM4JGeWO8MEY2IO9XuysEgjWKJBHGo2UDAHmfUk7kncnc15U86hajzbNsYOSV8EHB2EgVAGkuXlA2uGuZucD5q2rC/IDHmDUjwTnhGjue88blVlGAJlwCshUfC2+lh01KSNiKX3aS1g/TXMEZ8mlQH+HOT+VQt57Q4sH3aGW4P4ipii+ZklAOP2VasbcmtzvGO/lNHiPaa4seIXhgaBY2jt5JOekjAHQ6ahodcd2Nc5z0HTFT3Zj2izS3EVvdRQ4nJWOW3ZyMhGcBkfJwVRu8GPhnrmuccRtpLmaS4mxK0hGYUYpbpyxoAkdu84Gk7YxnJ04NdJ9mXZuNoIOJyMZJ5IsoNOmOAMMMkab77aS5JJA20g4rV085zlUX5Vz3yM+OGPH5o+Z8d8cF+pSlegecKUpQEbx1nKJFG7RtLIsetcalGC7lc9G0IwB8CQfCtLhimS6ubly2IibeFcnAUKjyvp/E0ndyfuxJjqcyXFrdmjzGMyIyyIM4yVOSmfDUuVz4as1hZQ/aNMhOiUAsjAgq4GnVg9CVAVh5ovrkDknZ18xWjO7GSZJZ2A6O8mJXdz+rzCAPNx5VYagJ+DtA8nD/hngV2tHYkB4WdWTcdcFFibY40+tT9dEQR/EGOoDwxWrUjfQ5XI6j+lR1XINa94bHNo5iBtDh167EdDt/Toa2aUoQKUpQClK8uEcH9+uZ1eWaOG3WNQIXKMzupcsWHUKukAdMk5qmTIscdTLRi5OketK1eHu2HjkOqSKWSFmxjUUcgPgdNS6W+tbVWTtWiHsKxlmCKXY4VQWJ8gBk/yFfJpNKs3kpP5DNVzivGVnUQqcR6Fe4fwC6Q3KHqR8Xku3U1Wc1COploQc5KKPXgdjKbWJZZ5guksIo3aJV5jGQ6uWQXbLndj6YrSvuFx27K8sYmgJwzSamePyY5OGXz7uR13xUpa9o4ZB1ZXP/LZGEnmCEAJI9RkVuyxCVMEEA+DDf6j/ALV8xLNkUrne59PHBi0VCrXvz/Zja2EUe8UcaeqIo/morwu+JrqMKKZ5PvIMYX/EY7KPTc+QNaltwmZRyObpt1PdZc87SR+j1HZQDkahk4wNsVIpHHbxHAEcaAscfmSfEn16muTST5vv3/R2TbXFd+37NjstwZrviUUNzpmiEUk0sIB5QwVWLVneTLsdm2Ok93aur8H4wssdviPl8635qqCMKBy+70HhKuNvyqudj+y0sdlJIwMd3eYLk/FBGRhEH66RszY/tGbwqwcMs/t2kC6IYoxbwrgjYHMjAH7pKxoP8InoQa+h6fH4eNRfJ811OTxMjkuPYmKUpXczilKUApSlAV/tl2W99iUowjuoSXglP3Wxgq2OsbjusPLfqBVK4bfmVTrQxSoxSWI9Y3HVT5jxDeIINdVqj9vuBmM/7TgUlkULcovWWIffA8ZIslh5rqXyqydAjajbu30nI6H+XpW/FKHUOpDKwDAjoQRkEehFJ49SkV0IIilKVJUUpSgFe/Zm9EF68bbLdKuk+HNjUgof2o8EesZHjXhUdxvLIIY97l2XkKPi1hgVkHkqkai3QAHNcs0FODTLwlpkmjdnTl3t3GdiZhMvqskad4eY1o6/MV6VaO0HZxLrS2t4pUyFkjC6sHGpCHBVlOAcHoQCMVz63hhlQOIb+6VgCDc3ccMZB3B0W5Jx8xWfBn1QSSbaOuTHUrs9+OcUjiikDyIrmNwqlhqYlSAAvU748KhOC9mLie1SCG0kUFUDPKOVH1DSbt32zgjKqepqWbjj2ciR2tpYW7OGYlI5HdVG2ppCULZYgDI8/Ktie5uLqM8+6lw2RpiIiTyyRGAzfJmIrL1edWlNVXfe5r6TDNpuHv33saXDeHNZ3Etk7xsQiTARFiq6sq6d45B1IG3xnXnAzUqTVT4fNHC0EmgI3u0iSBFGppBLEmkAbs5dWxUuvD3n71ySqHpAp7v/AMrD4z+r8Pz615eaKctT2XaPXwSahp5fbPWHj8LvoVwds6uiHfGFY7Oc/hyPWvHtFaPLHy1XUDnbJAZvu6iOiKe+d9yqjxrZj4QiEtEXiyckRsQpPnyzlM+oFfbi8S3TVLKSCdtWnUx/CoRRqPoBVE0pJ4zq03FrJ/h0fsN2wimSOyYTRXEcQAWdg5lCAKzrMpxIehPQ79AKuFcx9lVktxNJfSMFljDQpbnaSBWILSSqdw8mkYxsFHUknHTq+jxuTinPk+XyqCm1B7ClKV0OYpSlAKUpQChFK87iYIjOc4UFjgZOAMnAHU+lAcvNh7ndzWIGIx9vbeXKc96Mf4cupceCslY2HExKpbSU+0eMBsZYrnJGPkdvDB8qnO0Vs167pGU96g03NkwxpmhdFV4y2d1Zg6EjpmFvKqrPdvcRt7qeVdKQsiS7PFjJ0SIVbHeIOcd4A4O4IumQbN7Dhs+B/rWtUyy52IyK0p+Hkbr09f8AOrkGnXhdTOCkcSB5pXCRqTgZwWLMcHCKqsxOPD1rCXisKtoMqa/wKwZ/oi5Y/QVpTcUHOj/T2kiMWimli5YYlSpVRMO+CrEYIqJN1tyFzuWiHsS2C11ePgDJWBUhRfPLtqfHrqX6VhwLi9hFOsFjC8jy6gZ1UkPpGWzcTMDIAN+6WHlULxJWlXVfXLTRLuUcRxwjyLIgAb98kelTPZGxBzxKXuRiIiBSMaYtmeYjwLhRgeCKPxGvOywkoXllv7I1QknKoIuYFci4RxBYLGPmE5TVEFAyzsjugVR4k6f89qmeyntCiEM9xcygzSXBkjt1JMukxRBIlj6jGkrk4BwWzg5qvcE4Ic62GZWLM7EkhNbFmVfADLHp161PSqWNysZmpVRGFrgyz3DCI6UV5NTOOWMErArKDqbTvsBkt6ip+Ka70gm0j6DYXABG3Qgx9R061rcPiDpAn9vK90/qiEGMH03tx+6atFWydPjyO5Lf6l8XU5caqL2+hVI7GVZmn9yYuSSM3MJVSQAxQeBbAyeprObi9wsixvbxw6tleWYlCfwakQgN6EjPhmrRWEsQdSrAMpGCCAQR5EHqKo+kxPlfdnRdZmXD+yIgcLuX/SXCRDxEMW/8cpOP4a2bDgMUTcwAvL/ayMXf6Mfh+S4rEWEsW0EgKf2U2ohfRJB3lHowYeWK3oC+O+FB8lLEfmVH9K7QxQh6VRwnlnk9TbNfiVy1upvYjongRnVvxADU0L/ijfGCPMgjBANdpifKg4IyAcHqPQ1yLh3DTeXsVoBmNCtxcHwCI2Y4z6ySKNvwo9dfrqjgxSlKkgUpSgFKUoBXjdh9DcvSHx3dWdOfANjfB6ZHnXtSgKDfcFmjRZEinijDNJFyeW9xYux+0RUUlZ7VyMmIZI2wuy8uV/8A5YXgzxKC2kdccuaDnRykbk56PF4d0O3U1aaUBU09mNmCdXvLg+DXl3gfLEg/nWxb+zjhyHPucUh85g0p/OUtVkrGSQKCzEAAZJJwAB1JPgKA8LPh0UIxFFHEPJEVR+SgVyr2kcbF5dG0GGtrY4ddissxGSG81jUgY/EzZ+EVJdsPaZzAkPC5W1837S4EStCFCvlVaTZyX0boCMZ3FUi2g0KFLFjuWZurMSWZz6liT9aglI0peARFSoUjKsFyzsqZBGpUYlVIz4AVYuIdrZ57Q2gt1g1RcqSXmhgF06W5SAZyVyBqxpz44pYWgK6mGc9M/wBa90sEBzj6HpXOUFKr9jom1waVvw3CDrgDAUYzgDYZYgV4cT4vyYJB7vcL9m+ltCsurScZZHbG+NzUvNEzHZ9C+OANR+pyAPpn1FaPEYIYo2lkjEpHQONbMxOFVS+dyxA+tXIITg3aS1MwxOirHaxQrrym+pi/xAeCR1bIplcakYMvmpBH5jaoqz7OR8orNHG0jtzHIGAG8AhG6hRhRjHTPiaW/Z2NJA4Rcg5Dp9m/nhxHhZAfUfMHc0BMUpSoArXu7krpVEMs0jaIox1kY9B6KBuWOygEmvetTsj2hS14nLLdnue7AArBLIYCXyseqIMAWQFmJAyQoBwKkM6X2N7LixgKsQ9xI3MnkH33xjC56IoAVR4AeZNT9RnB+09rd592uIpiBkqjgsv7SfEv1FSdWOYpSlAKUpQClKUApSlAKgOM9vLG0YpPdRrIOsakvIPnHGCw/KpDj1nJNazRQyGGV4nVJBkaGKkK2RuMHxG/lXBn4PNZ5jlsp4cdWWJ5EY+JEsYYN8zv51xy5JQVxjZ1xQjN7ujpNz7aLRc6IL2YDxSDAPy5jKT+VUrtp7UU4isUMUNytt3nmVlT7TGkICEdtaKSxZMdQuQcYqDbiSDrrHzil/8AzWhcxh2DwpMzFhqCQT5PgJF7mNa5/eGQazR6jK3Th9maJYMa31fgm7W7SRdUbKw9D09CPD5Gt6ztNZ/VHX/Kob/YUs2H9wvebj447edD9JCFyPmamOGdl+MrgR27MnldG3Uj96OTV+amtGPI5cxaOM4KPDTJgCvtZXXCL+EZlsWkGN2tZEl/+jaH/JTUU/aKFG0Ss1u/4biOSI/9RQP511KWbl5drEupsncKFUZZ2JwqIo3ZidgK1OKdnZY7q0a6b7UxzT8lSDHDgxpGuR8cmZWLP0yAF2GTa/Z1wUXLHiUneRXeO1XbTgHS9z6s51Kp8FG3xGt32j8GkLQ3sSNJyQ8cqIMuY30HWoG7FHjU6RuQW8qmit7lZpXlb3KyKHjYOp6MpyPz8/SvWqlhSlKAV5QW4TUR1ZizHxJOAPyUBR6KK9ageJdpTrFvZRm6uXbQqpugbxy2d8dSAdh8RWgNvidtz5YreEA3sjDkuPjhwe9PrHeVUAJ67kY3zXcBVO9nnYL3BWnuH519MBzZPBR1EUfkg28s4HQAAXKrlG7FKUoQKUpQClKUApSlAKUpQDFKUoBSlKAVhLCrAqyhgeoIBB+hrOlAYxRBVCqAqgAAAAAAdAAOgrKlKAr3GOwNncyGZ4jHMessLvE59WaMjWf2s1Et7LYhuL6+Uf4lucfV4Sf51dmbAydgK4dx3tnLxIlslbUk8uIdGUHAeX8bHGdJ2XYYyCx5ZcscUdTOuLG8jpH3tM8VrNF7lc3F/guJgZIuWBpwvfWJUJ1HOxJGnpvURfdpboD7O3jUebSM5H7qBf615rchn5UYaaXwjiUu/wDCmcfM4FXDgPsvubgh7xvdIf7NGDTt6M4ysQ/Z1H1WskMubK/LGkaZY8WNbu2Urh1tccTfkxNJcv8AeQfZQRg9GmZM5XxA1MW8Aa7T2J7BQ8OTIxJcMoDy6QMDry41+5GD90depyam+D8FhtIhBbxLFGPur4nxYk7sx8WJJNbtbIQ07t2zJKd7LYUpSuhQUpSgFKUoBSlKAUpSgFKUoBSlKAUpSgFKUoBSlKA+EV+V+GWiHi8sOheVzmHL0jRjUdtPTFKUB+m+D8NigiVIYo4l0g6Y0VR064UAVvUpQClKUApSlAKUpQClKUB//9k="/>
          <p:cNvSpPr>
            <a:spLocks noChangeAspect="1" noChangeArrowheads="1"/>
          </p:cNvSpPr>
          <p:nvPr/>
        </p:nvSpPr>
        <p:spPr bwMode="auto">
          <a:xfrm>
            <a:off x="155575" y="-2193925"/>
            <a:ext cx="3943350" cy="4581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34820" name="Picture 4" descr="http://www.magicalexperiments.com/wp-content/uploads/2013/06/proble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2579839" cy="29973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293787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F0987-D251-4C47-A735-869F129BC790}" type="slidenum">
              <a:rPr lang="el-GR"/>
              <a:pPr>
                <a:defRPr/>
              </a:pPr>
              <a:t>6</a:t>
            </a:fld>
            <a:endParaRPr lang="el-GR" dirty="0"/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2267744" y="692696"/>
            <a:ext cx="6134844" cy="1872208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/>
            <a:r>
              <a:rPr lang="el-GR" sz="2800" i="1" dirty="0">
                <a:solidFill>
                  <a:srgbClr val="C00000"/>
                </a:solidFill>
                <a:latin typeface="+mn-lt"/>
              </a:rPr>
              <a:t>Πρόβλημα </a:t>
            </a:r>
            <a:r>
              <a:rPr lang="el-GR" sz="2800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είναι κάθε κατάσταση η οποία χρήζει αντιμετώπισης, απαιτεί </a:t>
            </a:r>
            <a:r>
              <a:rPr lang="el-GR" sz="2800" i="1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λύση</a:t>
            </a:r>
            <a:r>
              <a:rPr lang="en-US" sz="2800" i="1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, </a:t>
            </a:r>
            <a:r>
              <a:rPr lang="el-GR" sz="2800" i="1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η δε λύση της δεν </a:t>
            </a:r>
            <a:r>
              <a:rPr lang="el-GR" sz="2800" i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είναι γνωστή, ούτε </a:t>
            </a:r>
            <a:r>
              <a:rPr lang="el-GR" sz="2800" i="1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προφανής.</a:t>
            </a:r>
            <a:endParaRPr lang="el-GR" sz="2800" i="1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683568" y="2996952"/>
            <a:ext cx="77768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>
              <a:buNone/>
            </a:pPr>
            <a:r>
              <a:rPr lang="el-GR" b="1" dirty="0">
                <a:latin typeface="+mn-lt"/>
              </a:rPr>
              <a:t>Παραδείγματα</a:t>
            </a:r>
            <a:r>
              <a:rPr lang="el-GR" b="1" dirty="0" smtClean="0">
                <a:latin typeface="+mn-lt"/>
              </a:rPr>
              <a:t>:</a:t>
            </a:r>
            <a:endParaRPr lang="el-GR" dirty="0" smtClean="0">
              <a:latin typeface="+mn-lt"/>
            </a:endParaRPr>
          </a:p>
          <a:p>
            <a:r>
              <a:rPr lang="el-GR" dirty="0" smtClean="0">
                <a:latin typeface="+mn-lt"/>
              </a:rPr>
              <a:t>Μέτρηση </a:t>
            </a:r>
            <a:r>
              <a:rPr lang="el-GR" dirty="0">
                <a:latin typeface="+mn-lt"/>
              </a:rPr>
              <a:t>χρόνου </a:t>
            </a:r>
            <a:r>
              <a:rPr lang="el-GR" dirty="0" smtClean="0">
                <a:latin typeface="+mn-lt"/>
              </a:rPr>
              <a:t>(χρήση κλεψύδρας, εκκρεμούς)</a:t>
            </a:r>
          </a:p>
          <a:p>
            <a:r>
              <a:rPr lang="el-GR" dirty="0" smtClean="0">
                <a:latin typeface="+mn-lt"/>
              </a:rPr>
              <a:t>Κοινωνικά </a:t>
            </a:r>
            <a:r>
              <a:rPr lang="el-GR" dirty="0">
                <a:latin typeface="+mn-lt"/>
              </a:rPr>
              <a:t>προβλήματα (ναρκωτικά, ανεργία</a:t>
            </a:r>
            <a:r>
              <a:rPr lang="el-GR" dirty="0" smtClean="0">
                <a:latin typeface="+mn-lt"/>
              </a:rPr>
              <a:t>)</a:t>
            </a:r>
            <a:endParaRPr lang="el-GR" dirty="0">
              <a:latin typeface="+mn-lt"/>
            </a:endParaRPr>
          </a:p>
          <a:p>
            <a:r>
              <a:rPr lang="el-GR" dirty="0" smtClean="0">
                <a:latin typeface="+mn-lt"/>
              </a:rPr>
              <a:t>Προβλήματα επιδημιών (εμβόλια)</a:t>
            </a:r>
            <a:endParaRPr lang="el-GR" dirty="0">
              <a:latin typeface="+mn-lt"/>
            </a:endParaRPr>
          </a:p>
          <a:p>
            <a:r>
              <a:rPr lang="el-GR" dirty="0" smtClean="0">
                <a:latin typeface="+mn-lt"/>
              </a:rPr>
              <a:t>Τεχνολογικά </a:t>
            </a:r>
            <a:r>
              <a:rPr lang="el-GR" dirty="0">
                <a:latin typeface="+mn-lt"/>
              </a:rPr>
              <a:t>προβλήματα</a:t>
            </a:r>
            <a:r>
              <a:rPr lang="en-US" dirty="0">
                <a:latin typeface="+mn-lt"/>
              </a:rPr>
              <a:t> (Millennium Bug</a:t>
            </a:r>
            <a:r>
              <a:rPr lang="en-US" dirty="0" smtClean="0">
                <a:latin typeface="+mn-lt"/>
              </a:rPr>
              <a:t>)</a:t>
            </a:r>
            <a:endParaRPr lang="el-GR" dirty="0" smtClean="0">
              <a:latin typeface="+mn-lt"/>
            </a:endParaRPr>
          </a:p>
          <a:p>
            <a:r>
              <a:rPr lang="el-GR" b="1" dirty="0" smtClean="0">
                <a:latin typeface="+mn-lt"/>
              </a:rPr>
              <a:t>Ενδιαφέρουσες προκλήσεις </a:t>
            </a:r>
            <a:r>
              <a:rPr lang="el-GR" dirty="0" smtClean="0">
                <a:latin typeface="+mn-lt"/>
              </a:rPr>
              <a:t>(επίλυση ενός γρίφου, νίκη στο σκάκι)</a:t>
            </a:r>
          </a:p>
          <a:p>
            <a:r>
              <a:rPr lang="el-GR" b="1" dirty="0" smtClean="0">
                <a:latin typeface="+mn-lt"/>
              </a:rPr>
              <a:t>Ευκαιρίες για κάτι ωφέλιμο για την ανθρωπότητα </a:t>
            </a:r>
            <a:r>
              <a:rPr lang="el-GR" dirty="0" smtClean="0">
                <a:latin typeface="+mn-lt"/>
              </a:rPr>
              <a:t>(ασφαλέστερα υλικά κατασκευής αυτοκινήτων, τρισδιάστατες εκτυπώσεις)</a:t>
            </a:r>
            <a:endParaRPr lang="en-GB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54768" y="2345104"/>
            <a:ext cx="4267900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+mn-lt"/>
              </a:rPr>
              <a:t>Διαχρονικό φαινόμενο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+mn-lt"/>
              </a:rPr>
              <a:t>Δεν αντιμετωπίζονται με ενιαίο και </a:t>
            </a:r>
            <a:br>
              <a:rPr lang="el-GR" sz="2000" dirty="0" smtClean="0">
                <a:latin typeface="+mn-lt"/>
              </a:rPr>
            </a:br>
            <a:r>
              <a:rPr lang="el-GR" sz="2000" dirty="0" smtClean="0">
                <a:latin typeface="+mn-lt"/>
              </a:rPr>
              <a:t>μοναδικό τρόπο</a:t>
            </a:r>
            <a:endParaRPr lang="en-US" sz="2000" dirty="0" err="1" smtClean="0">
              <a:latin typeface="+mn-lt"/>
            </a:endParaRPr>
          </a:p>
        </p:txBody>
      </p:sp>
      <p:pic>
        <p:nvPicPr>
          <p:cNvPr id="32770" name="Picture 2" descr="https://encrypted-tbn0.gstatic.com/images?q=tbn:ANd9GcQADk1IQdWBHYKpOWb24VFiPQvKp-JIbVP-aC6vSKkC0jTdmW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2022967" cy="2016224"/>
          </a:xfrm>
          <a:prstGeom prst="rect">
            <a:avLst/>
          </a:prstGeom>
          <a:noFill/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5724128" y="188640"/>
            <a:ext cx="3203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CC0000"/>
                </a:solidFill>
              </a:rPr>
              <a:t>Κατηγορίες Προβλημάτων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D2E7D9-B1BD-468A-9171-3CEF423AEC70}" type="slidenum">
              <a:rPr lang="el-GR"/>
              <a:pPr>
                <a:defRPr/>
              </a:pPr>
              <a:t>7</a:t>
            </a:fld>
            <a:endParaRPr lang="el-GR"/>
          </a:p>
        </p:txBody>
      </p:sp>
      <p:sp>
        <p:nvSpPr>
          <p:cNvPr id="8" name="Flowchart: Process 7"/>
          <p:cNvSpPr/>
          <p:nvPr/>
        </p:nvSpPr>
        <p:spPr>
          <a:xfrm>
            <a:off x="6370652" y="2768069"/>
            <a:ext cx="1728192" cy="648072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ΜΗ ΕΠΙΛΥΣΙΜΑ / ΑΛΥΤΑ</a:t>
            </a:r>
            <a:endParaRPr lang="el-GR" dirty="0"/>
          </a:p>
        </p:txBody>
      </p:sp>
      <p:sp>
        <p:nvSpPr>
          <p:cNvPr id="10" name="Flowchart: Process 9"/>
          <p:cNvSpPr/>
          <p:nvPr/>
        </p:nvSpPr>
        <p:spPr>
          <a:xfrm>
            <a:off x="3065587" y="5733256"/>
            <a:ext cx="1728192" cy="648072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ΑΝΟΙΚΤΑ</a:t>
            </a:r>
            <a:endParaRPr lang="el-GR" dirty="0"/>
          </a:p>
        </p:txBody>
      </p:sp>
      <p:sp>
        <p:nvSpPr>
          <p:cNvPr id="11" name="Flowchart: Process 10"/>
          <p:cNvSpPr/>
          <p:nvPr/>
        </p:nvSpPr>
        <p:spPr>
          <a:xfrm>
            <a:off x="852439" y="3130724"/>
            <a:ext cx="1800200" cy="648072"/>
          </a:xfrm>
          <a:prstGeom prst="flowChartProcess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ΕΠΙΛΥΣΙΜΑ</a:t>
            </a:r>
            <a:endParaRPr lang="el-GR" dirty="0"/>
          </a:p>
        </p:txBody>
      </p:sp>
      <p:sp>
        <p:nvSpPr>
          <p:cNvPr id="12" name="Cloud Callout 11"/>
          <p:cNvSpPr/>
          <p:nvPr/>
        </p:nvSpPr>
        <p:spPr>
          <a:xfrm>
            <a:off x="180346" y="1124744"/>
            <a:ext cx="5205775" cy="1512168"/>
          </a:xfrm>
          <a:prstGeom prst="cloudCallout">
            <a:avLst>
              <a:gd name="adj1" fmla="val -13745"/>
              <a:gd name="adj2" fmla="val 76157"/>
            </a:avLst>
          </a:prstGeom>
          <a:solidFill>
            <a:srgbClr val="FFFFFF">
              <a:alpha val="50196"/>
            </a:srgb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 smtClean="0"/>
              <a:t>Έχει βρεθεί και </a:t>
            </a:r>
            <a:r>
              <a:rPr lang="el-GR" dirty="0"/>
              <a:t>διατυπωθεί τουλάχιστον ένας τρόπος </a:t>
            </a:r>
            <a:r>
              <a:rPr lang="el-GR" dirty="0" smtClean="0"/>
              <a:t>επίλυσής μου.</a:t>
            </a:r>
          </a:p>
        </p:txBody>
      </p:sp>
      <p:sp>
        <p:nvSpPr>
          <p:cNvPr id="13" name="Cloud Callout 12"/>
          <p:cNvSpPr/>
          <p:nvPr/>
        </p:nvSpPr>
        <p:spPr>
          <a:xfrm>
            <a:off x="5386122" y="1278191"/>
            <a:ext cx="3440106" cy="1048072"/>
          </a:xfrm>
          <a:prstGeom prst="cloudCallout">
            <a:avLst>
              <a:gd name="adj1" fmla="val -9427"/>
              <a:gd name="adj2" fmla="val 89957"/>
            </a:avLst>
          </a:prstGeom>
          <a:solidFill>
            <a:srgbClr val="FFFFFF">
              <a:alpha val="50196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 smtClean="0"/>
              <a:t>Έχει αποδειχθεί ότι δεν έχω λύση.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6016" y="3390091"/>
            <a:ext cx="4392488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tx1"/>
                </a:solidFill>
              </a:rPr>
              <a:t>Τετραγωνισμός κύκλου με κανόνα και διαβήτη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108520" y="6281112"/>
            <a:ext cx="9252520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tx1"/>
                </a:solidFill>
              </a:rPr>
              <a:t>Ενοποίηση των τεσσάρων πεδίων δυνάμεων (</a:t>
            </a:r>
            <a:r>
              <a:rPr lang="el-GR" sz="1600" dirty="0" err="1" smtClean="0">
                <a:solidFill>
                  <a:schemeClr val="tx1"/>
                </a:solidFill>
              </a:rPr>
              <a:t>βαρυτικό</a:t>
            </a:r>
            <a:r>
              <a:rPr lang="el-GR" sz="1600" dirty="0" smtClean="0">
                <a:solidFill>
                  <a:schemeClr val="tx1"/>
                </a:solidFill>
              </a:rPr>
              <a:t>, ηλεκτρομαγνητικό, ισχυρό και ασθενές πυρηνικό)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/>
              <a:t>Εικασία </a:t>
            </a:r>
            <a:r>
              <a:rPr lang="el-GR" sz="1600" dirty="0"/>
              <a:t>του </a:t>
            </a:r>
            <a:r>
              <a:rPr lang="el-GR" sz="1600" dirty="0" err="1"/>
              <a:t>Γκόλντμπαχ</a:t>
            </a:r>
            <a:r>
              <a:rPr lang="el-GR" sz="1600" dirty="0"/>
              <a:t> (</a:t>
            </a:r>
            <a:r>
              <a:rPr lang="el-GR" sz="1600" dirty="0" err="1"/>
              <a:t>Goldbach</a:t>
            </a:r>
            <a:r>
              <a:rPr lang="el-GR" sz="1600" dirty="0"/>
              <a:t>, κάθε άρτιος </a:t>
            </a:r>
            <a:r>
              <a:rPr lang="el-GR" sz="1600" dirty="0" smtClean="0"/>
              <a:t>μπορεί </a:t>
            </a:r>
            <a:r>
              <a:rPr lang="el-GR" sz="1600" dirty="0"/>
              <a:t>να γραφτεί ως άθροισμα δύο πρώτων αριθμών)</a:t>
            </a:r>
            <a:endParaRPr lang="el-GR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3029" y="3752746"/>
            <a:ext cx="3861646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tx1"/>
                </a:solidFill>
              </a:rPr>
              <a:t>Αποψίλωση μιας έκτασης γης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tx1"/>
                </a:solidFill>
              </a:rPr>
              <a:t>Επίλυση δευτεροβάθμιας εξίσωσης</a:t>
            </a: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18" name="Cloud Callout 17"/>
          <p:cNvSpPr/>
          <p:nvPr/>
        </p:nvSpPr>
        <p:spPr>
          <a:xfrm>
            <a:off x="2051720" y="4293096"/>
            <a:ext cx="4924738" cy="1044116"/>
          </a:xfrm>
          <a:prstGeom prst="cloudCallout">
            <a:avLst>
              <a:gd name="adj1" fmla="val -9805"/>
              <a:gd name="adj2" fmla="val 82866"/>
            </a:avLst>
          </a:prstGeom>
          <a:solidFill>
            <a:srgbClr val="FFFFFF">
              <a:alpha val="49020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l-GR" dirty="0" smtClean="0"/>
              <a:t>Δεν έχει βρεθεί η λύση μου.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 smtClean="0"/>
              <a:t>Δεν έχει αποδειχθεί ότι δεν έχω λύση.</a:t>
            </a:r>
            <a:endParaRPr lang="el-GR" dirty="0"/>
          </a:p>
        </p:txBody>
      </p:sp>
      <p:sp>
        <p:nvSpPr>
          <p:cNvPr id="16" name="Rectangle 4"/>
          <p:cNvSpPr txBox="1">
            <a:spLocks noChangeArrowheads="1"/>
          </p:cNvSpPr>
          <p:nvPr/>
        </p:nvSpPr>
        <p:spPr>
          <a:xfrm>
            <a:off x="5796136" y="188640"/>
            <a:ext cx="313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330280" cy="1143000"/>
          </a:xfrm>
        </p:spPr>
        <p:txBody>
          <a:bodyPr/>
          <a:lstStyle/>
          <a:p>
            <a:r>
              <a:rPr lang="el-GR" dirty="0" smtClean="0">
                <a:solidFill>
                  <a:srgbClr val="CC0000"/>
                </a:solidFill>
              </a:rPr>
              <a:t>Υπολογιστικά Προβλήματα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C67DD-4D2A-4FE1-AB0F-F54C77ECECBB}" type="slidenum">
              <a:rPr lang="el-GR"/>
              <a:pPr>
                <a:defRPr/>
              </a:pPr>
              <a:t>8</a:t>
            </a:fld>
            <a:endParaRPr lang="el-GR"/>
          </a:p>
        </p:txBody>
      </p:sp>
      <p:sp>
        <p:nvSpPr>
          <p:cNvPr id="4" name="TextBox 3"/>
          <p:cNvSpPr txBox="1"/>
          <p:nvPr/>
        </p:nvSpPr>
        <p:spPr>
          <a:xfrm>
            <a:off x="683568" y="1124744"/>
            <a:ext cx="7880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dirty="0" smtClean="0">
                <a:latin typeface="+mn-lt"/>
              </a:rPr>
              <a:t>Ιστορική Αναδρομή</a:t>
            </a:r>
            <a:endParaRPr lang="en-US" sz="3200" dirty="0" err="1" smtClean="0">
              <a:latin typeface="+mn-lt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868144" y="188640"/>
            <a:ext cx="3059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  <p:cxnSp>
        <p:nvCxnSpPr>
          <p:cNvPr id="10" name="9 - Ευθεία γραμμή σύνδεσης"/>
          <p:cNvCxnSpPr/>
          <p:nvPr/>
        </p:nvCxnSpPr>
        <p:spPr>
          <a:xfrm>
            <a:off x="72008" y="4221088"/>
            <a:ext cx="8424936" cy="0"/>
          </a:xfrm>
          <a:prstGeom prst="line">
            <a:avLst/>
          </a:prstGeom>
          <a:ln w="3810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- Έλλειψη"/>
          <p:cNvSpPr/>
          <p:nvPr/>
        </p:nvSpPr>
        <p:spPr>
          <a:xfrm>
            <a:off x="1080120" y="407707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11 - TextBox"/>
          <p:cNvSpPr txBox="1"/>
          <p:nvPr/>
        </p:nvSpPr>
        <p:spPr>
          <a:xfrm>
            <a:off x="288032" y="4437112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n-lt"/>
              </a:rPr>
              <a:t>David Hilbert</a:t>
            </a:r>
            <a:endParaRPr lang="el-GR" sz="2000" b="1" dirty="0" smtClean="0">
              <a:latin typeface="+mn-lt"/>
            </a:endParaRPr>
          </a:p>
          <a:p>
            <a:pPr algn="ctr"/>
            <a:r>
              <a:rPr lang="el-GR" sz="2000" b="1" dirty="0" smtClean="0">
                <a:latin typeface="+mn-lt"/>
              </a:rPr>
              <a:t>1900</a:t>
            </a:r>
          </a:p>
        </p:txBody>
      </p:sp>
      <p:sp>
        <p:nvSpPr>
          <p:cNvPr id="13" name="12 - Στρογγυλεμένο ορθογώνιο"/>
          <p:cNvSpPr/>
          <p:nvPr/>
        </p:nvSpPr>
        <p:spPr>
          <a:xfrm>
            <a:off x="0" y="2564904"/>
            <a:ext cx="2880320" cy="14401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rgbClr val="CC0000"/>
                </a:solidFill>
              </a:rPr>
              <a:t>Μπορεί να αυτοματοποιηθεί η διαδικασία επίλυσης όλων των μαθηματικών προβλημάτων;</a:t>
            </a:r>
            <a:endParaRPr lang="el-GR" dirty="0">
              <a:solidFill>
                <a:srgbClr val="CC0000"/>
              </a:solidFill>
            </a:endParaRPr>
          </a:p>
        </p:txBody>
      </p:sp>
      <p:sp>
        <p:nvSpPr>
          <p:cNvPr id="14" name="13 - Έλλειψη"/>
          <p:cNvSpPr/>
          <p:nvPr/>
        </p:nvSpPr>
        <p:spPr>
          <a:xfrm>
            <a:off x="4176464" y="414908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14 - TextBox"/>
          <p:cNvSpPr txBox="1"/>
          <p:nvPr/>
        </p:nvSpPr>
        <p:spPr>
          <a:xfrm>
            <a:off x="3600400" y="4509120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n-lt"/>
              </a:rPr>
              <a:t>Kurt Gödel </a:t>
            </a:r>
            <a:r>
              <a:rPr lang="el-GR" sz="2000" b="1" dirty="0" smtClean="0">
                <a:latin typeface="+mn-lt"/>
              </a:rPr>
              <a:t>1931</a:t>
            </a: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2880320" y="2564904"/>
            <a:ext cx="2880320" cy="14401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rgbClr val="CC0000"/>
                </a:solidFill>
              </a:rPr>
              <a:t>(θεώρημα Πληρότητας) Υπάρχουν συναρτήσεις των οποίων η λύση δεν μπορεί να αυτοματοποιηθεί.</a:t>
            </a:r>
            <a:endParaRPr lang="el-GR" dirty="0">
              <a:solidFill>
                <a:srgbClr val="CC0000"/>
              </a:solidFill>
            </a:endParaRPr>
          </a:p>
        </p:txBody>
      </p:sp>
      <p:sp>
        <p:nvSpPr>
          <p:cNvPr id="17" name="16 - Έλλειψη"/>
          <p:cNvSpPr/>
          <p:nvPr/>
        </p:nvSpPr>
        <p:spPr>
          <a:xfrm>
            <a:off x="7128792" y="414908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17 - TextBox"/>
          <p:cNvSpPr txBox="1"/>
          <p:nvPr/>
        </p:nvSpPr>
        <p:spPr>
          <a:xfrm>
            <a:off x="6408712" y="4509120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+mn-lt"/>
              </a:rPr>
              <a:t>Alan Turing</a:t>
            </a:r>
          </a:p>
          <a:p>
            <a:pPr algn="ctr"/>
            <a:r>
              <a:rPr lang="el-GR" sz="2000" b="1" dirty="0" smtClean="0">
                <a:latin typeface="+mn-lt"/>
              </a:rPr>
              <a:t>193</a:t>
            </a:r>
            <a:r>
              <a:rPr lang="en-US" sz="2000" b="1" dirty="0" smtClean="0">
                <a:latin typeface="+mn-lt"/>
              </a:rPr>
              <a:t>6</a:t>
            </a:r>
            <a:endParaRPr lang="el-GR" sz="2000" b="1" dirty="0" smtClean="0">
              <a:latin typeface="+mn-lt"/>
            </a:endParaRPr>
          </a:p>
        </p:txBody>
      </p:sp>
      <p:sp>
        <p:nvSpPr>
          <p:cNvPr id="19" name="18 - Στρογγυλεμένο ορθογώνιο"/>
          <p:cNvSpPr/>
          <p:nvPr/>
        </p:nvSpPr>
        <p:spPr>
          <a:xfrm>
            <a:off x="5832648" y="2564904"/>
            <a:ext cx="2880320" cy="14401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rgbClr val="CC0000"/>
                </a:solidFill>
              </a:rPr>
              <a:t>Όρισε μια υποθετική μηχανή που είναι ικανή να υπολογίσει οποιαδήποτε υπολογίσιμη συνάρτηση.</a:t>
            </a:r>
            <a:endParaRPr lang="el-GR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36584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474296" cy="1143000"/>
          </a:xfrm>
        </p:spPr>
        <p:txBody>
          <a:bodyPr/>
          <a:lstStyle/>
          <a:p>
            <a:r>
              <a:rPr lang="el-GR" dirty="0" smtClean="0">
                <a:solidFill>
                  <a:srgbClr val="CC0000"/>
                </a:solidFill>
              </a:rPr>
              <a:t>Υπολογιστικά Προβλήματα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C67DD-4D2A-4FE1-AB0F-F54C77ECECBB}" type="slidenum">
              <a:rPr lang="el-GR"/>
              <a:pPr>
                <a:defRPr/>
              </a:pPr>
              <a:t>9</a:t>
            </a:fld>
            <a:endParaRPr lang="el-GR"/>
          </a:p>
        </p:txBody>
      </p:sp>
      <p:sp>
        <p:nvSpPr>
          <p:cNvPr id="7" name="3 - Ορθογώνιο"/>
          <p:cNvSpPr/>
          <p:nvPr/>
        </p:nvSpPr>
        <p:spPr>
          <a:xfrm>
            <a:off x="467544" y="3356992"/>
            <a:ext cx="8064897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just"/>
            <a:r>
              <a:rPr lang="el-GR" sz="2400" dirty="0" smtClean="0">
                <a:solidFill>
                  <a:schemeClr val="tx1"/>
                </a:solidFill>
              </a:rPr>
              <a:t>Ένα </a:t>
            </a:r>
            <a:r>
              <a:rPr lang="el-GR" sz="2400" b="1" dirty="0" smtClean="0">
                <a:solidFill>
                  <a:schemeClr val="tx1"/>
                </a:solidFill>
              </a:rPr>
              <a:t>υπολογιστικό πρόβλημα</a:t>
            </a:r>
            <a:r>
              <a:rPr lang="en-US" sz="2400" b="1" dirty="0">
                <a:solidFill>
                  <a:schemeClr val="tx1"/>
                </a:solidFill>
              </a:rPr>
              <a:t> </a:t>
            </a:r>
            <a:r>
              <a:rPr lang="el-GR" sz="2400" dirty="0" smtClean="0">
                <a:solidFill>
                  <a:schemeClr val="tx1"/>
                </a:solidFill>
              </a:rPr>
              <a:t>είναι στην ουσία ένα </a:t>
            </a:r>
            <a:r>
              <a:rPr lang="el-GR" sz="2400" b="1" i="1" dirty="0">
                <a:solidFill>
                  <a:srgbClr val="000099"/>
                </a:solidFill>
              </a:rPr>
              <a:t>μαθηματικό </a:t>
            </a:r>
            <a:r>
              <a:rPr lang="el-GR" sz="2400" b="1" i="1" dirty="0" smtClean="0">
                <a:solidFill>
                  <a:srgbClr val="000099"/>
                </a:solidFill>
              </a:rPr>
              <a:t>μοντέλο</a:t>
            </a:r>
            <a:r>
              <a:rPr lang="el-GR" sz="2400" i="1" dirty="0" smtClean="0">
                <a:solidFill>
                  <a:schemeClr val="tx1"/>
                </a:solidFill>
              </a:rPr>
              <a:t> </a:t>
            </a:r>
            <a:r>
              <a:rPr lang="el-GR" sz="2400" dirty="0">
                <a:solidFill>
                  <a:schemeClr val="tx1"/>
                </a:solidFill>
              </a:rPr>
              <a:t>(</a:t>
            </a:r>
            <a:r>
              <a:rPr lang="el-GR" sz="2400" dirty="0" smtClean="0">
                <a:solidFill>
                  <a:schemeClr val="tx1"/>
                </a:solidFill>
              </a:rPr>
              <a:t>αριθμοί, πίνακες</a:t>
            </a:r>
            <a:r>
              <a:rPr lang="el-GR" sz="2400" dirty="0">
                <a:solidFill>
                  <a:schemeClr val="tx1"/>
                </a:solidFill>
              </a:rPr>
              <a:t>, σύνολα, </a:t>
            </a:r>
            <a:r>
              <a:rPr lang="el-GR" sz="2400" dirty="0" smtClean="0">
                <a:solidFill>
                  <a:schemeClr val="tx1"/>
                </a:solidFill>
              </a:rPr>
              <a:t>συναρτήσεις, σχέσεις, κλπ)</a:t>
            </a:r>
            <a:r>
              <a:rPr lang="en-US" sz="2400" dirty="0">
                <a:solidFill>
                  <a:schemeClr val="tx1"/>
                </a:solidFill>
              </a:rPr>
              <a:t> </a:t>
            </a:r>
            <a:r>
              <a:rPr lang="el-GR" sz="2400" dirty="0" smtClean="0">
                <a:solidFill>
                  <a:schemeClr val="tx1"/>
                </a:solidFill>
              </a:rPr>
              <a:t>που αναπαριστά ένα σύνολο από ερωτήσεις που οι υπολογιστές καλούνται να επιλύσουν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l-GR" sz="2400" dirty="0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2348880"/>
            <a:ext cx="8227059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latin typeface="+mn-lt"/>
              </a:rPr>
              <a:t>Οποιοδήποτε πρόβλημα μπορεί να λυθεί και μέσω του </a:t>
            </a:r>
            <a:r>
              <a:rPr lang="el-GR" sz="2400" dirty="0" smtClean="0">
                <a:latin typeface="+mn-lt"/>
              </a:rPr>
              <a:t>υπολογιστή</a:t>
            </a:r>
            <a:r>
              <a:rPr lang="el-GR" sz="2400" dirty="0">
                <a:latin typeface="+mn-lt"/>
              </a:rPr>
              <a:t>, χαρακτηρίζεται υπολογιστικό πρόβλημα</a:t>
            </a:r>
            <a:endParaRPr lang="en-US" sz="2400" dirty="0" err="1" smtClean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8329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 smtClean="0">
                <a:latin typeface="+mn-lt"/>
              </a:rPr>
              <a:t>Τα προβλήματα </a:t>
            </a:r>
            <a:r>
              <a:rPr lang="el-GR" sz="2000" dirty="0">
                <a:latin typeface="+mn-lt"/>
              </a:rPr>
              <a:t>με βάση τη </a:t>
            </a:r>
            <a:r>
              <a:rPr lang="el-GR" sz="2000" dirty="0" smtClean="0">
                <a:latin typeface="+mn-lt"/>
              </a:rPr>
              <a:t>δυνατότητα επίλυσής </a:t>
            </a:r>
            <a:r>
              <a:rPr lang="el-GR" sz="2000" dirty="0">
                <a:latin typeface="+mn-lt"/>
              </a:rPr>
              <a:t>τους μέσω του υπολογιστή, μπορούν να διακριθούν σε </a:t>
            </a:r>
            <a:r>
              <a:rPr lang="el-GR" sz="2000" dirty="0" smtClean="0">
                <a:latin typeface="+mn-lt"/>
              </a:rPr>
              <a:t>υπολογιστικά </a:t>
            </a:r>
            <a:r>
              <a:rPr lang="el-GR" sz="2000" dirty="0">
                <a:latin typeface="+mn-lt"/>
              </a:rPr>
              <a:t>και μη </a:t>
            </a:r>
            <a:r>
              <a:rPr lang="el-GR" sz="2000" dirty="0" smtClean="0">
                <a:latin typeface="+mn-lt"/>
              </a:rPr>
              <a:t>υπολογιστικά.</a:t>
            </a:r>
            <a:endParaRPr lang="en-US" sz="2000" dirty="0" err="1" smtClean="0">
              <a:latin typeface="+mn-lt"/>
            </a:endParaRPr>
          </a:p>
        </p:txBody>
      </p:sp>
      <p:pic>
        <p:nvPicPr>
          <p:cNvPr id="26626" name="Picture 2" descr="http://www.one-publication.com/wp-content/uploads/2013/03/Euro-Ch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013176"/>
            <a:ext cx="2318746" cy="1547267"/>
          </a:xfrm>
          <a:prstGeom prst="rect">
            <a:avLst/>
          </a:prstGeom>
          <a:noFill/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508104" y="188640"/>
            <a:ext cx="3419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256122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2000" y="269632"/>
            <a:ext cx="8077200" cy="1143000"/>
          </a:xfrm>
        </p:spPr>
        <p:txBody>
          <a:bodyPr/>
          <a:lstStyle/>
          <a:p>
            <a:r>
              <a:rPr lang="el-GR" dirty="0" smtClean="0">
                <a:solidFill>
                  <a:srgbClr val="CC0000"/>
                </a:solidFill>
              </a:rPr>
              <a:t>Παραδείγματα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28FA0-F0BC-428D-B910-C8BE977EC434}" type="slidenum">
              <a:rPr lang="el-GR"/>
              <a:pPr>
                <a:defRPr/>
              </a:pPr>
              <a:t>10</a:t>
            </a:fld>
            <a:endParaRPr lang="el-GR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580112" y="188640"/>
            <a:ext cx="3347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2"/>
            <a:ext cx="765891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://upload.wikimedia.org/math/b/5/3/b537fd31acaac95f5060ad7f2f96880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556792"/>
            <a:ext cx="1466850" cy="209550"/>
          </a:xfrm>
          <a:prstGeom prst="rect">
            <a:avLst/>
          </a:prstGeom>
          <a:noFill/>
        </p:spPr>
      </p:pic>
      <p:pic>
        <p:nvPicPr>
          <p:cNvPr id="20488" name="Picture 8" descr="http://people.maths.ox.ac.uk/griffit4/Math_Alive/7/ProbMap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4653136"/>
            <a:ext cx="2520280" cy="1850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077200" cy="1143000"/>
          </a:xfrm>
        </p:spPr>
        <p:txBody>
          <a:bodyPr/>
          <a:lstStyle/>
          <a:p>
            <a:r>
              <a:rPr lang="el-GR" dirty="0" smtClean="0">
                <a:solidFill>
                  <a:srgbClr val="CC0000"/>
                </a:solidFill>
              </a:rPr>
              <a:t>Μη Υπολογιστικά Προβλήματα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C67DD-4D2A-4FE1-AB0F-F54C77ECECBB}" type="slidenum">
              <a:rPr lang="el-GR"/>
              <a:pPr>
                <a:defRPr/>
              </a:pPr>
              <a:t>11</a:t>
            </a:fld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707303" y="2780928"/>
            <a:ext cx="77768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latin typeface="+mj-lt"/>
              </a:rPr>
              <a:t>Παράδειγμα</a:t>
            </a:r>
            <a:endParaRPr lang="el-GR" sz="2400" dirty="0" smtClean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+mj-lt"/>
              </a:rPr>
              <a:t>καμία </a:t>
            </a:r>
            <a:r>
              <a:rPr lang="el-GR" sz="2400" dirty="0">
                <a:latin typeface="+mj-lt"/>
              </a:rPr>
              <a:t>μηχανή δεν μπορεί γενικά να αποφανθεί αν ένα δεδομένο πρόγραμμα θα επιστρέψει απάντηση για μια δεδομένη είσοδο, ή αν θα εκτελείται για πάντα.</a:t>
            </a:r>
            <a:endParaRPr lang="en-US" sz="2400" dirty="0" err="1" smtClean="0">
              <a:latin typeface="+mj-lt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467544" y="1628800"/>
            <a:ext cx="8227059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Τα μη υπολογιστικά προβλήματα δεν μπορούν να λυθούν από έναν υπολογιστή ή από άλλα μηχανικά μέσα. 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796136" y="188640"/>
            <a:ext cx="313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077200" cy="114300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>
                <a:solidFill>
                  <a:srgbClr val="CC0000"/>
                </a:solidFill>
              </a:rPr>
              <a:t>Διατύπωση Προβλήματος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12</a:t>
            </a:fld>
            <a:endParaRPr lang="el-GR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1560" y="1628800"/>
            <a:ext cx="8496944" cy="27217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l-GR" sz="4000" dirty="0" smtClean="0">
                <a:solidFill>
                  <a:schemeClr val="bg2">
                    <a:lumMod val="10000"/>
                  </a:schemeClr>
                </a:solidFill>
              </a:rPr>
              <a:t>Για τη </a:t>
            </a:r>
            <a:r>
              <a:rPr lang="el-GR" sz="6600" dirty="0" smtClean="0">
                <a:solidFill>
                  <a:srgbClr val="C00000"/>
                </a:solidFill>
              </a:rPr>
              <a:t>Διατύπωση</a:t>
            </a:r>
            <a:r>
              <a:rPr lang="el-GR" sz="4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l-GR" sz="4000" dirty="0" smtClean="0">
                <a:solidFill>
                  <a:schemeClr val="bg2">
                    <a:lumMod val="10000"/>
                  </a:schemeClr>
                </a:solidFill>
              </a:rPr>
              <a:t>ενός προβλήματος μπορεί να χρησιμοποιηθεί οποιοδήποτε μέσο </a:t>
            </a:r>
            <a:endParaRPr lang="el-GR"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844" y="4149080"/>
            <a:ext cx="8136904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8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Συνηθέστερο από όλα είναι ο λόγος</a:t>
            </a:r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προφορικός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γραπτός</a:t>
            </a:r>
            <a:endParaRPr lang="el-GR" sz="28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19458" name="Picture 2" descr="http://freshairlearning.com/wp-content/uploads/2013/10/Fresh-Air-Learning-Blog-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5013176"/>
            <a:ext cx="1512168" cy="783413"/>
          </a:xfrm>
          <a:prstGeom prst="rect">
            <a:avLst/>
          </a:prstGeom>
          <a:noFill/>
        </p:spPr>
      </p:pic>
      <p:sp>
        <p:nvSpPr>
          <p:cNvPr id="19460" name="AutoShape 4" descr="data:image/jpeg;base64,/9j/4AAQSkZJRgABAQAAAQABAAD/2wCEAAkGBxQSEhUUExQUFhUXGRgaGRUYGBkfGhsXHhUYGR0aGh8YHCogHB8mHxgbLTEiJSkrLi4uGh8zODMsNygtLiwBCgoKDg0OGxAQGiwmICYtLywsLSwsLCwsLCwtLCwsLDQsLCwsLCwsLCwsLCwsLCwsLCwsLCwsLCwsLCwsLCwsLP/AABEIAP0AxwMBEQACEQEDEQH/xAAcAAEAAgIDAQAAAAAAAAAAAAAABQYEBwEDCAL/xABOEAACAQMBAwcHBwgHBgcAAAABAgMABBEFEiExBgcTQVFhgSIycXKRobEUQlJigpLBCCMzQ1OissIVFiREVJPRNHOD0uLwFyVjdKOz8f/EABsBAQACAwEBAAAAAAAAAAAAAAABBQIDBAYH/8QANxEAAgECAwUFBgcAAgMAAAAAAAECAxEEITEFEhNB8FFxgZGhIiNhscHRBhQkMkLh8TNSYpKi/9oADAMBAAIRAxEAPwDeNAKAUAoBQCgFAKAUAoBQFZ5ccqfkUaLEglup2KQRE4BbG927EUbz4cOIGUIuUlFFPm0+Vxt3l7ctI3VFK8MYP0Y0iIz45JqbFpHBU4r2zrGjY3rJqg7xPcfBm/CliHQw/Vz7EtxF5mp3UZzuW6RGBPZ+dRWPg1LGDwtF/tlYk15SapCPKitLsD6DPA5+9tr7xSxrngJr9ruZNpzp2oYR3kc9k53DpkyhP1XTII7zioOSdOUHaSLta3CSIrxsrowyrKQVI7QRuIoYHbQCgFAKAUAoBQCgFAKAUAoBQCgFAKAUAoDVeo3Al1S7uWyUtUS2jA35cjpJMDhtEuqjrPCpRY4GKSdRk9pOnFPzkmDMw3niEU/q0+qN2T84jJ6gJNzbk7swpLprjOyzJBvClCQ0nUW2hvVOzZIJ45xjI2U6e9m9D5GnoB8/09JJnxJbJobuDDsOvT9MEJfYZ8NjCMcqmM+aO/O+liYU1HQp19ypktbg2upxxSQyb0mVPI2SceUjZGB19Y7+NRc5JV3Ce5VSs+ZJG5bRXW6tiWsZGUXFvklVDHdND2HfwG45A71NGjF4ZRW/DQ3LDKHUMpBVgCCOBBGQagrz7oBQCgFAKAUAoBQCgFAKAUAoBQCgFAcM2Bk8BQGpdKhLQxTBS3S3JupBuyQ7u6+cQCVzF1/M7qlaFxTpNUUl3kxrWrqYjGnSK8hWMeQ4wHYKzBsbOQpJ49VSQ4u9mjvRQAAAABuAHADsFDuRzQkUBpznqvQ1zDEOMcZJ7i7cPYo9tQyo2hK80ie0KfpuT8offsRTLv8Aqksvs8n2U5G+m97Cu/YzbXNpOX0qyJ/YIv3Rs/y1BUlmoBQCgFAKAUAoBQCgFAKAUAoBQCgFAdV1AJEdCSA6lSQcHBGNx6jv40B5ng1jVemnisneWG3kaNcpEfIVmVMkqMnZXqrVUxFOlbflY7aVXESXsZ+R9PzlX9vIYp4YWcYBXBDZPbsNjPdis4VYzjvReRm8ZVg92SVyStud1QcTWrqRx2XB9zAY9tZqVzYtoWylEn9M5ybCYgGRoieqVcD7ykqPEipub4Y2lLnbvJrV9Z6K3M0KNcbjsrF5QJ7yvAdtDdOpaO9FX7jztql1JLNJJMSZGYls5znsweAHUOoAViUE5OUm5amygTbcnQDuec4A6ztyZGPSi5qeRYfswvf9f6N7cjdONtYWsLbmjhjVh9fYG1781BWkzQCgFAKAUAoBQCgFAKAUAoBQCgFAKAqnOJyjaygj2JIopJpBGJZclEGyzs5A3nCqQB2kVhOTjFtK5KV2aA1VIbO2b5LqzyyO4zHErxg5G9ic54CuSKdWpepTXe8zfvuEbRkY3JPkrPOY5YpRG7iVgzLnAUouc7yGJc4OPmnfWrFYulFypyjdK1/G7+nqb6GGqNRqRdm7+lvubGjmvYUEU+nWV3CM/otkHvJWUeUT3Dea41UoSd4zcX8f6NsqFZapPr4kPdW+h3B2ZoJ9PlO7yldBnu86PHeQK6YzxMVeElNef9nNKENJKx0f+H17a/n9Ku1nQ7wEZQT6QSY38T4VuhtCN7VE4sRhOGdNmHccrY3Jg1ixw4/WKmy438cEhgO9Wweyu+M4zV1mbfzMZezWiW7k9bw6teWsdvk2NiqyOcEBpB5MUXlYO4KSd2MBh1ismYYqtGaUYaI3VUHEKAUAoBQCgFAKAUAoBQCgFAKAUAoBQGr+XCnXLborVYhEJiBcy9exkMYQqk4LDG0SucHcRx46+Np0pbrvc2wouSuaP/ouW7vRZq0ZKFow6oFTZTOWOyMnzeJ3034UKTq5555tvXvNlpVpqGWXwt8i78mtCuVjMgitZMllws1xC6bDFCitEwAG0pJ3HJOSTurgq4iinuu/bmk73z5nXGhVa3k12ZXWhNvqjw46WPUbcDiV6K6i9JbHSAeIrSqVKp+1xfnF/Yzc68NU/n/ZF8orl9RtjBbXNlOWIOztNBMQpzsiOY4JzjftDhW+hQjQqb8lJeq819jTWxEqkNzI15i/0uXP5+2fxCt/K49oqz91XXJnD7UC6W3ORb3kDQ6rbq7KpKSoOL4OOG9Ce1TjuArkeDnTlvUZeBtVVSVpos35N+isqXF23muREg7dnymPtKgeg1ZHObroBQCgFAKAUAoBQCgFAKAUAoBQCgFAQPLDW1toQuxJLJOTFFFHjbZijE4LHAAAJJPDFYzmoLeloSk27I0y1trFnAzjMVnBH5MTyRBwABkkwjJYtnr35qsm8NVlaL9pvW1/nkdUHOC9pZdn+FI5KW90C9zbKCdrogNshtuTeMb8nGBnJ4V0Yp02lTm/jotEMOpq84r4a9pfLLVpLVAJbXUod5ZmjMU6M5OWZtqPIyTnCkd1cEqVKq/ZlF+a+p0xqV6azT+ZJ6dyxikbCXNvJvx0coa3kHdmQtG7Z71rTUwDSvZr/wCl6ZozhjuUvsaz5xLW5N0809tJCjkBMgbOyBgeWmVY+gnjVtgtyNJQjK7ODEyc5uVjE0vljdQr0ZcTQnjBOOkjPg29fskVtnh6cne1n2rJmpVJIzrG8tZLhfk1i7PIkim3LB0EhAKmLI2juDeScnfuNaatCtOG7v2zTutbdhvo1adOV3G+TRvnmW0ea10xFuA6uzu4icYMak4AxxGcbWDv8qu05S+UAoBQCgFAKAUAoBQCgFAKAUAoBQCgNXc6i9NdwIks0TwxOzNE2zulIUAHBwSI3zjfjHbXbg8DDFNqp+1fMqtqbSng4x4dt59vYap5cw7AihSSd3lbeJJnbIyAMgnG9j2dVbcbgaFFxjSj7TOfZe0MRiN+pWl7MV/foiZt+SEcYURzXEZBB8iTA28Y2sY48fbXbLYuHmva+n2K2H4ixcHla1/j9GSEaX0X6K9Lj6M0at+8N9V1b8L4eX7XbrrkWVD8XVo/8kb9dcyucq9YnYGG6s7WSWRT0ckQbbH1uJY47Nw3VWS2PUwtRKMn3a367i7o7ao4ulKVllzeVuu8rmhcr7uz8hJMx8GglG3Ge4q3DwxUVcNCf7ln26M2wqNaPIns6XqQxgabde22c9+f0fDuAz86uf39H/yj6/2Z+xP4Mw7PkxJbtLHKAt0XhjtlB3lpJMieMrxACbmHAk5waz4zqShuaZt+HL1JUFGEnLXRHq21jKoqsxcqoBc8WIGCxx1mus0HbQCgFAKAUAoBQCgFAKAUAoBQCgFAKA05qlx0tzPL+0kOPUUCNcdxCA+ljXqNnUeHQV9Xn14Hh9sYjjYppaRy8tfUoVoPlWqu/FLcYHpG4fvFj4VywXHxrlyj187nbVf5XZkYc5/X+rIulXB50UBVrAdPqc0nFYECD1jn/rqspe9xkpcoq3XqXdZ8DZsIc5u/h1Yqmqj5ZqJReDSBMj6K7ifYCaq636jF7q7beReYZ/k9nqT5K/i9PsQ2qQqk0iISUVmAJ4kA434rkrRjGbjHRMsMPOc6UZTWbSbNmc2eh9FqGlSSOZRNHMyKDkRssbMOvzcN1cGzXFRrqc5xStZ+Z21aThCMr6o9G10mgUAoBQCgFAKAUAoBQCgFAKAUAoBQEFyz1PoLZsHDyfm07ckHaI9Chj6QK34Wjxqqh59xyY7Efl6EqnPl3vQ1Lqt2IIZJPoKSB348ke3Feqr1OFScuxHhMNRdetGn2v8A0gub6yK25lbzpWLZ69kbh79o+NcWy6e7Sc3rJlntyspV1TWkVbxfSLRVkUp13M4jRnbgoLH0AZrGclGLk+RnTg6k1Bat28yqcn5jb2Ety3nyF5PEnZUe341V4aTpYWVZ6u7+xeY6CxGOhh46RtH6v0K5yOHRi4uT+pjIX123D4e+q/A+wp1n/FZd7Lbar4jp4dfyln3LUrYBJ7Sary4PTnNpzZrpzrcPKzytAqmMjdG7YaTZOd4JAA3A7jv31FibmxqkgUAoBQCgFAKAUAoBQCgFAKAUAoBQGsOWuo9NdMo8yEdGOwucM5/hX0o3bV9smhaLqvnku7/fkeU2/id6caK5Zvvenp8zW/OBOSkVuvnTOB4AgD94j2Vs2nNuMaS1k+vU07EppTnXlpBdelyzWluI0VF4KoUegDFWVOChFRXIp6tR1Jub1budtZGsgOW1wVtii+dMyxqPSd/w99cO0ZtUd1aydi02RTUsRvy0inJ+BCc4E4hggtV4YBPqqNke059lcW05cOnCiurFlsSDrVqmJl03m+viRWo/mNNhj+dO5kb1RjH8tctX3WEjHnJ369Duoe/2hOpygt1d71+pI8zWgfLNTi2hmOHMz9nkkbI++V8Aari5PVVAKAUAoBQCgFAKAUAoBQCgFAKAUAoDB1zUBbwSSnfsLuHax3KvixA8ayjFykorVmFSahFzlolc1AgPWck5LHtYnLHxJJ8a9jSpqnBQXI+dV6rrVJVJat3KpCvyjVGbilsoA9Y5/Fm+7VbFcbGt8or16+RcSf5fZijzqO/h/iXmWyrUohQFav8A8/qMMfFYEMjeucYH8J9tV1X3uLjDlFX8S4o+42fOpzm91dy1+pUuUzG61AxqfnLED2YOCfAlqqsW3XxW6u2xe7PSwuA35djk/p6WPjl1chrnYXzYVWMD0DJ+OPCo2jNOturSKsZbGpOOG35aybkbt/J95PdBYtcsPLuW3d0SEhfaSx9GK4C2NqUAoBQCgFAKAUAoBQCgFAKAUAoBQCgKNzk3++G3B7ZX9AyqA+liT6Y6stl0d+tvPl8yl27iOHh9xayfos39Ci390Io3kPBFLewcK9DVmqcHJ8keRo0nVqRprm7EHyEtSLcyt58zs5PdnA/E+NcWzYNUt96ydyy2zVTrqnHSCS6+XgWOrAqAzAbzwHH0UbsrkpN5IqXJu5xHd3zDz2Yr6iA4HtOPCqrCT9ipiHzv5IvMfTvUo4OPJK/e9fv4kByEizNLcybxCjMSfpEHf7A1cOzo3nKrL+Kv16lrtmVqUMPDWTS8F0iBtoJLu4VF3yzSAD1nb4ZNV05OUnJ8y4pwUIqEdErHsvSbBLeGKGMYSJFRfQqgfhWJmZdAKAUAoBQCgFAKAUAoBQCgFAKAUAoDT+t3nT3M0ucgtsp3InkDHcSGb7dem2bR3KCfN5/Y8RtrEcXFNLSOX39fkU7lzMWjjt086eRV+yCCT7dmo2lJuMaS1kzPY0FGpKvLSCb8f8uWG3hCIqLuCgKPQBiu+EVGKiuRU1JucnOWrdzsrIwIXlle9FaSY85/IH2tx92a48fV3KDtq8vMsdlUeLio30Wb8P7IXlV/ZdOigG5m2VPh5Tn2/GuPGe4wkafb/rLHZv6raE6z0V39F6EW39m0oDg9y+fsf/ij71cz9zgvjJ+nXzO1fqNp35U16/6/QsH5P+hdPqBnYZS2Ta/4j5VPdtn7IqqL49KUAoBQCgFAKAUAoBQCgFAKAUAoBQCgInlVqHQWssgOGwFT13IRfYWB9ANbKVPiTUFzZpxFVUaUqj5K5qhVwABwG4eivYxSSsj51KTk23qyr2v9p1J3+ZbLsr65yCfe3sFVsPfYxy5Qy8S5qfptnRhzqO77l0vNlpqzKQUBVtf/AD99bW/zU/Ov4cAfu/vVV4r3uJhS5LN9dal3gfcYKrX5v2V14+hB8u5DPeRwL80Kv23IJ92zXHtKTq4iNNd3i+kWWxoqhhJV5c7vwXTMbl/cDpkgTzIECgdhIH4Ba17SmuIqa0iuvobtiU3wpVpazd+vG5vLmG0P5PpolYYe4YyHt2B5KD0YBP2qrS6NkUAoBQCgFAKAUAoBQCgFAKAUAoBQCgNfc5t9tS29uCfJ2p3x6DGgPcSzn0x1ZbLpb9fe7P8ACm27X4eG3OcnbwWb+nmUrVL0QQvKeCKT6T1DxOB41f16qpU3N8jyWGoOvVjTXN/76EVyJtStt0jefMxkY+k7vdv8a5tnU3GlvPWWZ27XqqWI3I6QSivDX7eBP13FWKAqfJFumuLq7PAtsIfqjefcFqqwL4lWpXfcuvIvdqLg0KOGWtrvv/25DcliJ76a6fzI9t89mchfYufZXJg/e4mVZ6K7+3oWG0k6GChho6ysvv6lfije9uwq/pJ5Qo7i7YHgM+6qyrUc5uT5l3QpKlTjTXJWPZOnWawRRxIMJGioo+qqgD3CsDaZFAKAUAoBQCgFAKAUAoBQCgFAKAUAoDTWq3nT3dzNnIMhjTuji/N7u4uHb7dej2VS3aO8+bPG7dr7+J3FpFW8Xm/oVDlu5k6C1XjM42vUB/1Ofs02i3Pcor+T9BseKp8TEy0isu99W8SzRoFAUbgAAB3AYFWUUkrIppScm29WfVSYkRytvuhtZWBwSNhfS273DJ8K5MdV4dCT8PMsNmUONioR5LN+BEyr8j0rHB2TB7duTj4gH92uVr8vgrc2vVndF/nNp35J+kfu/mQVqfk+lu3B7l9keoN3wDferih7nBt85O3h1csqi/MbSjHlTV/Hq3kWDmA0Tp9RMzDK2yFvtt5C+7aP2aqy9PS1AKAUAoBQCgFAKAUAoBQCgFAKAUAoCK5U6n8mtJph5yodnvkbyUHi7KPGpjFyaS5mMpKMXJ6LM1Haw7CKnHZAGTxOBxPea9lTgoQUVyR84rVHVqSm+bb8ys6Z/aNSml4pAvRr628H+f2iq6j77GSnyjkuvMuMR+n2dClzm9592v2LXVoUYoCo8qT8ovLa1+aD0j+jfu+6p+8KqcY+LiIUeWr661L7Zv6fCVcTz/auu9ryMPnIuSzQ267yfKx3k7K/zVq2tNylGku/6I6NgUlGM68tNPLN/QiuXUoV4rZT5MEYH2iBn3Ae2uXaMkpRpLSKO7Y0XKE8RLWbv4Lpm7uYDQ+g04zEYe5ctnr6NfJQe3aP2qri5Nm0AoBQCgFAKAUAoBQCgFAKAUAoBQCgKHzo3v8As1sD57tKw+pEBj/5HjP2a7tnU9/EL4ZlXtmtw8JK38svv6JlE1e9EEEkp+apI9bgo9pFejxFXhU5T7Dx2FoOvWjTXN+nP0IrkNZmO1Vm86UmQ+O4e4Z8a5dnU92jd6vM7dsVlUxLitI+yvr65FgrvKoE0eROpTeR5+UXdzdHh5qeg/8ASo9tVGB97XnWfcuu49BtVfl8LSwy7313tmDZsLnVHlb9HDls9QCDA9++tEHxsY5vSP0/vM6aqeG2ZGmv3Ty/9s36ZFYlL3dz5Iy80gCjvZsKPeKq6tR1Jub5l7h6Ko0o01yVj2RpNgtvBFCnmxIqD0KoH4VrNxl0AoBQCgFAROqcprO2bYnuYI23HZZ1DAHgSM5A7zuoDL0/U4ZxtQyxSr2xurD90mgMs0Bg3Os28f6SeFPWkQfE0B8Wmu2spxHcwOexZUPwNASNAKAUAoBQCgNP8pb3p9RuX+bFsW6fZG25++5H2KvtkU7RlPty8jyv4hrXnCkuSv5/56lI5dSmQwWq8ZXBPqg4+JJ+zWzaUnNworm+uvgaNjRVNVMTLSKy7+vmWmKMKAo4AAD0AYFWcUopJFLKTk3J6s+qkxIPlpqHQ2j485/IH2uP7ua4toVeHQfa8iz2Th+Nio30Wb8NPUwNDHyTTDIdzFWk+025P5a0Yf8AT4Nz56+en0OnGfq9oqnyTUfBZv6lb0xug06eX507CJe9ceUfe3squpPh4Wc+cnbr1LjELj4+nT5QW8+/l9Cc5itD+UamkhGUt1Mp7NrzUHpyc/ZquLk9P0AoBQCgPieZUUs7BVUElmIAAHEkngKAgi8155paC16mGRNMO1f2Uff57Z3bGMtDZJJ6dpsUCbEMaIp3kAcSd5LHixOTknJOaxuCo8qOa2yvHMybdtP+1gOzv7SvDPeME9tSmCprzL3MzbN3qkskIO5fLZiP+I5VD96pILXo/NHpcAGYDM30pmLfujC+6hI5Uaho+nKIZLa3Z3821igjaR87h5IG7PacZ76gEVyQ1G8TUIlkga0s7lJRFalw+xKiq2TlcxAoDiNSAMHd24Qqxm2o8iXFpZm0a2mIoBQCgMTV79beCWZ/NjRnPoVSfwoDzNa8rm2Vjhjae4kLO5AODI7F2wB5TYLY6uFWsNoww1FQjm+beh5+rsepi8TKrUdk9Es3ZZeF9eZ2R2F3BcxXmoRFEfKK27EbEELtAHyQcnj256q5sHtGnWxalUeZ14/Zc6OAdOistX2vn5/axdK9UeHFAa+5bzm4vIrZTuUqDj6bkZPguPfVDtCbq140l02eq2PBYfCTxEud34L+7mfzjXQSCKBfnHh9VAAB7SPZW7as92nGmuf0ObYNJzrTrS5fNle5XHolt7UfqowW/wB4+8/999cGN9hQo9iz72Wuy/eyqYh/ylZdy0LzzS2GsQwNJY29qI7gg9NOTkhSVGAr5wCW4r21XOSRcWNl21przD87dafH/u4ZH/iK1G+hYyItA1TOX1YehLOIfFzUb4sZP9X73r1Wfwgt/wAUNN8WOxNEvV4alIT9e3gI/dCn31O8LCHk/NLIr31wtwkZBjhSLo49ocJJAXYyMOoE7IO/GcEQ5CxY6i5IqQKA5BqUyCo6vrc1y729gQgU7M16RlUPWkI/WSDrPmr1kncNVWvGn3mUYOR18nuTNrZsejG3cMNp5pGDTvk72ZjvAJ7MCq6pVnPN6HRGMVkfHK2UIbV/nLOcHszbTg+41uwj9vwMauhd6szmFAKAUBha1Zia3miYAh43XBGRvUjroDX/ACGsoo7K3aKNELwxM5VQCzGNSSx4nfnjVDXlJ1Hd8y4oRioJpEtqVhHPE8UqhkcYYd3d2EcQeogVrjJxd0bJRUlZmrZbg6YzW92x2UGYJcE9JFncu7568CPwwT7fZe1oSo2qPNHgdsbDqKvvUVlLXv7fv8e8hP6wXt9J0dhCwH0sAn0sx8lP+99YYrbLX7Xur1N2C/D0F/ye0/JGVNyDubBFv5JFkeNw0sagsRGchm2jxYZ7N285OKqMLtKKxEZfHVl3jdmueFlTWWXLl2ddhH6o63WqRrnMcaqSerZUGUn34q+rNV8ZFclb7nm8MpYXZsnb2pNr43fsr7lcuy97eERjLTShUHpYKo+FVmIq8SpKZeYOhwaEafYvXn6nrzRtOW2gigTzYkVB9kAZ8a4G7s7EZlAKkHNAKkgVIFAc1KYFSCm85PKY2sSwxLO003HoE25I4AQJJFHUcEBSSMFgeqps7ZEFZseWvSQ/JdLsLkTqAsccsapHGv7RztkYB7d5NcSws5SvNm7ipLIrl9zUaxG/y2O6SS7PlPsuyvtfRVmAVhjdg7I6uFdu5G27bI03epl2mvXt/Lb6dc25hvI5GkaRlIQxrBKu1gcCSwGR5J7uFaadDcneLyM3O6szeddJrFAKAUANAa85MbrdV/ZtLH/lzyR/y1RYlWqyLfDu9NErWg3kdreiQXkfR3EYdQcjeQQe0FSCPA1nTqSpu8WYTpxmrSRk2NjHAgjiRI0HBVAA9O7r76iUnJ3bJjFRVkds0SupVgGVgQyngVIwQe4ioTtmiWrqx5+1/Sf6NlvYifOVVhyd5ikYknvwFKnvr02Crp0Jz5tW89TzOPw8niKcP4puXksvV+hbeYnkZK1yt9NGVhRW6Jm3bch8nKjiQATv4ZxjhWipLKx1JHoCtBmKkgUAqQc1IFCBUgVIOalMFY5IMLie8vOO1L8niPZDANk47jKZT37q2IxLVUgUBxsjOcb+3uoDmgFAKAUAoDXXJ+dGN2qMGCXdyMg5GWk6UjwMhqmxqtVLTCO9Ml65DqFAKAwNa1iG0iMszbK8AOLM3UqjiSazp05TdomE5qCuyG0jka+pzJe6lEI4kH5izI8rZznanPHfx2PAjjm0pQVGO6teZV1ajqSubORQAAAABuAHADsFSYH1QHNSBUkCgFSDmpAoQKkEXyq1P5LZ3E/7OJ2HrbJ2R4tislqGYHNnp5g0u0Rs7RjDtnjtSEynPfl62mJZ6AUAoBQCgFAdc8yopZ2CqoyWYgADtJO4CgNM8r+cqfUJv6P0dWJfKtcDcdngxT6Cjrc7+zG41DaSuwUPVdTu9DmnsIJF3NG7SlAWLNChOyGyAMk9Wa55UYVrSkbYVZQVonTac5mpx4d3EiHONuJApI44KKp99JYGna9mviTHGS3rbybXI2VyK5w4b4iJx0M/UhOVf1D2/VO/szVdXwsqeazR30cTGeTyZK8o+Uy2zJDGpnupd0VunnEnrb6K957D2EjCjQlUz5dplVrxp95n8luRLCVbzUHE938xR+hgHZGvW31j2eJsI7sFuw/0rpSlN3kXeoIFSQc1IFAc1IFSBQgVIKvy+5appUcckkMkiyMVyhUBSBnfnt349BrOKuQ2Qmq85skKxEaVfkyEbO0q4IOD5JQsS2OAIGandIuc881yXtrazXO1e3EUZHXsBgx9jbFTEM2JFGFUKOAAA9AGK2EH3QCgFAKAUBVeWPOBZaaCJpA0uN0EeDIfSOCjvbHjQGnLi91TlNKUQdDZqwyN4iXfxY8ZX7h7F41hOoo6kpXNwcieRlvpkWxCCztjpJmxtufwUdSj3nfXFOo5vM2KNjSn5QFts6mG/aQxnxBZfgorqoP2TCWpr68u9tYkG5Y1wB3lizHxJ9wrqnU3lGPJL+2c9KjuSnJ6yd/JWRn8leT9zezrHaIxcEEuDhY9/ns3zce3duya0yaSzN6+B6b5F8jY7ENIzGe6l3y3L+cx+iufNUdnt6gOOUuSyRszebLRWIFSmBUgVIOakgUAqQVfnG5VtplmbhITKxdUA4KpIJ2nI37O7HeSBkZrOCuyGQXJq71i/t47lLuwRZBnZSFn2fqsS+5h1jqrJqKIzPnWubm71AKt/qbSRK20IooEQBsEZBzvOCd5zxpvpaIWNjQxhVCjgoAHoAwKxJNVT3Xy/lRFGN8VhG5PZ0mzvPg7oPsGt0VkYs25WRAoBQCgIblhrwsLOW6KNJ0YB2AQMksFG88Bk7+O7qNAaXt+WWta40kVl0dvGuNso2yVDZA2pGJbJwfMA4VhOahqSlcneTXMnCjCW+ma4fOTGuVQn6zHy33+rXNLEv8AijNQ7TalpapEixxoqIowqKAFA7ABXO3fNmVrHdQGjPykLbEtnJ2pKhPqspH8ZrrwzyZrkVTm75tZ9SIkfMVqDvlI3vg7xEDx7NrgO8jFbKlVQ7yErnozk9oFvYxCG2jCIOP0mOPOc8WPea5JScndmxKxKYqAfDzKvFlHpIHxqbMXMObXLZPPubdfWlQfFqyUZPkRcwn5ZaeON9Z/58R+DVKhLsF0Yz84GmD++2/g+fhWW5LsF0dL85Wlj++xeAc/BanhyIujpfnU0kf3tfCOU/BKnhyFzpPO7pP+KP8Akzf8lOHIXMO9529HkRo5HaRGBDIYHIYdhDDBrJU5EXKW2vaPEHk0y7u7GY5IQJI0Tt1B42DD37vdWaT5kGxuavlXcajas9zCY5I2C7YUqsgIyGAPAjrxu4EccDCasyUyw8p9ZSytZrl+ESE47W4KvixA8aiKuyWa1/J7093W7v5d7zybIPbgl3Pizj7tdBgbioBQCgFAVXnSh29JvR2RM33SG/CgKH+TpZ7Npcy48+VV8ETPxkNcWKeaRsgbbrmMxQHNSCkc5/ImTVEgWOSOPomZiXBOcgAAY9HXW6lUULmElcioORWsqAo1gKoAACxbgB1ADAx3Vs4sP+pG6zvfkHqT7pNcnx2JFs+8SCo4sf8AqN1nU3NHt/ptTv5Pt/8AMWqeN2Ibp8x8yFhnLy3j9zSJj3R599OPIbpnJzN6UOMUp9Mr/hio40id074uaPSR/difTLKf56caRG6ZkXNlpS8LOM+lnPxanFkN1GSvIDTB/cbf7mfjU8ST5iyM3+q1l/hLb/JT/Sm/LtJsjIj0K1XcLa3HoiT/AEpvMWPr+hLb/Dwf5Sf6UuyLGTBaonmIi+qoHwFLix30JNJ/lEcphsxWCHeSJZcHgN4RT6d58FrdTXMwZsfmu0v5NpVpHjeYxI3btSEyHPo2seFbSC1UAoBQCgK5zjD/AMrvf/by/wABoCC5nLDodJt+2TbkP2nOP3QtV1eV5s2xWRda0mQqQKA5qQKkgUBzUgVIFAc1IFSQc0ArK4FAKkg5qQYOuatHaW8txKcJGpY9/Yo7ySAO8isoq7sQzyVdXcmpX+3IfzlzMo9G0wVVHcBgDuArpSsjA9jQRBFVRwUAD0AYqQfdAKAUAoCmc8F90Wk3WN5dVjA7S7hfgTQE3o1iILeGEcIo0QfZQL+FVE3eTZvWhmA1BJzUkCgOakGBqGtW8AzNPDF68ir8TWcYyeiIbRX73nO0uLjdo3qK7fwqa2KjN8jHeRD3PPVpi+b8of1YwP42FZfl5DfI2Tn3tjujtbhj1AlB8Caz/LvmyN47IOdW+l/RaLcN37chH/0Yqfy/xG8ZacsdbfzNG2fXkx/Fs1PAXaRvM+jqvKRvNsbNPWfJ901ZcCI3mfDScpz+rsV7gR+LGpVGJF2crJynH6uxbxH4MKcKIuzAuuUfKaI+Vp8DDtRC38E2acKIuyKuucrXo/P05V7zbXGPbt04USd5kLPz36kCQYrVSOropMj70lSqUSLlZ5Vc4d9qEXRXEi9HtBthFCgkA4zjeRv4Hu7KyUUtBc7eaOz6XV7RcZAcv9yNnHvUVkQes6AUAoBQCgNfc6Uwln0yz65rpZGH/pxbzn73uNYVHaLZK1LfdXSRjakdUXtZgB7TVUk3obrlU1PnP0yHd8oErfRhUuT6CPJ99bo4eb5EOaIZ+cy6m3WWk3cgPz5AUH7qkH71bo4XtZi5nV8r5TXGdm3tbUHgWKlgPF2/hrYsPBGO8zCm5sNYu/8AbNUAB+ahkZfujYWtyhFaIi5madzCWa/prieQ/V2UHswx99ZEE1b8zOlLxhkf1pX/AJSKAnbLkBpsWNiyt8jrZA5/fzQE/b2kcYwiIg7FUD4CgO6gFAKAUAoBQCgOm5tEkGJERx2MoI94oCn69zVaZdA/2dYW34eDyMfZHkHxFAQ3NzzVnTL6S4aZJU6MpF5JDgswJLdQIAxuJztHhQGz6AUAoBQCgNSPyTl1XUprmS9kh6BmijWFdllQZXyXLHBO0cnHXUNXyYLNa81unhtuWOS5k+ncSu59hOz7qJJaC5Z9O0e3txiCCGIdkcar/CKkGd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2033588"/>
            <a:ext cx="3333750" cy="4248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9462" name="AutoShape 6" descr="data:image/jpeg;base64,/9j/4AAQSkZJRgABAQAAAQABAAD/2wCEAAkGBxQSEhUUExQUFhUXGRgaGRUYGBkfGhsXHhUYGR0aGh8YHCogHB8mHxgbLTEiJSkrLi4uGh8zODMsNygtLiwBCgoKDg0OGxAQGiwmICYtLywsLSwsLCwsLCwtLCwsLDQsLCwsLCwsLCwsLCwsLCwsLCwsLCwsLCwsLCwsLCwsLP/AABEIAP0AxwMBEQACEQEDEQH/xAAcAAEAAgIDAQAAAAAAAAAAAAAABQYEBwEDCAL/xABOEAACAQMBAwcHBwgHBgcAAAABAgMABBEFEiExBgcTQVFhgSIycXKRobEUQlJigpLBCCMzQ1OissIVFiREVJPRNHOD0uLwFyVjdKOz8f/EABsBAQACAwEBAAAAAAAAAAAAAAABBQIDBAYH/8QANxEAAgECAwUFBgcAAgMAAAAAAAECAxEEITEFEhNB8FFxgZGhIiNhscHRBhQkMkLh8TNSYpKi/9oADAMBAAIRAxEAPwDeNAKAUAoBQCgFAKAUAoBQFZ5ccqfkUaLEglup2KQRE4BbG927EUbz4cOIGUIuUlFFPm0+Vxt3l7ctI3VFK8MYP0Y0iIz45JqbFpHBU4r2zrGjY3rJqg7xPcfBm/CliHQw/Vz7EtxF5mp3UZzuW6RGBPZ+dRWPg1LGDwtF/tlYk15SapCPKitLsD6DPA5+9tr7xSxrngJr9ruZNpzp2oYR3kc9k53DpkyhP1XTII7zioOSdOUHaSLta3CSIrxsrowyrKQVI7QRuIoYHbQCgFAKAUAoBQCgFAKAUAoBQCgFAKAUAoDVeo3Al1S7uWyUtUS2jA35cjpJMDhtEuqjrPCpRY4GKSdRk9pOnFPzkmDMw3niEU/q0+qN2T84jJ6gJNzbk7swpLprjOyzJBvClCQ0nUW2hvVOzZIJ45xjI2U6e9m9D5GnoB8/09JJnxJbJobuDDsOvT9MEJfYZ8NjCMcqmM+aO/O+liYU1HQp19ypktbg2upxxSQyb0mVPI2SceUjZGB19Y7+NRc5JV3Ce5VSs+ZJG5bRXW6tiWsZGUXFvklVDHdND2HfwG45A71NGjF4ZRW/DQ3LDKHUMpBVgCCOBBGQagrz7oBQCgFAKAUAoBQCgFAKAUAoBQCgFAcM2Bk8BQGpdKhLQxTBS3S3JupBuyQ7u6+cQCVzF1/M7qlaFxTpNUUl3kxrWrqYjGnSK8hWMeQ4wHYKzBsbOQpJ49VSQ4u9mjvRQAAAABuAHADsFDuRzQkUBpznqvQ1zDEOMcZJ7i7cPYo9tQyo2hK80ie0KfpuT8offsRTLv8Aqksvs8n2U5G+m97Cu/YzbXNpOX0qyJ/YIv3Rs/y1BUlmoBQCgFAKAUAoBQCgFAKAUAoBQCgFAdV1AJEdCSA6lSQcHBGNx6jv40B5ng1jVemnisneWG3kaNcpEfIVmVMkqMnZXqrVUxFOlbflY7aVXESXsZ+R9PzlX9vIYp4YWcYBXBDZPbsNjPdis4VYzjvReRm8ZVg92SVyStud1QcTWrqRx2XB9zAY9tZqVzYtoWylEn9M5ybCYgGRoieqVcD7ykqPEipub4Y2lLnbvJrV9Z6K3M0KNcbjsrF5QJ7yvAdtDdOpaO9FX7jztql1JLNJJMSZGYls5znsweAHUOoAViUE5OUm5amygTbcnQDuec4A6ztyZGPSi5qeRYfswvf9f6N7cjdONtYWsLbmjhjVh9fYG1781BWkzQCgFAKAUAoBQCgFAKAUAoBQCgFAKAqnOJyjaygj2JIopJpBGJZclEGyzs5A3nCqQB2kVhOTjFtK5KV2aA1VIbO2b5LqzyyO4zHErxg5G9ic54CuSKdWpepTXe8zfvuEbRkY3JPkrPOY5YpRG7iVgzLnAUouc7yGJc4OPmnfWrFYulFypyjdK1/G7+nqb6GGqNRqRdm7+lvubGjmvYUEU+nWV3CM/otkHvJWUeUT3Dea41UoSd4zcX8f6NsqFZapPr4kPdW+h3B2ZoJ9PlO7yldBnu86PHeQK6YzxMVeElNef9nNKENJKx0f+H17a/n9Ku1nQ7wEZQT6QSY38T4VuhtCN7VE4sRhOGdNmHccrY3Jg1ixw4/WKmy438cEhgO9Wweyu+M4zV1mbfzMZezWiW7k9bw6teWsdvk2NiqyOcEBpB5MUXlYO4KSd2MBh1ismYYqtGaUYaI3VUHEKAUAoBQCgFAKAUAoBQCgFAKAUAoBQGr+XCnXLborVYhEJiBcy9exkMYQqk4LDG0SucHcRx46+Np0pbrvc2wouSuaP/ouW7vRZq0ZKFow6oFTZTOWOyMnzeJ3034UKTq5555tvXvNlpVpqGWXwt8i78mtCuVjMgitZMllws1xC6bDFCitEwAG0pJ3HJOSTurgq4iinuu/bmk73z5nXGhVa3k12ZXWhNvqjw46WPUbcDiV6K6i9JbHSAeIrSqVKp+1xfnF/Yzc68NU/n/ZF8orl9RtjBbXNlOWIOztNBMQpzsiOY4JzjftDhW+hQjQqb8lJeq819jTWxEqkNzI15i/0uXP5+2fxCt/K49oqz91XXJnD7UC6W3ORb3kDQ6rbq7KpKSoOL4OOG9Ce1TjuArkeDnTlvUZeBtVVSVpos35N+isqXF23muREg7dnymPtKgeg1ZHObroBQCgFAKAUAoBQCgFAKAUAoBQCgFAQPLDW1toQuxJLJOTFFFHjbZijE4LHAAAJJPDFYzmoLeloSk27I0y1trFnAzjMVnBH5MTyRBwABkkwjJYtnr35qsm8NVlaL9pvW1/nkdUHOC9pZdn+FI5KW90C9zbKCdrogNshtuTeMb8nGBnJ4V0Yp02lTm/jotEMOpq84r4a9pfLLVpLVAJbXUod5ZmjMU6M5OWZtqPIyTnCkd1cEqVKq/ZlF+a+p0xqV6azT+ZJ6dyxikbCXNvJvx0coa3kHdmQtG7Z71rTUwDSvZr/wCl6ZozhjuUvsaz5xLW5N0809tJCjkBMgbOyBgeWmVY+gnjVtgtyNJQjK7ODEyc5uVjE0vljdQr0ZcTQnjBOOkjPg29fskVtnh6cne1n2rJmpVJIzrG8tZLhfk1i7PIkim3LB0EhAKmLI2juDeScnfuNaatCtOG7v2zTutbdhvo1adOV3G+TRvnmW0ea10xFuA6uzu4icYMak4AxxGcbWDv8qu05S+UAoBQCgFAKAUAoBQCgFAKAUAoBQCgNXc6i9NdwIks0TwxOzNE2zulIUAHBwSI3zjfjHbXbg8DDFNqp+1fMqtqbSng4x4dt59vYap5cw7AihSSd3lbeJJnbIyAMgnG9j2dVbcbgaFFxjSj7TOfZe0MRiN+pWl7MV/foiZt+SEcYURzXEZBB8iTA28Y2sY48fbXbLYuHmva+n2K2H4ixcHla1/j9GSEaX0X6K9Lj6M0at+8N9V1b8L4eX7XbrrkWVD8XVo/8kb9dcyucq9YnYGG6s7WSWRT0ckQbbH1uJY47Nw3VWS2PUwtRKMn3a367i7o7ao4ulKVllzeVuu8rmhcr7uz8hJMx8GglG3Ge4q3DwxUVcNCf7ln26M2wqNaPIns6XqQxgabde22c9+f0fDuAz86uf39H/yj6/2Z+xP4Mw7PkxJbtLHKAt0XhjtlB3lpJMieMrxACbmHAk5waz4zqShuaZt+HL1JUFGEnLXRHq21jKoqsxcqoBc8WIGCxx1mus0HbQCgFAKAUAoBQCgFAKAUAoBQCgFAKA05qlx0tzPL+0kOPUUCNcdxCA+ljXqNnUeHQV9Xn14Hh9sYjjYppaRy8tfUoVoPlWqu/FLcYHpG4fvFj4VywXHxrlyj187nbVf5XZkYc5/X+rIulXB50UBVrAdPqc0nFYECD1jn/rqspe9xkpcoq3XqXdZ8DZsIc5u/h1Yqmqj5ZqJReDSBMj6K7ifYCaq636jF7q7beReYZ/k9nqT5K/i9PsQ2qQqk0iISUVmAJ4kA434rkrRjGbjHRMsMPOc6UZTWbSbNmc2eh9FqGlSSOZRNHMyKDkRssbMOvzcN1cGzXFRrqc5xStZ+Z21aThCMr6o9G10mgUAoBQCgFAKAUAoBQCgFAKAUAoBQEFyz1PoLZsHDyfm07ckHaI9Chj6QK34Wjxqqh59xyY7Efl6EqnPl3vQ1Lqt2IIZJPoKSB348ke3Feqr1OFScuxHhMNRdetGn2v8A0gub6yK25lbzpWLZ69kbh79o+NcWy6e7Sc3rJlntyspV1TWkVbxfSLRVkUp13M4jRnbgoLH0AZrGclGLk+RnTg6k1Bat28yqcn5jb2Ety3nyF5PEnZUe341V4aTpYWVZ6u7+xeY6CxGOhh46RtH6v0K5yOHRi4uT+pjIX123D4e+q/A+wp1n/FZd7Lbar4jp4dfyln3LUrYBJ7Sary4PTnNpzZrpzrcPKzytAqmMjdG7YaTZOd4JAA3A7jv31FibmxqkgUAoBQCgFAKAUAoBQCgFAKAUAoBQGsOWuo9NdMo8yEdGOwucM5/hX0o3bV9smhaLqvnku7/fkeU2/id6caK5Zvvenp8zW/OBOSkVuvnTOB4AgD94j2Vs2nNuMaS1k+vU07EppTnXlpBdelyzWluI0VF4KoUegDFWVOChFRXIp6tR1Jub1budtZGsgOW1wVtii+dMyxqPSd/w99cO0ZtUd1aydi02RTUsRvy0inJ+BCc4E4hggtV4YBPqqNke059lcW05cOnCiurFlsSDrVqmJl03m+viRWo/mNNhj+dO5kb1RjH8tctX3WEjHnJ369Duoe/2hOpygt1d71+pI8zWgfLNTi2hmOHMz9nkkbI++V8Aari5PVVAKAUAoBQCgFAKAUAoBQCgFAKAUAoDB1zUBbwSSnfsLuHax3KvixA8ayjFykorVmFSahFzlolc1AgPWck5LHtYnLHxJJ8a9jSpqnBQXI+dV6rrVJVJat3KpCvyjVGbilsoA9Y5/Fm+7VbFcbGt8or16+RcSf5fZijzqO/h/iXmWyrUohQFav8A8/qMMfFYEMjeucYH8J9tV1X3uLjDlFX8S4o+42fOpzm91dy1+pUuUzG61AxqfnLED2YOCfAlqqsW3XxW6u2xe7PSwuA35djk/p6WPjl1chrnYXzYVWMD0DJ+OPCo2jNOturSKsZbGpOOG35aybkbt/J95PdBYtcsPLuW3d0SEhfaSx9GK4C2NqUAoBQCgFAKAUAoBQCgFAKAUAoBQCgKNzk3++G3B7ZX9AyqA+liT6Y6stl0d+tvPl8yl27iOHh9xayfos39Ci390Io3kPBFLewcK9DVmqcHJ8keRo0nVqRprm7EHyEtSLcyt58zs5PdnA/E+NcWzYNUt96ydyy2zVTrqnHSCS6+XgWOrAqAzAbzwHH0UbsrkpN5IqXJu5xHd3zDz2Yr6iA4HtOPCqrCT9ipiHzv5IvMfTvUo4OPJK/e9fv4kByEizNLcybxCjMSfpEHf7A1cOzo3nKrL+Kv16lrtmVqUMPDWTS8F0iBtoJLu4VF3yzSAD1nb4ZNV05OUnJ8y4pwUIqEdErHsvSbBLeGKGMYSJFRfQqgfhWJmZdAKAUAoBQCgFAKAUAoBQCgFAKAUAoDT+t3nT3M0ucgtsp3InkDHcSGb7dem2bR3KCfN5/Y8RtrEcXFNLSOX39fkU7lzMWjjt086eRV+yCCT7dmo2lJuMaS1kzPY0FGpKvLSCb8f8uWG3hCIqLuCgKPQBiu+EVGKiuRU1JucnOWrdzsrIwIXlle9FaSY85/IH2tx92a48fV3KDtq8vMsdlUeLio30Wb8P7IXlV/ZdOigG5m2VPh5Tn2/GuPGe4wkafb/rLHZv6raE6z0V39F6EW39m0oDg9y+fsf/ij71cz9zgvjJ+nXzO1fqNp35U16/6/QsH5P+hdPqBnYZS2Ta/4j5VPdtn7IqqL49KUAoBQCgFAKAUAoBQCgFAKAUAoBQCgInlVqHQWssgOGwFT13IRfYWB9ANbKVPiTUFzZpxFVUaUqj5K5qhVwABwG4eivYxSSsj51KTk23qyr2v9p1J3+ZbLsr65yCfe3sFVsPfYxy5Qy8S5qfptnRhzqO77l0vNlpqzKQUBVtf/AD99bW/zU/Ov4cAfu/vVV4r3uJhS5LN9dal3gfcYKrX5v2V14+hB8u5DPeRwL80Kv23IJ92zXHtKTq4iNNd3i+kWWxoqhhJV5c7vwXTMbl/cDpkgTzIECgdhIH4Ba17SmuIqa0iuvobtiU3wpVpazd+vG5vLmG0P5PpolYYe4YyHt2B5KD0YBP2qrS6NkUAoBQCgFAKAUAoBQCgFAKAUAoBQCgNfc5t9tS29uCfJ2p3x6DGgPcSzn0x1ZbLpb9fe7P8ACm27X4eG3OcnbwWb+nmUrVL0QQvKeCKT6T1DxOB41f16qpU3N8jyWGoOvVjTXN/76EVyJtStt0jefMxkY+k7vdv8a5tnU3GlvPWWZ27XqqWI3I6QSivDX7eBP13FWKAqfJFumuLq7PAtsIfqjefcFqqwL4lWpXfcuvIvdqLg0KOGWtrvv/25DcliJ76a6fzI9t89mchfYufZXJg/e4mVZ6K7+3oWG0k6GChho6ysvv6lfije9uwq/pJ5Qo7i7YHgM+6qyrUc5uT5l3QpKlTjTXJWPZOnWawRRxIMJGioo+qqgD3CsDaZFAKAUAoBQCgFAKAUAoBQCgFAKAUAoDTWq3nT3dzNnIMhjTuji/N7u4uHb7dej2VS3aO8+bPG7dr7+J3FpFW8Xm/oVDlu5k6C1XjM42vUB/1Ofs02i3Pcor+T9BseKp8TEy0isu99W8SzRoFAUbgAAB3AYFWUUkrIppScm29WfVSYkRytvuhtZWBwSNhfS273DJ8K5MdV4dCT8PMsNmUONioR5LN+BEyr8j0rHB2TB7duTj4gH92uVr8vgrc2vVndF/nNp35J+kfu/mQVqfk+lu3B7l9keoN3wDferih7nBt85O3h1csqi/MbSjHlTV/Hq3kWDmA0Tp9RMzDK2yFvtt5C+7aP2aqy9PS1AKAUAoBQCgFAKAUAoBQCgFAKAUAoCK5U6n8mtJph5yodnvkbyUHi7KPGpjFyaS5mMpKMXJ6LM1Haw7CKnHZAGTxOBxPea9lTgoQUVyR84rVHVqSm+bb8ys6Z/aNSml4pAvRr628H+f2iq6j77GSnyjkuvMuMR+n2dClzm9592v2LXVoUYoCo8qT8ovLa1+aD0j+jfu+6p+8KqcY+LiIUeWr661L7Zv6fCVcTz/auu9ryMPnIuSzQ267yfKx3k7K/zVq2tNylGku/6I6NgUlGM68tNPLN/QiuXUoV4rZT5MEYH2iBn3Ae2uXaMkpRpLSKO7Y0XKE8RLWbv4Lpm7uYDQ+g04zEYe5ctnr6NfJQe3aP2qri5Nm0AoBQCgFAKAUAoBQCgFAKAUAoBQCgKHzo3v8As1sD57tKw+pEBj/5HjP2a7tnU9/EL4ZlXtmtw8JK38svv6JlE1e9EEEkp+apI9bgo9pFejxFXhU5T7Dx2FoOvWjTXN+nP0IrkNZmO1Vm86UmQ+O4e4Z8a5dnU92jd6vM7dsVlUxLitI+yvr65FgrvKoE0eROpTeR5+UXdzdHh5qeg/8ASo9tVGB97XnWfcuu49BtVfl8LSwy7313tmDZsLnVHlb9HDls9QCDA9++tEHxsY5vSP0/vM6aqeG2ZGmv3Ty/9s36ZFYlL3dz5Iy80gCjvZsKPeKq6tR1Jub5l7h6Ko0o01yVj2RpNgtvBFCnmxIqD0KoH4VrNxl0AoBQCgFAROqcprO2bYnuYI23HZZ1DAHgSM5A7zuoDL0/U4ZxtQyxSr2xurD90mgMs0Bg3Os28f6SeFPWkQfE0B8Wmu2spxHcwOexZUPwNASNAKAUAoBQCgNP8pb3p9RuX+bFsW6fZG25++5H2KvtkU7RlPty8jyv4hrXnCkuSv5/56lI5dSmQwWq8ZXBPqg4+JJ+zWzaUnNworm+uvgaNjRVNVMTLSKy7+vmWmKMKAo4AAD0AYFWcUopJFLKTk3J6s+qkxIPlpqHQ2j485/IH2uP7ua4toVeHQfa8iz2Th+Nio30Wb8NPUwNDHyTTDIdzFWk+025P5a0Yf8AT4Nz56+en0OnGfq9oqnyTUfBZv6lb0xug06eX507CJe9ceUfe3squpPh4Wc+cnbr1LjELj4+nT5QW8+/l9Cc5itD+UamkhGUt1Mp7NrzUHpyc/ZquLk9P0AoBQCgPieZUUs7BVUElmIAAHEkngKAgi8155paC16mGRNMO1f2Uff57Z3bGMtDZJJ6dpsUCbEMaIp3kAcSd5LHixOTknJOaxuCo8qOa2yvHMybdtP+1gOzv7SvDPeME9tSmCprzL3MzbN3qkskIO5fLZiP+I5VD96pILXo/NHpcAGYDM30pmLfujC+6hI5Uaho+nKIZLa3Z3821igjaR87h5IG7PacZ76gEVyQ1G8TUIlkga0s7lJRFalw+xKiq2TlcxAoDiNSAMHd24Qqxm2o8iXFpZm0a2mIoBQCgMTV79beCWZ/NjRnPoVSfwoDzNa8rm2Vjhjae4kLO5AODI7F2wB5TYLY6uFWsNoww1FQjm+beh5+rsepi8TKrUdk9Es3ZZeF9eZ2R2F3BcxXmoRFEfKK27EbEELtAHyQcnj256q5sHtGnWxalUeZ14/Zc6OAdOistX2vn5/axdK9UeHFAa+5bzm4vIrZTuUqDj6bkZPguPfVDtCbq140l02eq2PBYfCTxEud34L+7mfzjXQSCKBfnHh9VAAB7SPZW7as92nGmuf0ObYNJzrTrS5fNle5XHolt7UfqowW/wB4+8/999cGN9hQo9iz72Wuy/eyqYh/ylZdy0LzzS2GsQwNJY29qI7gg9NOTkhSVGAr5wCW4r21XOSRcWNl21przD87dafH/u4ZH/iK1G+hYyItA1TOX1YehLOIfFzUb4sZP9X73r1Wfwgt/wAUNN8WOxNEvV4alIT9e3gI/dCn31O8LCHk/NLIr31wtwkZBjhSLo49ocJJAXYyMOoE7IO/GcEQ5CxY6i5IqQKA5BqUyCo6vrc1y729gQgU7M16RlUPWkI/WSDrPmr1kncNVWvGn3mUYOR18nuTNrZsejG3cMNp5pGDTvk72ZjvAJ7MCq6pVnPN6HRGMVkfHK2UIbV/nLOcHszbTg+41uwj9vwMauhd6szmFAKAUBha1Zia3miYAh43XBGRvUjroDX/ACGsoo7K3aKNELwxM5VQCzGNSSx4nfnjVDXlJ1Hd8y4oRioJpEtqVhHPE8UqhkcYYd3d2EcQeogVrjJxd0bJRUlZmrZbg6YzW92x2UGYJcE9JFncu7568CPwwT7fZe1oSo2qPNHgdsbDqKvvUVlLXv7fv8e8hP6wXt9J0dhCwH0sAn0sx8lP+99YYrbLX7Xur1N2C/D0F/ye0/JGVNyDubBFv5JFkeNw0sagsRGchm2jxYZ7N285OKqMLtKKxEZfHVl3jdmueFlTWWXLl2ddhH6o63WqRrnMcaqSerZUGUn34q+rNV8ZFclb7nm8MpYXZsnb2pNr43fsr7lcuy97eERjLTShUHpYKo+FVmIq8SpKZeYOhwaEafYvXn6nrzRtOW2gigTzYkVB9kAZ8a4G7s7EZlAKkHNAKkgVIFAc1KYFSCm85PKY2sSwxLO003HoE25I4AQJJFHUcEBSSMFgeqps7ZEFZseWvSQ/JdLsLkTqAsccsapHGv7RztkYB7d5NcSws5SvNm7ipLIrl9zUaxG/y2O6SS7PlPsuyvtfRVmAVhjdg7I6uFdu5G27bI03epl2mvXt/Lb6dc25hvI5GkaRlIQxrBKu1gcCSwGR5J7uFaadDcneLyM3O6szeddJrFAKAUANAa85MbrdV/ZtLH/lzyR/y1RYlWqyLfDu9NErWg3kdreiQXkfR3EYdQcjeQQe0FSCPA1nTqSpu8WYTpxmrSRk2NjHAgjiRI0HBVAA9O7r76iUnJ3bJjFRVkds0SupVgGVgQyngVIwQe4ioTtmiWrqx5+1/Sf6NlvYifOVVhyd5ikYknvwFKnvr02Crp0Jz5tW89TzOPw8niKcP4puXksvV+hbeYnkZK1yt9NGVhRW6Jm3bch8nKjiQATv4ZxjhWipLKx1JHoCtBmKkgUAqQc1IFCBUgVIOalMFY5IMLie8vOO1L8niPZDANk47jKZT37q2IxLVUgUBxsjOcb+3uoDmgFAKAUAoDXXJ+dGN2qMGCXdyMg5GWk6UjwMhqmxqtVLTCO9Ml65DqFAKAwNa1iG0iMszbK8AOLM3UqjiSazp05TdomE5qCuyG0jka+pzJe6lEI4kH5izI8rZznanPHfx2PAjjm0pQVGO6teZV1ajqSubORQAAAABuAHADsFSYH1QHNSBUkCgFSDmpAoQKkEXyq1P5LZ3E/7OJ2HrbJ2R4tislqGYHNnp5g0u0Rs7RjDtnjtSEynPfl62mJZ6AUAoBQCgFAdc8yopZ2CqoyWYgADtJO4CgNM8r+cqfUJv6P0dWJfKtcDcdngxT6Cjrc7+zG41DaSuwUPVdTu9DmnsIJF3NG7SlAWLNChOyGyAMk9Wa55UYVrSkbYVZQVonTac5mpx4d3EiHONuJApI44KKp99JYGna9mviTHGS3rbybXI2VyK5w4b4iJx0M/UhOVf1D2/VO/szVdXwsqeazR30cTGeTyZK8o+Uy2zJDGpnupd0VunnEnrb6K957D2EjCjQlUz5dplVrxp95n8luRLCVbzUHE938xR+hgHZGvW31j2eJsI7sFuw/0rpSlN3kXeoIFSQc1IFAc1IFSBQgVIKvy+5appUcckkMkiyMVyhUBSBnfnt349BrOKuQ2Qmq85skKxEaVfkyEbO0q4IOD5JQsS2OAIGandIuc881yXtrazXO1e3EUZHXsBgx9jbFTEM2JFGFUKOAAA9AGK2EH3QCgFAKAUBVeWPOBZaaCJpA0uN0EeDIfSOCjvbHjQGnLi91TlNKUQdDZqwyN4iXfxY8ZX7h7F41hOoo6kpXNwcieRlvpkWxCCztjpJmxtufwUdSj3nfXFOo5vM2KNjSn5QFts6mG/aQxnxBZfgorqoP2TCWpr68u9tYkG5Y1wB3lizHxJ9wrqnU3lGPJL+2c9KjuSnJ6yd/JWRn8leT9zezrHaIxcEEuDhY9/ns3zce3duya0yaSzN6+B6b5F8jY7ENIzGe6l3y3L+cx+iufNUdnt6gOOUuSyRszebLRWIFSmBUgVIOakgUAqQVfnG5VtplmbhITKxdUA4KpIJ2nI37O7HeSBkZrOCuyGQXJq71i/t47lLuwRZBnZSFn2fqsS+5h1jqrJqKIzPnWubm71AKt/qbSRK20IooEQBsEZBzvOCd5zxpvpaIWNjQxhVCjgoAHoAwKxJNVT3Xy/lRFGN8VhG5PZ0mzvPg7oPsGt0VkYs25WRAoBQCgIblhrwsLOW6KNJ0YB2AQMksFG88Bk7+O7qNAaXt+WWta40kVl0dvGuNso2yVDZA2pGJbJwfMA4VhOahqSlcneTXMnCjCW+ma4fOTGuVQn6zHy33+rXNLEv8AijNQ7TalpapEixxoqIowqKAFA7ABXO3fNmVrHdQGjPykLbEtnJ2pKhPqspH8ZrrwzyZrkVTm75tZ9SIkfMVqDvlI3vg7xEDx7NrgO8jFbKlVQ7yErnozk9oFvYxCG2jCIOP0mOPOc8WPea5JScndmxKxKYqAfDzKvFlHpIHxqbMXMObXLZPPubdfWlQfFqyUZPkRcwn5ZaeON9Z/58R+DVKhLsF0Yz84GmD++2/g+fhWW5LsF0dL85Wlj++xeAc/BanhyIujpfnU0kf3tfCOU/BKnhyFzpPO7pP+KP8Akzf8lOHIXMO9529HkRo5HaRGBDIYHIYdhDDBrJU5EXKW2vaPEHk0y7u7GY5IQJI0Tt1B42DD37vdWaT5kGxuavlXcajas9zCY5I2C7YUqsgIyGAPAjrxu4EccDCasyUyw8p9ZSytZrl+ESE47W4KvixA8aiKuyWa1/J7093W7v5d7zybIPbgl3Pizj7tdBgbioBQCgFAVXnSh29JvR2RM33SG/CgKH+TpZ7Npcy48+VV8ETPxkNcWKeaRsgbbrmMxQHNSCkc5/ImTVEgWOSOPomZiXBOcgAAY9HXW6lUULmElcioORWsqAo1gKoAACxbgB1ADAx3Vs4sP+pG6zvfkHqT7pNcnx2JFs+8SCo4sf8AqN1nU3NHt/ptTv5Pt/8AMWqeN2Ibp8x8yFhnLy3j9zSJj3R599OPIbpnJzN6UOMUp9Mr/hio40id074uaPSR/difTLKf56caRG6ZkXNlpS8LOM+lnPxanFkN1GSvIDTB/cbf7mfjU8ST5iyM3+q1l/hLb/JT/Sm/LtJsjIj0K1XcLa3HoiT/AEpvMWPr+hLb/Dwf5Sf6UuyLGTBaonmIi+qoHwFLix30JNJ/lEcphsxWCHeSJZcHgN4RT6d58FrdTXMwZsfmu0v5NpVpHjeYxI3btSEyHPo2seFbSC1UAoBQCgK5zjD/AMrvf/by/wABoCC5nLDodJt+2TbkP2nOP3QtV1eV5s2xWRda0mQqQKA5qQKkgUBzUgVIFAc1IFSQc0ArK4FAKkg5qQYOuatHaW8txKcJGpY9/Yo7ySAO8isoq7sQzyVdXcmpX+3IfzlzMo9G0wVVHcBgDuArpSsjA9jQRBFVRwUAD0AYqQfdAKAUAoCmc8F90Wk3WN5dVjA7S7hfgTQE3o1iILeGEcIo0QfZQL+FVE3eTZvWhmA1BJzUkCgOakGBqGtW8AzNPDF68ir8TWcYyeiIbRX73nO0uLjdo3qK7fwqa2KjN8jHeRD3PPVpi+b8of1YwP42FZfl5DfI2Tn3tjujtbhj1AlB8Caz/LvmyN47IOdW+l/RaLcN37chH/0Yqfy/xG8ZacsdbfzNG2fXkx/Fs1PAXaRvM+jqvKRvNsbNPWfJ901ZcCI3mfDScpz+rsV7gR+LGpVGJF2crJynH6uxbxH4MKcKIuzAuuUfKaI+Vp8DDtRC38E2acKIuyKuucrXo/P05V7zbXGPbt04USd5kLPz36kCQYrVSOropMj70lSqUSLlZ5Vc4d9qEXRXEi9HtBthFCgkA4zjeRv4Hu7KyUUtBc7eaOz6XV7RcZAcv9yNnHvUVkQes6AUAoBQCgNfc6Uwln0yz65rpZGH/pxbzn73uNYVHaLZK1LfdXSRjakdUXtZgB7TVUk3obrlU1PnP0yHd8oErfRhUuT6CPJ99bo4eb5EOaIZ+cy6m3WWk3cgPz5AUH7qkH71bo4XtZi5nV8r5TXGdm3tbUHgWKlgPF2/hrYsPBGO8zCm5sNYu/8AbNUAB+ahkZfujYWtyhFaIi5madzCWa/prieQ/V2UHswx99ZEE1b8zOlLxhkf1pX/AJSKAnbLkBpsWNiyt8jrZA5/fzQE/b2kcYwiIg7FUD4CgO6gFAKAUAoBQCgOm5tEkGJERx2MoI94oCn69zVaZdA/2dYW34eDyMfZHkHxFAQ3NzzVnTL6S4aZJU6MpF5JDgswJLdQIAxuJztHhQGz6AUAoBQCgNSPyTl1XUprmS9kh6BmijWFdllQZXyXLHBO0cnHXUNXyYLNa81unhtuWOS5k+ncSu59hOz7qJJaC5Z9O0e3txiCCGIdkcar/CKkGd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2033588"/>
            <a:ext cx="3333750" cy="4248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9464" name="AutoShape 8" descr="data:image/jpeg;base64,/9j/4AAQSkZJRgABAQAAAQABAAD/2wCEAAkGBxQSEhUUExQUFhUXGRgaGRUYGBkfGhsXHhUYGR0aGh8YHCogHB8mHxgbLTEiJSkrLi4uGh8zODMsNygtLiwBCgoKDg0OGxAQGiwmICYtLywsLSwsLCwsLCwtLCwsLDQsLCwsLCwsLCwsLCwsLCwsLCwsLCwsLCwsLCwsLCwsLP/AABEIAP0AxwMBEQACEQEDEQH/xAAcAAEAAgIDAQAAAAAAAAAAAAAABQYEBwEDCAL/xABOEAACAQMBAwcHBwgHBgcAAAABAgMABBEFEiExBgcTQVFhgSIycXKRobEUQlJigpLBCCMzQ1OissIVFiREVJPRNHOD0uLwFyVjdKOz8f/EABsBAQACAwEBAAAAAAAAAAAAAAABBQIDBAYH/8QANxEAAgECAwUFBgcAAgMAAAAAAAECAxEEITEFEhNB8FFxgZGhIiNhscHRBhQkMkLh8TNSYpKi/9oADAMBAAIRAxEAPwDeNAKAUAoBQCgFAKAUAoBQFZ5ccqfkUaLEglup2KQRE4BbG927EUbz4cOIGUIuUlFFPm0+Vxt3l7ctI3VFK8MYP0Y0iIz45JqbFpHBU4r2zrGjY3rJqg7xPcfBm/CliHQw/Vz7EtxF5mp3UZzuW6RGBPZ+dRWPg1LGDwtF/tlYk15SapCPKitLsD6DPA5+9tr7xSxrngJr9ruZNpzp2oYR3kc9k53DpkyhP1XTII7zioOSdOUHaSLta3CSIrxsrowyrKQVI7QRuIoYHbQCgFAKAUAoBQCgFAKAUAoBQCgFAKAUAoDVeo3Al1S7uWyUtUS2jA35cjpJMDhtEuqjrPCpRY4GKSdRk9pOnFPzkmDMw3niEU/q0+qN2T84jJ6gJNzbk7swpLprjOyzJBvClCQ0nUW2hvVOzZIJ45xjI2U6e9m9D5GnoB8/09JJnxJbJobuDDsOvT9MEJfYZ8NjCMcqmM+aO/O+liYU1HQp19ypktbg2upxxSQyb0mVPI2SceUjZGB19Y7+NRc5JV3Ce5VSs+ZJG5bRXW6tiWsZGUXFvklVDHdND2HfwG45A71NGjF4ZRW/DQ3LDKHUMpBVgCCOBBGQagrz7oBQCgFAKAUAoBQCgFAKAUAoBQCgFAcM2Bk8BQGpdKhLQxTBS3S3JupBuyQ7u6+cQCVzF1/M7qlaFxTpNUUl3kxrWrqYjGnSK8hWMeQ4wHYKzBsbOQpJ49VSQ4u9mjvRQAAAABuAHADsFDuRzQkUBpznqvQ1zDEOMcZJ7i7cPYo9tQyo2hK80ie0KfpuT8offsRTLv8Aqksvs8n2U5G+m97Cu/YzbXNpOX0qyJ/YIv3Rs/y1BUlmoBQCgFAKAUAoBQCgFAKAUAoBQCgFAdV1AJEdCSA6lSQcHBGNx6jv40B5ng1jVemnisneWG3kaNcpEfIVmVMkqMnZXqrVUxFOlbflY7aVXESXsZ+R9PzlX9vIYp4YWcYBXBDZPbsNjPdis4VYzjvReRm8ZVg92SVyStud1QcTWrqRx2XB9zAY9tZqVzYtoWylEn9M5ybCYgGRoieqVcD7ykqPEipub4Y2lLnbvJrV9Z6K3M0KNcbjsrF5QJ7yvAdtDdOpaO9FX7jztql1JLNJJMSZGYls5znsweAHUOoAViUE5OUm5amygTbcnQDuec4A6ztyZGPSi5qeRYfswvf9f6N7cjdONtYWsLbmjhjVh9fYG1781BWkzQCgFAKAUAoBQCgFAKAUAoBQCgFAKAqnOJyjaygj2JIopJpBGJZclEGyzs5A3nCqQB2kVhOTjFtK5KV2aA1VIbO2b5LqzyyO4zHErxg5G9ic54CuSKdWpepTXe8zfvuEbRkY3JPkrPOY5YpRG7iVgzLnAUouc7yGJc4OPmnfWrFYulFypyjdK1/G7+nqb6GGqNRqRdm7+lvubGjmvYUEU+nWV3CM/otkHvJWUeUT3Dea41UoSd4zcX8f6NsqFZapPr4kPdW+h3B2ZoJ9PlO7yldBnu86PHeQK6YzxMVeElNef9nNKENJKx0f+H17a/n9Ku1nQ7wEZQT6QSY38T4VuhtCN7VE4sRhOGdNmHccrY3Jg1ixw4/WKmy438cEhgO9Wweyu+M4zV1mbfzMZezWiW7k9bw6teWsdvk2NiqyOcEBpB5MUXlYO4KSd2MBh1ismYYqtGaUYaI3VUHEKAUAoBQCgFAKAUAoBQCgFAKAUAoBQGr+XCnXLborVYhEJiBcy9exkMYQqk4LDG0SucHcRx46+Np0pbrvc2wouSuaP/ouW7vRZq0ZKFow6oFTZTOWOyMnzeJ3034UKTq5555tvXvNlpVpqGWXwt8i78mtCuVjMgitZMllws1xC6bDFCitEwAG0pJ3HJOSTurgq4iinuu/bmk73z5nXGhVa3k12ZXWhNvqjw46WPUbcDiV6K6i9JbHSAeIrSqVKp+1xfnF/Yzc68NU/n/ZF8orl9RtjBbXNlOWIOztNBMQpzsiOY4JzjftDhW+hQjQqb8lJeq819jTWxEqkNzI15i/0uXP5+2fxCt/K49oqz91XXJnD7UC6W3ORb3kDQ6rbq7KpKSoOL4OOG9Ce1TjuArkeDnTlvUZeBtVVSVpos35N+isqXF23muREg7dnymPtKgeg1ZHObroBQCgFAKAUAoBQCgFAKAUAoBQCgFAQPLDW1toQuxJLJOTFFFHjbZijE4LHAAAJJPDFYzmoLeloSk27I0y1trFnAzjMVnBH5MTyRBwABkkwjJYtnr35qsm8NVlaL9pvW1/nkdUHOC9pZdn+FI5KW90C9zbKCdrogNshtuTeMb8nGBnJ4V0Yp02lTm/jotEMOpq84r4a9pfLLVpLVAJbXUod5ZmjMU6M5OWZtqPIyTnCkd1cEqVKq/ZlF+a+p0xqV6azT+ZJ6dyxikbCXNvJvx0coa3kHdmQtG7Z71rTUwDSvZr/wCl6ZozhjuUvsaz5xLW5N0809tJCjkBMgbOyBgeWmVY+gnjVtgtyNJQjK7ODEyc5uVjE0vljdQr0ZcTQnjBOOkjPg29fskVtnh6cne1n2rJmpVJIzrG8tZLhfk1i7PIkim3LB0EhAKmLI2juDeScnfuNaatCtOG7v2zTutbdhvo1adOV3G+TRvnmW0ea10xFuA6uzu4icYMak4AxxGcbWDv8qu05S+UAoBQCgFAKAUAoBQCgFAKAUAoBQCgNXc6i9NdwIks0TwxOzNE2zulIUAHBwSI3zjfjHbXbg8DDFNqp+1fMqtqbSng4x4dt59vYap5cw7AihSSd3lbeJJnbIyAMgnG9j2dVbcbgaFFxjSj7TOfZe0MRiN+pWl7MV/foiZt+SEcYURzXEZBB8iTA28Y2sY48fbXbLYuHmva+n2K2H4ixcHla1/j9GSEaX0X6K9Lj6M0at+8N9V1b8L4eX7XbrrkWVD8XVo/8kb9dcyucq9YnYGG6s7WSWRT0ckQbbH1uJY47Nw3VWS2PUwtRKMn3a367i7o7ao4ulKVllzeVuu8rmhcr7uz8hJMx8GglG3Ge4q3DwxUVcNCf7ln26M2wqNaPIns6XqQxgabde22c9+f0fDuAz86uf39H/yj6/2Z+xP4Mw7PkxJbtLHKAt0XhjtlB3lpJMieMrxACbmHAk5waz4zqShuaZt+HL1JUFGEnLXRHq21jKoqsxcqoBc8WIGCxx1mus0HbQCgFAKAUAoBQCgFAKAUAoBQCgFAKA05qlx0tzPL+0kOPUUCNcdxCA+ljXqNnUeHQV9Xn14Hh9sYjjYppaRy8tfUoVoPlWqu/FLcYHpG4fvFj4VywXHxrlyj187nbVf5XZkYc5/X+rIulXB50UBVrAdPqc0nFYECD1jn/rqspe9xkpcoq3XqXdZ8DZsIc5u/h1Yqmqj5ZqJReDSBMj6K7ifYCaq636jF7q7beReYZ/k9nqT5K/i9PsQ2qQqk0iISUVmAJ4kA434rkrRjGbjHRMsMPOc6UZTWbSbNmc2eh9FqGlSSOZRNHMyKDkRssbMOvzcN1cGzXFRrqc5xStZ+Z21aThCMr6o9G10mgUAoBQCgFAKAUAoBQCgFAKAUAoBQEFyz1PoLZsHDyfm07ckHaI9Chj6QK34Wjxqqh59xyY7Efl6EqnPl3vQ1Lqt2IIZJPoKSB348ke3Feqr1OFScuxHhMNRdetGn2v8A0gub6yK25lbzpWLZ69kbh79o+NcWy6e7Sc3rJlntyspV1TWkVbxfSLRVkUp13M4jRnbgoLH0AZrGclGLk+RnTg6k1Bat28yqcn5jb2Ety3nyF5PEnZUe341V4aTpYWVZ6u7+xeY6CxGOhh46RtH6v0K5yOHRi4uT+pjIX123D4e+q/A+wp1n/FZd7Lbar4jp4dfyln3LUrYBJ7Sary4PTnNpzZrpzrcPKzytAqmMjdG7YaTZOd4JAA3A7jv31FibmxqkgUAoBQCgFAKAUAoBQCgFAKAUAoBQGsOWuo9NdMo8yEdGOwucM5/hX0o3bV9smhaLqvnku7/fkeU2/id6caK5Zvvenp8zW/OBOSkVuvnTOB4AgD94j2Vs2nNuMaS1k+vU07EppTnXlpBdelyzWluI0VF4KoUegDFWVOChFRXIp6tR1Jub1budtZGsgOW1wVtii+dMyxqPSd/w99cO0ZtUd1aydi02RTUsRvy0inJ+BCc4E4hggtV4YBPqqNke059lcW05cOnCiurFlsSDrVqmJl03m+viRWo/mNNhj+dO5kb1RjH8tctX3WEjHnJ369Duoe/2hOpygt1d71+pI8zWgfLNTi2hmOHMz9nkkbI++V8Aari5PVVAKAUAoBQCgFAKAUAoBQCgFAKAUAoDB1zUBbwSSnfsLuHax3KvixA8ayjFykorVmFSahFzlolc1AgPWck5LHtYnLHxJJ8a9jSpqnBQXI+dV6rrVJVJat3KpCvyjVGbilsoA9Y5/Fm+7VbFcbGt8or16+RcSf5fZijzqO/h/iXmWyrUohQFav8A8/qMMfFYEMjeucYH8J9tV1X3uLjDlFX8S4o+42fOpzm91dy1+pUuUzG61AxqfnLED2YOCfAlqqsW3XxW6u2xe7PSwuA35djk/p6WPjl1chrnYXzYVWMD0DJ+OPCo2jNOturSKsZbGpOOG35aybkbt/J95PdBYtcsPLuW3d0SEhfaSx9GK4C2NqUAoBQCgFAKAUAoBQCgFAKAUAoBQCgKNzk3++G3B7ZX9AyqA+liT6Y6stl0d+tvPl8yl27iOHh9xayfos39Ci390Io3kPBFLewcK9DVmqcHJ8keRo0nVqRprm7EHyEtSLcyt58zs5PdnA/E+NcWzYNUt96ydyy2zVTrqnHSCS6+XgWOrAqAzAbzwHH0UbsrkpN5IqXJu5xHd3zDz2Yr6iA4HtOPCqrCT9ipiHzv5IvMfTvUo4OPJK/e9fv4kByEizNLcybxCjMSfpEHf7A1cOzo3nKrL+Kv16lrtmVqUMPDWTS8F0iBtoJLu4VF3yzSAD1nb4ZNV05OUnJ8y4pwUIqEdErHsvSbBLeGKGMYSJFRfQqgfhWJmZdAKAUAoBQCgFAKAUAoBQCgFAKAUAoDT+t3nT3M0ucgtsp3InkDHcSGb7dem2bR3KCfN5/Y8RtrEcXFNLSOX39fkU7lzMWjjt086eRV+yCCT7dmo2lJuMaS1kzPY0FGpKvLSCb8f8uWG3hCIqLuCgKPQBiu+EVGKiuRU1JucnOWrdzsrIwIXlle9FaSY85/IH2tx92a48fV3KDtq8vMsdlUeLio30Wb8P7IXlV/ZdOigG5m2VPh5Tn2/GuPGe4wkafb/rLHZv6raE6z0V39F6EW39m0oDg9y+fsf/ij71cz9zgvjJ+nXzO1fqNp35U16/6/QsH5P+hdPqBnYZS2Ta/4j5VPdtn7IqqL49KUAoBQCgFAKAUAoBQCgFAKAUAoBQCgInlVqHQWssgOGwFT13IRfYWB9ANbKVPiTUFzZpxFVUaUqj5K5qhVwABwG4eivYxSSsj51KTk23qyr2v9p1J3+ZbLsr65yCfe3sFVsPfYxy5Qy8S5qfptnRhzqO77l0vNlpqzKQUBVtf/AD99bW/zU/Ov4cAfu/vVV4r3uJhS5LN9dal3gfcYKrX5v2V14+hB8u5DPeRwL80Kv23IJ92zXHtKTq4iNNd3i+kWWxoqhhJV5c7vwXTMbl/cDpkgTzIECgdhIH4Ba17SmuIqa0iuvobtiU3wpVpazd+vG5vLmG0P5PpolYYe4YyHt2B5KD0YBP2qrS6NkUAoBQCgFAKAUAoBQCgFAKAUAoBQCgNfc5t9tS29uCfJ2p3x6DGgPcSzn0x1ZbLpb9fe7P8ACm27X4eG3OcnbwWb+nmUrVL0QQvKeCKT6T1DxOB41f16qpU3N8jyWGoOvVjTXN/76EVyJtStt0jefMxkY+k7vdv8a5tnU3GlvPWWZ27XqqWI3I6QSivDX7eBP13FWKAqfJFumuLq7PAtsIfqjefcFqqwL4lWpXfcuvIvdqLg0KOGWtrvv/25DcliJ76a6fzI9t89mchfYufZXJg/e4mVZ6K7+3oWG0k6GChho6ysvv6lfije9uwq/pJ5Qo7i7YHgM+6qyrUc5uT5l3QpKlTjTXJWPZOnWawRRxIMJGioo+qqgD3CsDaZFAKAUAoBQCgFAKAUAoBQCgFAKAUAoDTWq3nT3dzNnIMhjTuji/N7u4uHb7dej2VS3aO8+bPG7dr7+J3FpFW8Xm/oVDlu5k6C1XjM42vUB/1Ofs02i3Pcor+T9BseKp8TEy0isu99W8SzRoFAUbgAAB3AYFWUUkrIppScm29WfVSYkRytvuhtZWBwSNhfS273DJ8K5MdV4dCT8PMsNmUONioR5LN+BEyr8j0rHB2TB7duTj4gH92uVr8vgrc2vVndF/nNp35J+kfu/mQVqfk+lu3B7l9keoN3wDferih7nBt85O3h1csqi/MbSjHlTV/Hq3kWDmA0Tp9RMzDK2yFvtt5C+7aP2aqy9PS1AKAUAoBQCgFAKAUAoBQCgFAKAUAoCK5U6n8mtJph5yodnvkbyUHi7KPGpjFyaS5mMpKMXJ6LM1Haw7CKnHZAGTxOBxPea9lTgoQUVyR84rVHVqSm+bb8ys6Z/aNSml4pAvRr628H+f2iq6j77GSnyjkuvMuMR+n2dClzm9592v2LXVoUYoCo8qT8ovLa1+aD0j+jfu+6p+8KqcY+LiIUeWr661L7Zv6fCVcTz/auu9ryMPnIuSzQ267yfKx3k7K/zVq2tNylGku/6I6NgUlGM68tNPLN/QiuXUoV4rZT5MEYH2iBn3Ae2uXaMkpRpLSKO7Y0XKE8RLWbv4Lpm7uYDQ+g04zEYe5ctnr6NfJQe3aP2qri5Nm0AoBQCgFAKAUAoBQCgFAKAUAoBQCgKHzo3v8As1sD57tKw+pEBj/5HjP2a7tnU9/EL4ZlXtmtw8JK38svv6JlE1e9EEEkp+apI9bgo9pFejxFXhU5T7Dx2FoOvWjTXN+nP0IrkNZmO1Vm86UmQ+O4e4Z8a5dnU92jd6vM7dsVlUxLitI+yvr65FgrvKoE0eROpTeR5+UXdzdHh5qeg/8ASo9tVGB97XnWfcuu49BtVfl8LSwy7313tmDZsLnVHlb9HDls9QCDA9++tEHxsY5vSP0/vM6aqeG2ZGmv3Ty/9s36ZFYlL3dz5Iy80gCjvZsKPeKq6tR1Jub5l7h6Ko0o01yVj2RpNgtvBFCnmxIqD0KoH4VrNxl0AoBQCgFAROqcprO2bYnuYI23HZZ1DAHgSM5A7zuoDL0/U4ZxtQyxSr2xurD90mgMs0Bg3Os28f6SeFPWkQfE0B8Wmu2spxHcwOexZUPwNASNAKAUAoBQCgNP8pb3p9RuX+bFsW6fZG25++5H2KvtkU7RlPty8jyv4hrXnCkuSv5/56lI5dSmQwWq8ZXBPqg4+JJ+zWzaUnNworm+uvgaNjRVNVMTLSKy7+vmWmKMKAo4AAD0AYFWcUopJFLKTk3J6s+qkxIPlpqHQ2j485/IH2uP7ua4toVeHQfa8iz2Th+Nio30Wb8NPUwNDHyTTDIdzFWk+025P5a0Yf8AT4Nz56+en0OnGfq9oqnyTUfBZv6lb0xug06eX507CJe9ceUfe3squpPh4Wc+cnbr1LjELj4+nT5QW8+/l9Cc5itD+UamkhGUt1Mp7NrzUHpyc/ZquLk9P0AoBQCgPieZUUs7BVUElmIAAHEkngKAgi8155paC16mGRNMO1f2Uff57Z3bGMtDZJJ6dpsUCbEMaIp3kAcSd5LHixOTknJOaxuCo8qOa2yvHMybdtP+1gOzv7SvDPeME9tSmCprzL3MzbN3qkskIO5fLZiP+I5VD96pILXo/NHpcAGYDM30pmLfujC+6hI5Uaho+nKIZLa3Z3821igjaR87h5IG7PacZ76gEVyQ1G8TUIlkga0s7lJRFalw+xKiq2TlcxAoDiNSAMHd24Qqxm2o8iXFpZm0a2mIoBQCgMTV79beCWZ/NjRnPoVSfwoDzNa8rm2Vjhjae4kLO5AODI7F2wB5TYLY6uFWsNoww1FQjm+beh5+rsepi8TKrUdk9Es3ZZeF9eZ2R2F3BcxXmoRFEfKK27EbEELtAHyQcnj256q5sHtGnWxalUeZ14/Zc6OAdOistX2vn5/axdK9UeHFAa+5bzm4vIrZTuUqDj6bkZPguPfVDtCbq140l02eq2PBYfCTxEud34L+7mfzjXQSCKBfnHh9VAAB7SPZW7as92nGmuf0ObYNJzrTrS5fNle5XHolt7UfqowW/wB4+8/999cGN9hQo9iz72Wuy/eyqYh/ylZdy0LzzS2GsQwNJY29qI7gg9NOTkhSVGAr5wCW4r21XOSRcWNl21przD87dafH/u4ZH/iK1G+hYyItA1TOX1YehLOIfFzUb4sZP9X73r1Wfwgt/wAUNN8WOxNEvV4alIT9e3gI/dCn31O8LCHk/NLIr31wtwkZBjhSLo49ocJJAXYyMOoE7IO/GcEQ5CxY6i5IqQKA5BqUyCo6vrc1y729gQgU7M16RlUPWkI/WSDrPmr1kncNVWvGn3mUYOR18nuTNrZsejG3cMNp5pGDTvk72ZjvAJ7MCq6pVnPN6HRGMVkfHK2UIbV/nLOcHszbTg+41uwj9vwMauhd6szmFAKAUBha1Zia3miYAh43XBGRvUjroDX/ACGsoo7K3aKNELwxM5VQCzGNSSx4nfnjVDXlJ1Hd8y4oRioJpEtqVhHPE8UqhkcYYd3d2EcQeogVrjJxd0bJRUlZmrZbg6YzW92x2UGYJcE9JFncu7568CPwwT7fZe1oSo2qPNHgdsbDqKvvUVlLXv7fv8e8hP6wXt9J0dhCwH0sAn0sx8lP+99YYrbLX7Xur1N2C/D0F/ye0/JGVNyDubBFv5JFkeNw0sagsRGchm2jxYZ7N285OKqMLtKKxEZfHVl3jdmueFlTWWXLl2ddhH6o63WqRrnMcaqSerZUGUn34q+rNV8ZFclb7nm8MpYXZsnb2pNr43fsr7lcuy97eERjLTShUHpYKo+FVmIq8SpKZeYOhwaEafYvXn6nrzRtOW2gigTzYkVB9kAZ8a4G7s7EZlAKkHNAKkgVIFAc1KYFSCm85PKY2sSwxLO003HoE25I4AQJJFHUcEBSSMFgeqps7ZEFZseWvSQ/JdLsLkTqAsccsapHGv7RztkYB7d5NcSws5SvNm7ipLIrl9zUaxG/y2O6SS7PlPsuyvtfRVmAVhjdg7I6uFdu5G27bI03epl2mvXt/Lb6dc25hvI5GkaRlIQxrBKu1gcCSwGR5J7uFaadDcneLyM3O6szeddJrFAKAUANAa85MbrdV/ZtLH/lzyR/y1RYlWqyLfDu9NErWg3kdreiQXkfR3EYdQcjeQQe0FSCPA1nTqSpu8WYTpxmrSRk2NjHAgjiRI0HBVAA9O7r76iUnJ3bJjFRVkds0SupVgGVgQyngVIwQe4ioTtmiWrqx5+1/Sf6NlvYifOVVhyd5ikYknvwFKnvr02Crp0Jz5tW89TzOPw8niKcP4puXksvV+hbeYnkZK1yt9NGVhRW6Jm3bch8nKjiQATv4ZxjhWipLKx1JHoCtBmKkgUAqQc1IFCBUgVIOalMFY5IMLie8vOO1L8niPZDANk47jKZT37q2IxLVUgUBxsjOcb+3uoDmgFAKAUAoDXXJ+dGN2qMGCXdyMg5GWk6UjwMhqmxqtVLTCO9Ml65DqFAKAwNa1iG0iMszbK8AOLM3UqjiSazp05TdomE5qCuyG0jka+pzJe6lEI4kH5izI8rZznanPHfx2PAjjm0pQVGO6teZV1ajqSubORQAAAABuAHADsFSYH1QHNSBUkCgFSDmpAoQKkEXyq1P5LZ3E/7OJ2HrbJ2R4tislqGYHNnp5g0u0Rs7RjDtnjtSEynPfl62mJZ6AUAoBQCgFAdc8yopZ2CqoyWYgADtJO4CgNM8r+cqfUJv6P0dWJfKtcDcdngxT6Cjrc7+zG41DaSuwUPVdTu9DmnsIJF3NG7SlAWLNChOyGyAMk9Wa55UYVrSkbYVZQVonTac5mpx4d3EiHONuJApI44KKp99JYGna9mviTHGS3rbybXI2VyK5w4b4iJx0M/UhOVf1D2/VO/szVdXwsqeazR30cTGeTyZK8o+Uy2zJDGpnupd0VunnEnrb6K957D2EjCjQlUz5dplVrxp95n8luRLCVbzUHE938xR+hgHZGvW31j2eJsI7sFuw/0rpSlN3kXeoIFSQc1IFAc1IFSBQgVIKvy+5appUcckkMkiyMVyhUBSBnfnt349BrOKuQ2Qmq85skKxEaVfkyEbO0q4IOD5JQsS2OAIGandIuc881yXtrazXO1e3EUZHXsBgx9jbFTEM2JFGFUKOAAA9AGK2EH3QCgFAKAUBVeWPOBZaaCJpA0uN0EeDIfSOCjvbHjQGnLi91TlNKUQdDZqwyN4iXfxY8ZX7h7F41hOoo6kpXNwcieRlvpkWxCCztjpJmxtufwUdSj3nfXFOo5vM2KNjSn5QFts6mG/aQxnxBZfgorqoP2TCWpr68u9tYkG5Y1wB3lizHxJ9wrqnU3lGPJL+2c9KjuSnJ6yd/JWRn8leT9zezrHaIxcEEuDhY9/ns3zce3duya0yaSzN6+B6b5F8jY7ENIzGe6l3y3L+cx+iufNUdnt6gOOUuSyRszebLRWIFSmBUgVIOakgUAqQVfnG5VtplmbhITKxdUA4KpIJ2nI37O7HeSBkZrOCuyGQXJq71i/t47lLuwRZBnZSFn2fqsS+5h1jqrJqKIzPnWubm71AKt/qbSRK20IooEQBsEZBzvOCd5zxpvpaIWNjQxhVCjgoAHoAwKxJNVT3Xy/lRFGN8VhG5PZ0mzvPg7oPsGt0VkYs25WRAoBQCgIblhrwsLOW6KNJ0YB2AQMksFG88Bk7+O7qNAaXt+WWta40kVl0dvGuNso2yVDZA2pGJbJwfMA4VhOahqSlcneTXMnCjCW+ma4fOTGuVQn6zHy33+rXNLEv8AijNQ7TalpapEixxoqIowqKAFA7ABXO3fNmVrHdQGjPykLbEtnJ2pKhPqspH8ZrrwzyZrkVTm75tZ9SIkfMVqDvlI3vg7xEDx7NrgO8jFbKlVQ7yErnozk9oFvYxCG2jCIOP0mOPOc8WPea5JScndmxKxKYqAfDzKvFlHpIHxqbMXMObXLZPPubdfWlQfFqyUZPkRcwn5ZaeON9Z/58R+DVKhLsF0Yz84GmD++2/g+fhWW5LsF0dL85Wlj++xeAc/BanhyIujpfnU0kf3tfCOU/BKnhyFzpPO7pP+KP8Akzf8lOHIXMO9529HkRo5HaRGBDIYHIYdhDDBrJU5EXKW2vaPEHk0y7u7GY5IQJI0Tt1B42DD37vdWaT5kGxuavlXcajas9zCY5I2C7YUqsgIyGAPAjrxu4EccDCasyUyw8p9ZSytZrl+ESE47W4KvixA8aiKuyWa1/J7093W7v5d7zybIPbgl3Pizj7tdBgbioBQCgFAVXnSh29JvR2RM33SG/CgKH+TpZ7Npcy48+VV8ETPxkNcWKeaRsgbbrmMxQHNSCkc5/ImTVEgWOSOPomZiXBOcgAAY9HXW6lUULmElcioORWsqAo1gKoAACxbgB1ADAx3Vs4sP+pG6zvfkHqT7pNcnx2JFs+8SCo4sf8AqN1nU3NHt/ptTv5Pt/8AMWqeN2Ibp8x8yFhnLy3j9zSJj3R599OPIbpnJzN6UOMUp9Mr/hio40id074uaPSR/difTLKf56caRG6ZkXNlpS8LOM+lnPxanFkN1GSvIDTB/cbf7mfjU8ST5iyM3+q1l/hLb/JT/Sm/LtJsjIj0K1XcLa3HoiT/AEpvMWPr+hLb/Dwf5Sf6UuyLGTBaonmIi+qoHwFLix30JNJ/lEcphsxWCHeSJZcHgN4RT6d58FrdTXMwZsfmu0v5NpVpHjeYxI3btSEyHPo2seFbSC1UAoBQCgK5zjD/AMrvf/by/wABoCC5nLDodJt+2TbkP2nOP3QtV1eV5s2xWRda0mQqQKA5qQKkgUBzUgVIFAc1IFSQc0ArK4FAKkg5qQYOuatHaW8txKcJGpY9/Yo7ySAO8isoq7sQzyVdXcmpX+3IfzlzMo9G0wVVHcBgDuArpSsjA9jQRBFVRwUAD0AYqQfdAKAUAoCmc8F90Wk3WN5dVjA7S7hfgTQE3o1iILeGEcIo0QfZQL+FVE3eTZvWhmA1BJzUkCgOakGBqGtW8AzNPDF68ir8TWcYyeiIbRX73nO0uLjdo3qK7fwqa2KjN8jHeRD3PPVpi+b8of1YwP42FZfl5DfI2Tn3tjujtbhj1AlB8Caz/LvmyN47IOdW+l/RaLcN37chH/0Yqfy/xG8ZacsdbfzNG2fXkx/Fs1PAXaRvM+jqvKRvNsbNPWfJ901ZcCI3mfDScpz+rsV7gR+LGpVGJF2crJynH6uxbxH4MKcKIuzAuuUfKaI+Vp8DDtRC38E2acKIuyKuucrXo/P05V7zbXGPbt04USd5kLPz36kCQYrVSOropMj70lSqUSLlZ5Vc4d9qEXRXEi9HtBthFCgkA4zjeRv4Hu7KyUUtBc7eaOz6XV7RcZAcv9yNnHvUVkQes6AUAoBQCgNfc6Uwln0yz65rpZGH/pxbzn73uNYVHaLZK1LfdXSRjakdUXtZgB7TVUk3obrlU1PnP0yHd8oErfRhUuT6CPJ99bo4eb5EOaIZ+cy6m3WWk3cgPz5AUH7qkH71bo4XtZi5nV8r5TXGdm3tbUHgWKlgPF2/hrYsPBGO8zCm5sNYu/8AbNUAB+ahkZfujYWtyhFaIi5madzCWa/prieQ/V2UHswx99ZEE1b8zOlLxhkf1pX/AJSKAnbLkBpsWNiyt8jrZA5/fzQE/b2kcYwiIg7FUD4CgO6gFAKAUAoBQCgOm5tEkGJERx2MoI94oCn69zVaZdA/2dYW34eDyMfZHkHxFAQ3NzzVnTL6S4aZJU6MpF5JDgswJLdQIAxuJztHhQGz6AUAoBQCgNSPyTl1XUprmS9kh6BmijWFdllQZXyXLHBO0cnHXUNXyYLNa81unhtuWOS5k+ncSu59hOz7qJJaC5Z9O0e3txiCCGIdkcar/CKkGd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2033588"/>
            <a:ext cx="3333750" cy="4248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9466" name="Picture 10" descr="https://www.englishclub.com/images/writing/writ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5013176"/>
            <a:ext cx="1129918" cy="1439839"/>
          </a:xfrm>
          <a:prstGeom prst="rect">
            <a:avLst/>
          </a:prstGeom>
          <a:noFill/>
        </p:spPr>
      </p:pic>
      <p:pic>
        <p:nvPicPr>
          <p:cNvPr id="19468" name="Picture 12" descr="http://hollywoodbarks.files.wordpress.com/2012/07/shh-smiley-fac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988840"/>
            <a:ext cx="720080" cy="885699"/>
          </a:xfrm>
          <a:prstGeom prst="rect">
            <a:avLst/>
          </a:prstGeom>
          <a:noFill/>
        </p:spPr>
      </p:pic>
      <p:pic>
        <p:nvPicPr>
          <p:cNvPr id="19470" name="Picture 14" descr="http://eeeek.pie.sch.gr/images/1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764704"/>
            <a:ext cx="1145582" cy="1008112"/>
          </a:xfrm>
          <a:prstGeom prst="rect">
            <a:avLst/>
          </a:prstGeom>
          <a:noFill/>
        </p:spPr>
      </p:pic>
      <p:pic>
        <p:nvPicPr>
          <p:cNvPr id="19472" name="Picture 16" descr="http://www.elmbridge.gov.uk/images/elmbridgeboroughcouncil/environmentalhealth/protection/intruderalar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56376" y="2420888"/>
            <a:ext cx="959371" cy="1031685"/>
          </a:xfrm>
          <a:prstGeom prst="rect">
            <a:avLst/>
          </a:prstGeom>
          <a:noFill/>
        </p:spPr>
      </p:pic>
      <p:sp>
        <p:nvSpPr>
          <p:cNvPr id="14" name="Rectangle 4"/>
          <p:cNvSpPr txBox="1">
            <a:spLocks noChangeArrowheads="1"/>
          </p:cNvSpPr>
          <p:nvPr/>
        </p:nvSpPr>
        <p:spPr>
          <a:xfrm>
            <a:off x="5796136" y="188640"/>
            <a:ext cx="313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36671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8077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772816"/>
            <a:ext cx="8077200" cy="7200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sz="2000" dirty="0">
                <a:solidFill>
                  <a:schemeClr val="bg2">
                    <a:lumMod val="10000"/>
                  </a:schemeClr>
                </a:solidFill>
              </a:rPr>
              <a:t>Ποια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</a:rPr>
              <a:t>βήματα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</a:rPr>
              <a:t>πρέπει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</a:rPr>
              <a:t>να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</a:rPr>
              <a:t>ακολουθήσω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el-GR" sz="20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l-GR" sz="2000" dirty="0">
                <a:solidFill>
                  <a:schemeClr val="bg2">
                    <a:lumMod val="10000"/>
                  </a:schemeClr>
                </a:solidFill>
              </a:rPr>
              <a:t>όταν μου τεθεί ένα  </a:t>
            </a:r>
            <a:r>
              <a:rPr lang="el-GR" sz="2000" dirty="0" smtClean="0">
                <a:solidFill>
                  <a:srgbClr val="C00000"/>
                </a:solidFill>
              </a:rPr>
              <a:t>πρόβλημα (Υπολογιστικό) </a:t>
            </a: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</a:rPr>
              <a:t>προς 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</a:rPr>
              <a:t>λύση;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13</a:t>
            </a:fld>
            <a:endParaRPr lang="el-GR" dirty="0"/>
          </a:p>
        </p:txBody>
      </p:sp>
      <p:pic>
        <p:nvPicPr>
          <p:cNvPr id="19458" name="Picture 2" descr="http://blog.commlabindia.com/wp-content/uploads/2013/05/steps-to-customize-elear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573016"/>
            <a:ext cx="4379979" cy="328498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067944" y="2492896"/>
            <a:ext cx="4032448" cy="360098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marL="800100" lvl="1" indent="-342900">
              <a:buFont typeface="+mj-lt"/>
              <a:buAutoNum type="arabicPeriod"/>
            </a:pPr>
            <a:endParaRPr lang="el-GR" sz="2800" dirty="0" smtClean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Να το Κατανοήσω</a:t>
            </a:r>
          </a:p>
          <a:p>
            <a:pPr lvl="1"/>
            <a:r>
              <a:rPr lang="el-GR" sz="2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	</a:t>
            </a:r>
            <a:r>
              <a:rPr lang="el-GR" sz="2000" dirty="0" smtClean="0">
                <a:solidFill>
                  <a:srgbClr val="C00000"/>
                </a:solidFill>
                <a:latin typeface="+mn-lt"/>
              </a:rPr>
              <a:t>ΚΑΤΑΝΟΗΣΗ</a:t>
            </a:r>
            <a:endParaRPr lang="el-GR" sz="2000" dirty="0" smtClean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808038" lvl="1" indent="-350838">
              <a:buFont typeface="+mj-lt"/>
              <a:buAutoNum type="arabicPeriod" startAt="2"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Να το Αναλύσω</a:t>
            </a:r>
          </a:p>
          <a:p>
            <a:pPr lvl="1"/>
            <a:r>
              <a:rPr lang="el-GR" sz="2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	</a:t>
            </a:r>
            <a:r>
              <a:rPr lang="el-GR" sz="2000" dirty="0" smtClean="0">
                <a:solidFill>
                  <a:srgbClr val="C00000"/>
                </a:solidFill>
                <a:latin typeface="+mn-lt"/>
              </a:rPr>
              <a:t>ΑΝΑΛΥΣΗ-ΑΦΑΙΡΕΣΗ</a:t>
            </a:r>
            <a:endParaRPr lang="el-GR" sz="2000" dirty="0" smtClean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808038" lvl="1" indent="-350838">
              <a:buFont typeface="+mj-lt"/>
              <a:buAutoNum type="arabicPeriod" startAt="3"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Να το Συνθέσω</a:t>
            </a:r>
          </a:p>
          <a:p>
            <a:pPr lvl="1"/>
            <a:r>
              <a:rPr lang="el-GR" sz="2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	</a:t>
            </a:r>
            <a:r>
              <a:rPr lang="el-GR" sz="2000" dirty="0">
                <a:solidFill>
                  <a:srgbClr val="CC0000"/>
                </a:solidFill>
                <a:latin typeface="+mn-lt"/>
              </a:rPr>
              <a:t> ΣΥΝΘΕΣΗ</a:t>
            </a:r>
            <a:endParaRPr lang="el-GR" sz="2000" dirty="0" smtClean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 marL="808038" lvl="1" indent="-350838">
              <a:buFont typeface="+mj-lt"/>
              <a:buAutoNum type="arabicPeriod" startAt="4"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Να το Κατηγοριοποιήσω</a:t>
            </a:r>
          </a:p>
          <a:p>
            <a:pPr lvl="1"/>
            <a:r>
              <a:rPr lang="el-GR" sz="2000" dirty="0" smtClean="0">
                <a:solidFill>
                  <a:srgbClr val="CC0000"/>
                </a:solidFill>
                <a:latin typeface="+mn-lt"/>
              </a:rPr>
              <a:t>	ΚΑΤΗΓΟΡΙΟΠΟΙΗΣΗ</a:t>
            </a:r>
          </a:p>
          <a:p>
            <a:pPr marL="808038" lvl="1" indent="-350838">
              <a:buFont typeface="+mj-lt"/>
              <a:buAutoNum type="arabicPeriod" startAt="5"/>
            </a:pPr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Να το Γενικεύσω</a:t>
            </a:r>
          </a:p>
          <a:p>
            <a:pPr lvl="1"/>
            <a:r>
              <a:rPr lang="el-GR" sz="20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	</a:t>
            </a:r>
            <a:r>
              <a:rPr lang="el-GR" sz="2000" dirty="0" smtClean="0">
                <a:solidFill>
                  <a:srgbClr val="CC0000"/>
                </a:solidFill>
                <a:latin typeface="+mn-lt"/>
              </a:rPr>
              <a:t>ΓΕΝΙΚΕΥΣΗ</a:t>
            </a:r>
            <a:endParaRPr lang="el-GR" sz="2800" dirty="0">
              <a:solidFill>
                <a:srgbClr val="CC0000"/>
              </a:solidFill>
              <a:latin typeface="+mn-lt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5652120" y="188640"/>
            <a:ext cx="327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88873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b="1" dirty="0" err="1" smtClean="0">
                <a:solidFill>
                  <a:srgbClr val="CC0000"/>
                </a:solidFill>
              </a:rPr>
              <a:t>Κατανόηση</a:t>
            </a:r>
            <a:r>
              <a:rPr lang="el-GR" sz="2200" dirty="0" err="1" smtClean="0">
                <a:sym typeface="Symbol"/>
              </a:rPr>
              <a:t>Ανάλυση</a:t>
            </a:r>
            <a:r>
              <a:rPr lang="el-GR" sz="2200" dirty="0" smtClean="0">
                <a:sym typeface="Symbol"/>
              </a:rPr>
              <a:t>-Αφαίρεση </a:t>
            </a:r>
            <a:r>
              <a:rPr lang="el-GR" sz="2200" dirty="0" err="1" smtClean="0">
                <a:sym typeface="Symbol"/>
              </a:rPr>
              <a:t>Σύνθεση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Γενίκευση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14</a:t>
            </a:fld>
            <a:endParaRPr lang="el-GR"/>
          </a:p>
        </p:txBody>
      </p:sp>
      <p:sp>
        <p:nvSpPr>
          <p:cNvPr id="6" name="2 - Ορθογώνιο"/>
          <p:cNvSpPr/>
          <p:nvPr/>
        </p:nvSpPr>
        <p:spPr>
          <a:xfrm>
            <a:off x="539552" y="1412776"/>
            <a:ext cx="8136905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</a:rPr>
              <a:t>Ποια είναι τα </a:t>
            </a:r>
            <a:r>
              <a:rPr lang="el-GR" sz="6000" dirty="0" smtClean="0">
                <a:solidFill>
                  <a:srgbClr val="C00000"/>
                </a:solidFill>
              </a:rPr>
              <a:t>2</a:t>
            </a:r>
            <a:r>
              <a:rPr lang="el-GR" sz="2400" dirty="0" smtClean="0"/>
              <a:t> </a:t>
            </a: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</a:rPr>
              <a:t>προαπαιτούμενα</a:t>
            </a:r>
          </a:p>
          <a:p>
            <a:pPr algn="ctr"/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</a:rPr>
              <a:t> που πρέπει να ισχύουν για να</a:t>
            </a:r>
          </a:p>
          <a:p>
            <a:pPr algn="ctr"/>
            <a:r>
              <a:rPr lang="el-GR" sz="2400" dirty="0" smtClean="0">
                <a:solidFill>
                  <a:srgbClr val="CC0000"/>
                </a:solidFill>
              </a:rPr>
              <a:t>κατανοήσουμε</a:t>
            </a:r>
            <a:r>
              <a:rPr lang="el-GR" sz="2400" dirty="0" smtClean="0">
                <a:solidFill>
                  <a:schemeClr val="bg2">
                    <a:lumMod val="10000"/>
                  </a:schemeClr>
                </a:solidFill>
              </a:rPr>
              <a:t> ένα πρόβλημα;</a:t>
            </a:r>
          </a:p>
        </p:txBody>
      </p:sp>
      <p:sp>
        <p:nvSpPr>
          <p:cNvPr id="5" name="3 - Ορθογώνιο"/>
          <p:cNvSpPr/>
          <p:nvPr/>
        </p:nvSpPr>
        <p:spPr>
          <a:xfrm>
            <a:off x="323528" y="3789040"/>
            <a:ext cx="3168352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</a:rPr>
              <a:t>Σαφήνεια στη </a:t>
            </a:r>
            <a:r>
              <a:rPr lang="el-GR" sz="2800" dirty="0" smtClean="0">
                <a:solidFill>
                  <a:srgbClr val="C00000"/>
                </a:solidFill>
              </a:rPr>
              <a:t>διατύπωση </a:t>
            </a:r>
            <a:br>
              <a:rPr lang="el-GR" sz="2800" dirty="0" smtClean="0">
                <a:solidFill>
                  <a:srgbClr val="C00000"/>
                </a:solidFill>
              </a:rPr>
            </a:br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</a:rPr>
              <a:t>εκ μέρους του δημιουργού του</a:t>
            </a:r>
            <a:endParaRPr lang="el-GR" sz="2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3 - Ορθογώνιο"/>
          <p:cNvSpPr/>
          <p:nvPr/>
        </p:nvSpPr>
        <p:spPr>
          <a:xfrm>
            <a:off x="4932040" y="3789040"/>
            <a:ext cx="3635896" cy="268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Autofit/>
          </a:bodyPr>
          <a:lstStyle/>
          <a:p>
            <a:pPr algn="ctr"/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</a:rPr>
              <a:t>Σωστή </a:t>
            </a:r>
            <a:r>
              <a:rPr lang="el-GR" sz="2800" dirty="0" smtClean="0">
                <a:solidFill>
                  <a:srgbClr val="C00000"/>
                </a:solidFill>
              </a:rPr>
              <a:t>ερμηνεία </a:t>
            </a:r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</a:rPr>
              <a:t>από τη μεριά εκείνου που </a:t>
            </a:r>
          </a:p>
          <a:p>
            <a:pPr algn="ctr"/>
            <a:r>
              <a:rPr lang="el-GR" sz="2800" dirty="0" smtClean="0">
                <a:solidFill>
                  <a:schemeClr val="bg2">
                    <a:lumMod val="10000"/>
                  </a:schemeClr>
                </a:solidFill>
              </a:rPr>
              <a:t>καλείται να το αντιμετωπίσει </a:t>
            </a:r>
          </a:p>
          <a:p>
            <a:pPr algn="ctr"/>
            <a:endParaRPr lang="el-GR" sz="2800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l-GR" sz="2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467544" y="5661248"/>
            <a:ext cx="31425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CC0000"/>
                </a:solidFill>
                <a:latin typeface="+mn-lt"/>
              </a:rPr>
              <a:t>Προβλήματα από: </a:t>
            </a:r>
            <a:r>
              <a:rPr lang="el-GR" sz="2000" dirty="0" smtClean="0">
                <a:latin typeface="+mn-lt"/>
              </a:rPr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+mn-lt"/>
              </a:rPr>
              <a:t>άστοχη χρήση ορολογίας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+mn-lt"/>
              </a:rPr>
              <a:t>λανθασμένη σύνταξη</a:t>
            </a:r>
            <a:endParaRPr lang="el-GR" sz="2000" dirty="0">
              <a:latin typeface="+mn-lt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4967536" y="5657671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CC0000"/>
                </a:solidFill>
                <a:latin typeface="+mn-lt"/>
              </a:rPr>
              <a:t>Παρερμηνείες</a:t>
            </a:r>
            <a:r>
              <a:rPr lang="el-GR" dirty="0" smtClean="0">
                <a:latin typeface="+mn-lt"/>
              </a:rPr>
              <a:t> </a:t>
            </a:r>
            <a:r>
              <a:rPr lang="el-GR" dirty="0">
                <a:latin typeface="+mn-lt"/>
              </a:rPr>
              <a:t>μπορούν να υπάρξουν ακόμα και σε περιπτώσεις όπου όλοι οι λεξικολογικοί και συντακτικοί κανόνες τηρούνται</a:t>
            </a:r>
            <a:endParaRPr lang="en-US" dirty="0" err="1" smtClean="0">
              <a:latin typeface="+mn-lt"/>
            </a:endParaRPr>
          </a:p>
        </p:txBody>
      </p:sp>
      <p:pic>
        <p:nvPicPr>
          <p:cNvPr id="17412" name="Picture 4" descr="http://www.thelanguagebear.com/wp-content/uploads/2013/09/proble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1464097" cy="1756917"/>
          </a:xfrm>
          <a:prstGeom prst="rect">
            <a:avLst/>
          </a:prstGeom>
          <a:noFill/>
        </p:spPr>
      </p:pic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5652120" y="188640"/>
            <a:ext cx="327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487837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15</a:t>
            </a:fld>
            <a:endParaRPr lang="el-GR"/>
          </a:p>
        </p:txBody>
      </p:sp>
      <p:sp>
        <p:nvSpPr>
          <p:cNvPr id="8" name="TextBox 7"/>
          <p:cNvSpPr txBox="1"/>
          <p:nvPr/>
        </p:nvSpPr>
        <p:spPr>
          <a:xfrm>
            <a:off x="2267744" y="1628775"/>
            <a:ext cx="64891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4400" dirty="0" smtClean="0">
                <a:solidFill>
                  <a:srgbClr val="C00000"/>
                </a:solidFill>
                <a:latin typeface="+mn-lt"/>
              </a:rPr>
              <a:t>Ανάλυση </a:t>
            </a:r>
            <a:r>
              <a:rPr lang="el-GR" sz="2800" dirty="0" smtClean="0">
                <a:latin typeface="+mn-lt"/>
              </a:rPr>
              <a:t>είναι η διάσπαση </a:t>
            </a:r>
            <a:r>
              <a:rPr lang="el-GR" sz="2800" dirty="0">
                <a:latin typeface="+mn-lt"/>
              </a:rPr>
              <a:t>του προβλήματος σε άλλα </a:t>
            </a:r>
            <a:r>
              <a:rPr lang="el-GR" sz="2800" dirty="0" smtClean="0">
                <a:latin typeface="+mn-lt"/>
              </a:rPr>
              <a:t>απλούστερα </a:t>
            </a:r>
            <a:r>
              <a:rPr lang="el-GR" sz="2800" dirty="0">
                <a:latin typeface="+mn-lt"/>
              </a:rPr>
              <a:t>προβλήματα για να είναι εύκολη η αντιμετώπισή </a:t>
            </a:r>
            <a:r>
              <a:rPr lang="el-GR" sz="2800" dirty="0" smtClean="0">
                <a:latin typeface="+mn-lt"/>
              </a:rPr>
              <a:t>τους.</a:t>
            </a:r>
            <a:endParaRPr lang="el-GR" sz="28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568" y="4293096"/>
            <a:ext cx="79928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4400" dirty="0" smtClean="0">
                <a:solidFill>
                  <a:srgbClr val="C00000"/>
                </a:solidFill>
                <a:latin typeface="+mn-lt"/>
              </a:rPr>
              <a:t>Αφαίρεση </a:t>
            </a:r>
            <a:r>
              <a:rPr lang="el-GR" sz="2800" dirty="0">
                <a:latin typeface="+mn-lt"/>
              </a:rPr>
              <a:t>ο διαχωρισμός των κύριων στοιχείων του προβλήματος σε </a:t>
            </a:r>
            <a:r>
              <a:rPr lang="el-GR" sz="2800" dirty="0" smtClean="0">
                <a:latin typeface="+mn-lt"/>
              </a:rPr>
              <a:t>σχέση με </a:t>
            </a:r>
            <a:r>
              <a:rPr lang="el-GR" sz="2800" dirty="0">
                <a:latin typeface="+mn-lt"/>
              </a:rPr>
              <a:t>τα δευτερεύοντα </a:t>
            </a:r>
            <a:r>
              <a:rPr lang="el-GR" sz="2800" dirty="0" smtClean="0">
                <a:latin typeface="+mn-lt"/>
              </a:rPr>
              <a:t>στοιχεία.</a:t>
            </a:r>
            <a:endParaRPr lang="el-GR" sz="28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dirty="0" err="1" smtClean="0"/>
              <a:t>Κατανόηση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b="1" dirty="0" err="1" smtClean="0">
                <a:solidFill>
                  <a:srgbClr val="C00000"/>
                </a:solidFill>
                <a:sym typeface="Symbol"/>
              </a:rPr>
              <a:t>Ανάλυση</a:t>
            </a:r>
            <a:r>
              <a:rPr lang="el-GR" sz="2200" b="1" dirty="0" smtClean="0">
                <a:solidFill>
                  <a:srgbClr val="C00000"/>
                </a:solidFill>
                <a:sym typeface="Symbol"/>
              </a:rPr>
              <a:t>-Αφαίρεση</a:t>
            </a:r>
            <a:r>
              <a:rPr lang="el-GR" sz="2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Γενίκευση</a:t>
            </a:r>
            <a:endParaRPr lang="en-US" sz="2000" dirty="0"/>
          </a:p>
        </p:txBody>
      </p:sp>
      <p:pic>
        <p:nvPicPr>
          <p:cNvPr id="15362" name="Picture 2" descr="http://www.12manage.com/images/picture_strategy_analys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1660420" cy="1008112"/>
          </a:xfrm>
          <a:prstGeom prst="rect">
            <a:avLst/>
          </a:prstGeom>
          <a:noFill/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652120" y="188640"/>
            <a:ext cx="327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132072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2255365"/>
            <a:ext cx="8077200" cy="426997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l-GR" dirty="0" smtClean="0"/>
              <a:t>Προσκλήσεις</a:t>
            </a:r>
          </a:p>
          <a:p>
            <a:pPr marL="400050" lvl="1" indent="0">
              <a:buNone/>
            </a:pPr>
            <a:r>
              <a:rPr lang="el-GR" dirty="0" smtClean="0"/>
              <a:t>…….</a:t>
            </a:r>
          </a:p>
          <a:p>
            <a:pPr marL="0" indent="0">
              <a:buNone/>
            </a:pPr>
            <a:r>
              <a:rPr lang="el-GR" dirty="0" smtClean="0"/>
              <a:t>2. Διατροφή</a:t>
            </a:r>
          </a:p>
          <a:p>
            <a:pPr marL="400050" lvl="1" indent="0">
              <a:buNone/>
            </a:pPr>
            <a:r>
              <a:rPr lang="el-GR" dirty="0" smtClean="0"/>
              <a:t>2.1 Αγορά</a:t>
            </a:r>
          </a:p>
          <a:p>
            <a:pPr marL="400050" lvl="1" indent="0">
              <a:buNone/>
            </a:pPr>
            <a:r>
              <a:rPr lang="el-GR" dirty="0" smtClean="0"/>
              <a:t>2.2 Παρασκευή</a:t>
            </a:r>
          </a:p>
          <a:p>
            <a:pPr marL="0" indent="0">
              <a:buNone/>
            </a:pPr>
            <a:r>
              <a:rPr lang="el-GR" dirty="0" smtClean="0"/>
              <a:t>3. Ποτά</a:t>
            </a:r>
          </a:p>
          <a:p>
            <a:pPr marL="400050" lvl="1" indent="0">
              <a:buNone/>
            </a:pPr>
            <a:r>
              <a:rPr lang="el-GR" dirty="0" smtClean="0"/>
              <a:t>………</a:t>
            </a:r>
          </a:p>
          <a:p>
            <a:pPr marL="0" indent="0">
              <a:buNone/>
            </a:pPr>
            <a:r>
              <a:rPr lang="el-GR" dirty="0" smtClean="0"/>
              <a:t>4. Προετοιμασία χώρου</a:t>
            </a:r>
          </a:p>
          <a:p>
            <a:pPr marL="400050" lvl="1" indent="0">
              <a:buNone/>
            </a:pPr>
            <a:r>
              <a:rPr lang="el-GR" dirty="0" smtClean="0"/>
              <a:t>4.1 Καθάρισμα</a:t>
            </a:r>
          </a:p>
          <a:p>
            <a:pPr marL="400050" lvl="1" indent="0">
              <a:buNone/>
            </a:pPr>
            <a:r>
              <a:rPr lang="el-GR" dirty="0" smtClean="0"/>
              <a:t>4.2 Αναδιάταξη επίπλων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16</a:t>
            </a:fld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755576" y="1628800"/>
            <a:ext cx="7259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latin typeface="+mn-lt"/>
              </a:rPr>
              <a:t>Φραστική ανάλυση προβλήματος </a:t>
            </a:r>
            <a:r>
              <a:rPr lang="en-US" sz="2400" b="1" dirty="0" smtClean="0">
                <a:latin typeface="+mn-lt"/>
              </a:rPr>
              <a:t>“</a:t>
            </a:r>
            <a:r>
              <a:rPr lang="el-GR" sz="2400" b="1" dirty="0" smtClean="0">
                <a:latin typeface="+mn-lt"/>
              </a:rPr>
              <a:t>Διοργάνωση Πάρτι</a:t>
            </a:r>
            <a:r>
              <a:rPr lang="en-US" sz="2400" b="1" dirty="0" smtClean="0">
                <a:latin typeface="+mn-lt"/>
              </a:rPr>
              <a:t>”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dirty="0" err="1" smtClean="0"/>
              <a:t>Κατανόηση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b="1" dirty="0" err="1" smtClean="0">
                <a:solidFill>
                  <a:srgbClr val="C00000"/>
                </a:solidFill>
                <a:sym typeface="Symbol"/>
              </a:rPr>
              <a:t>Ανάλυση</a:t>
            </a:r>
            <a:r>
              <a:rPr lang="el-GR" sz="2200" b="1" dirty="0" smtClean="0">
                <a:solidFill>
                  <a:srgbClr val="C00000"/>
                </a:solidFill>
                <a:sym typeface="Symbol"/>
              </a:rPr>
              <a:t>-Αφαίρεση</a:t>
            </a:r>
            <a:r>
              <a:rPr lang="el-GR" sz="2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Γενίκευση</a:t>
            </a:r>
            <a:endParaRPr lang="en-US" sz="2000" dirty="0"/>
          </a:p>
        </p:txBody>
      </p:sp>
      <p:pic>
        <p:nvPicPr>
          <p:cNvPr id="14338" name="Picture 2" descr="http://millersballoons.files.wordpress.com/2009/12/balloons-faces-cart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2708920"/>
            <a:ext cx="2304256" cy="2871103"/>
          </a:xfrm>
          <a:prstGeom prst="rect">
            <a:avLst/>
          </a:prstGeom>
          <a:noFill/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436096" y="188640"/>
            <a:ext cx="349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100706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17</a:t>
            </a:fld>
            <a:endParaRPr lang="el-GR"/>
          </a:p>
        </p:txBody>
      </p:sp>
      <p:grpSp>
        <p:nvGrpSpPr>
          <p:cNvPr id="6" name="Group 5"/>
          <p:cNvGrpSpPr/>
          <p:nvPr/>
        </p:nvGrpSpPr>
        <p:grpSpPr>
          <a:xfrm>
            <a:off x="3779912" y="2348880"/>
            <a:ext cx="5088646" cy="858353"/>
            <a:chOff x="3923928" y="2211128"/>
            <a:chExt cx="4693082" cy="1001848"/>
          </a:xfrm>
        </p:grpSpPr>
        <p:sp>
          <p:nvSpPr>
            <p:cNvPr id="7" name="Rectangle 6"/>
            <p:cNvSpPr/>
            <p:nvPr/>
          </p:nvSpPr>
          <p:spPr>
            <a:xfrm>
              <a:off x="3923928" y="2492896"/>
              <a:ext cx="1881554" cy="7200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/>
                <a:t>Διοργάνωση </a:t>
              </a:r>
              <a:br>
                <a:rPr lang="el-GR" dirty="0" smtClean="0"/>
              </a:br>
              <a:r>
                <a:rPr lang="el-GR" dirty="0" smtClean="0"/>
                <a:t>Πάρτι</a:t>
              </a:r>
              <a:endParaRPr lang="el-GR" dirty="0"/>
            </a:p>
          </p:txBody>
        </p:sp>
        <p:sp>
          <p:nvSpPr>
            <p:cNvPr id="9" name="2 - TextBox"/>
            <p:cNvSpPr txBox="1"/>
            <p:nvPr/>
          </p:nvSpPr>
          <p:spPr>
            <a:xfrm>
              <a:off x="6656865" y="2211128"/>
              <a:ext cx="1960145" cy="46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000" dirty="0" smtClean="0">
                  <a:solidFill>
                    <a:srgbClr val="C00000"/>
                  </a:solidFill>
                  <a:latin typeface="+mn-lt"/>
                </a:rPr>
                <a:t>Αρχικό Πρόβλημα</a:t>
              </a:r>
              <a:endParaRPr lang="el-GR" sz="2000" dirty="0">
                <a:solidFill>
                  <a:srgbClr val="C00000"/>
                </a:solidFill>
                <a:latin typeface="+mn-lt"/>
              </a:endParaRPr>
            </a:p>
          </p:txBody>
        </p:sp>
        <p:cxnSp>
          <p:nvCxnSpPr>
            <p:cNvPr id="11" name="4 - Ευθύγραμμο βέλος σύνδεσης"/>
            <p:cNvCxnSpPr/>
            <p:nvPr/>
          </p:nvCxnSpPr>
          <p:spPr>
            <a:xfrm flipH="1">
              <a:off x="6021637" y="2492896"/>
              <a:ext cx="691531" cy="1573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179512" y="2514154"/>
            <a:ext cx="8095274" cy="1962220"/>
            <a:chOff x="107504" y="2546900"/>
            <a:chExt cx="8095274" cy="1962220"/>
          </a:xfrm>
        </p:grpSpPr>
        <p:cxnSp>
          <p:nvCxnSpPr>
            <p:cNvPr id="13" name="Elbow Connector 12"/>
            <p:cNvCxnSpPr>
              <a:stCxn id="7" idx="2"/>
              <a:endCxn id="22" idx="0"/>
            </p:cNvCxnSpPr>
            <p:nvPr/>
          </p:nvCxnSpPr>
          <p:spPr>
            <a:xfrm rot="5400000">
              <a:off x="3255292" y="2388363"/>
              <a:ext cx="549061" cy="2252292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/>
          </p:nvGrpSpPr>
          <p:grpSpPr>
            <a:xfrm>
              <a:off x="1615874" y="3789040"/>
              <a:ext cx="6586904" cy="720080"/>
              <a:chOff x="1615874" y="4149080"/>
              <a:chExt cx="6586904" cy="720080"/>
            </a:xfrm>
            <a:scene3d>
              <a:camera prst="perspectiveBelow"/>
              <a:lightRig rig="threePt" dir="t"/>
            </a:scene3d>
          </p:grpSpPr>
          <p:sp>
            <p:nvSpPr>
              <p:cNvPr id="20" name="Rectangle 19"/>
              <p:cNvSpPr/>
              <p:nvPr/>
            </p:nvSpPr>
            <p:spPr>
              <a:xfrm>
                <a:off x="3275856" y="4149080"/>
                <a:ext cx="1368152" cy="72008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 smtClean="0"/>
                  <a:t>Διατροφή</a:t>
                </a:r>
                <a:endParaRPr lang="el-GR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932040" y="4149080"/>
                <a:ext cx="1368152" cy="72008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 smtClean="0"/>
                  <a:t>Ποτά</a:t>
                </a:r>
                <a:endParaRPr lang="el-GR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615874" y="4149080"/>
                <a:ext cx="1575603" cy="72008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 smtClean="0"/>
                  <a:t>Προσκλήσεις</a:t>
                </a:r>
                <a:endParaRPr lang="el-GR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558618" y="4149080"/>
                <a:ext cx="1644160" cy="72008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 smtClean="0"/>
                  <a:t>Προετοιμασία </a:t>
                </a:r>
                <a:br>
                  <a:rPr lang="el-GR" dirty="0" smtClean="0"/>
                </a:br>
                <a:r>
                  <a:rPr lang="el-GR" dirty="0" smtClean="0"/>
                  <a:t>Χώρου</a:t>
                </a:r>
                <a:endParaRPr lang="el-GR" dirty="0"/>
              </a:p>
            </p:txBody>
          </p:sp>
        </p:grpSp>
        <p:cxnSp>
          <p:nvCxnSpPr>
            <p:cNvPr id="15" name="Elbow Connector 14"/>
            <p:cNvCxnSpPr>
              <a:stCxn id="7" idx="2"/>
              <a:endCxn id="23" idx="0"/>
            </p:cNvCxnSpPr>
            <p:nvPr/>
          </p:nvCxnSpPr>
          <p:spPr>
            <a:xfrm rot="16200000" flipH="1">
              <a:off x="5743803" y="2152144"/>
              <a:ext cx="549061" cy="2724730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Elbow Connector 15"/>
            <p:cNvCxnSpPr>
              <a:stCxn id="7" idx="2"/>
              <a:endCxn id="21" idx="0"/>
            </p:cNvCxnSpPr>
            <p:nvPr/>
          </p:nvCxnSpPr>
          <p:spPr>
            <a:xfrm rot="16200000" flipH="1">
              <a:off x="4861512" y="3034435"/>
              <a:ext cx="549061" cy="960148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Elbow Connector 16"/>
            <p:cNvCxnSpPr>
              <a:stCxn id="7" idx="2"/>
              <a:endCxn id="20" idx="0"/>
            </p:cNvCxnSpPr>
            <p:nvPr/>
          </p:nvCxnSpPr>
          <p:spPr>
            <a:xfrm rot="5400000">
              <a:off x="4033420" y="3166491"/>
              <a:ext cx="549061" cy="696036"/>
            </a:xfrm>
            <a:prstGeom prst="bentConnector3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7 - TextBox"/>
            <p:cNvSpPr txBox="1"/>
            <p:nvPr/>
          </p:nvSpPr>
          <p:spPr>
            <a:xfrm>
              <a:off x="107504" y="2546900"/>
              <a:ext cx="155375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 smtClean="0">
                  <a:solidFill>
                    <a:srgbClr val="C00000"/>
                  </a:solidFill>
                  <a:latin typeface="+mn-lt"/>
                </a:rPr>
                <a:t>Απλούστερα </a:t>
              </a:r>
            </a:p>
            <a:p>
              <a:r>
                <a:rPr lang="el-GR" sz="2000" dirty="0" smtClean="0">
                  <a:solidFill>
                    <a:srgbClr val="C00000"/>
                  </a:solidFill>
                  <a:latin typeface="+mn-lt"/>
                </a:rPr>
                <a:t>προβλήματα</a:t>
              </a:r>
              <a:endParaRPr lang="el-GR" sz="2000" dirty="0">
                <a:solidFill>
                  <a:srgbClr val="C00000"/>
                </a:solidFill>
                <a:latin typeface="+mn-lt"/>
              </a:endParaRPr>
            </a:p>
          </p:txBody>
        </p:sp>
        <p:cxnSp>
          <p:nvCxnSpPr>
            <p:cNvPr id="19" name="4 - Ευθύγραμμο βέλος σύνδεσης"/>
            <p:cNvCxnSpPr/>
            <p:nvPr/>
          </p:nvCxnSpPr>
          <p:spPr>
            <a:xfrm>
              <a:off x="1039800" y="3377897"/>
              <a:ext cx="511161" cy="3716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859305" y="4476373"/>
            <a:ext cx="8177191" cy="2115235"/>
            <a:chOff x="787297" y="4482116"/>
            <a:chExt cx="8177191" cy="2115235"/>
          </a:xfrm>
        </p:grpSpPr>
        <p:grpSp>
          <p:nvGrpSpPr>
            <p:cNvPr id="25" name="Group 24"/>
            <p:cNvGrpSpPr/>
            <p:nvPr/>
          </p:nvGrpSpPr>
          <p:grpSpPr>
            <a:xfrm>
              <a:off x="787297" y="4482116"/>
              <a:ext cx="8177191" cy="1251140"/>
              <a:chOff x="787297" y="4482116"/>
              <a:chExt cx="8177191" cy="1251140"/>
            </a:xfrm>
          </p:grpSpPr>
          <p:cxnSp>
            <p:nvCxnSpPr>
              <p:cNvPr id="28" name="Elbow Connector 27"/>
              <p:cNvCxnSpPr>
                <a:stCxn id="23" idx="2"/>
                <a:endCxn id="38" idx="0"/>
              </p:cNvCxnSpPr>
              <p:nvPr/>
            </p:nvCxnSpPr>
            <p:spPr>
              <a:xfrm rot="5400000">
                <a:off x="6724412" y="4428897"/>
                <a:ext cx="531059" cy="637498"/>
              </a:xfrm>
              <a:prstGeom prst="bentConnector3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9" name="Elbow Connector 28"/>
              <p:cNvCxnSpPr>
                <a:stCxn id="23" idx="2"/>
                <a:endCxn id="34" idx="0"/>
              </p:cNvCxnSpPr>
              <p:nvPr/>
            </p:nvCxnSpPr>
            <p:spPr>
              <a:xfrm rot="16200000" flipH="1">
                <a:off x="7529022" y="4261785"/>
                <a:ext cx="531059" cy="971722"/>
              </a:xfrm>
              <a:prstGeom prst="bentConnector3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0" name="Elbow Connector 29"/>
              <p:cNvCxnSpPr>
                <a:stCxn id="20" idx="2"/>
                <a:endCxn id="37" idx="0"/>
              </p:cNvCxnSpPr>
              <p:nvPr/>
            </p:nvCxnSpPr>
            <p:spPr>
              <a:xfrm rot="16200000" flipH="1">
                <a:off x="4042605" y="4327436"/>
                <a:ext cx="531059" cy="840420"/>
              </a:xfrm>
              <a:prstGeom prst="bentConnector3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>
              <a:xfrm>
                <a:off x="787297" y="5013176"/>
                <a:ext cx="8177191" cy="720080"/>
                <a:chOff x="787297" y="5373216"/>
                <a:chExt cx="8177191" cy="720080"/>
              </a:xfrm>
              <a:scene3d>
                <a:camera prst="perspectiveAbove"/>
                <a:lightRig rig="threePt" dir="t"/>
              </a:scene3d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7596336" y="5373216"/>
                  <a:ext cx="1368152" cy="720080"/>
                </a:xfrm>
                <a:prstGeom prst="rect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dirty="0" smtClean="0"/>
                    <a:t>Αναδιάταξη</a:t>
                  </a:r>
                  <a:br>
                    <a:rPr lang="el-GR" dirty="0" smtClean="0"/>
                  </a:br>
                  <a:r>
                    <a:rPr lang="el-GR" dirty="0" smtClean="0"/>
                    <a:t>Επίπλων</a:t>
                  </a:r>
                  <a:endParaRPr lang="el-GR" dirty="0"/>
                </a:p>
              </p:txBody>
            </p:sp>
            <p:sp>
              <p:nvSpPr>
                <p:cNvPr id="35" name="AutoShape 20"/>
                <p:cNvSpPr>
                  <a:spLocks noChangeArrowheads="1"/>
                </p:cNvSpPr>
                <p:nvPr/>
              </p:nvSpPr>
              <p:spPr bwMode="auto">
                <a:xfrm>
                  <a:off x="787297" y="5373216"/>
                  <a:ext cx="1336431" cy="609600"/>
                </a:xfrm>
                <a:prstGeom prst="flowChartMultidocument">
                  <a:avLst/>
                </a:prstGeom>
                <a:ln>
                  <a:headEnd type="none" w="sm" len="sm"/>
                  <a:tailEnd type="none" w="sm" len="sm"/>
                </a:ln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507401" y="5373216"/>
                  <a:ext cx="1368152" cy="720080"/>
                </a:xfrm>
                <a:prstGeom prst="rect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dirty="0" smtClean="0"/>
                    <a:t>Αγορά</a:t>
                  </a:r>
                  <a:endParaRPr lang="el-GR" dirty="0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4044268" y="5373216"/>
                  <a:ext cx="1368152" cy="720080"/>
                </a:xfrm>
                <a:prstGeom prst="rect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dirty="0" smtClean="0"/>
                    <a:t>Παρασκευή</a:t>
                  </a:r>
                  <a:endParaRPr lang="el-GR" dirty="0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5987116" y="5373216"/>
                  <a:ext cx="1368152" cy="720080"/>
                </a:xfrm>
                <a:prstGeom prst="rect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l-GR" dirty="0" smtClean="0"/>
                    <a:t>Καθάρισμα</a:t>
                  </a:r>
                  <a:endParaRPr lang="el-GR" dirty="0"/>
                </a:p>
              </p:txBody>
            </p:sp>
          </p:grpSp>
          <p:cxnSp>
            <p:nvCxnSpPr>
              <p:cNvPr id="32" name="Elbow Connector 31"/>
              <p:cNvCxnSpPr>
                <a:stCxn id="20" idx="2"/>
                <a:endCxn id="36" idx="0"/>
              </p:cNvCxnSpPr>
              <p:nvPr/>
            </p:nvCxnSpPr>
            <p:spPr>
              <a:xfrm rot="5400000">
                <a:off x="3274172" y="4399423"/>
                <a:ext cx="531059" cy="696447"/>
              </a:xfrm>
              <a:prstGeom prst="bentConnector3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Elbow Connector 32"/>
              <p:cNvCxnSpPr>
                <a:stCxn id="22" idx="2"/>
                <a:endCxn id="35" idx="0"/>
              </p:cNvCxnSpPr>
              <p:nvPr/>
            </p:nvCxnSpPr>
            <p:spPr>
              <a:xfrm rot="5400000">
                <a:off x="1674032" y="4355539"/>
                <a:ext cx="531059" cy="784214"/>
              </a:xfrm>
              <a:prstGeom prst="bent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6" name="11 - TextBox"/>
            <p:cNvSpPr txBox="1"/>
            <p:nvPr/>
          </p:nvSpPr>
          <p:spPr>
            <a:xfrm>
              <a:off x="5235489" y="6197241"/>
              <a:ext cx="32568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 smtClean="0">
                  <a:solidFill>
                    <a:srgbClr val="C00000"/>
                  </a:solidFill>
                  <a:latin typeface="+mn-lt"/>
                </a:rPr>
                <a:t>Ακόμα πιο απλά προβλήματα</a:t>
              </a:r>
              <a:endParaRPr lang="el-GR" sz="2000" dirty="0">
                <a:solidFill>
                  <a:srgbClr val="C00000"/>
                </a:solidFill>
                <a:latin typeface="+mn-lt"/>
              </a:endParaRPr>
            </a:p>
          </p:txBody>
        </p:sp>
        <p:cxnSp>
          <p:nvCxnSpPr>
            <p:cNvPr id="27" name="4 - Ευθύγραμμο βέλος σύνδεσης"/>
            <p:cNvCxnSpPr/>
            <p:nvPr/>
          </p:nvCxnSpPr>
          <p:spPr>
            <a:xfrm flipH="1" flipV="1">
              <a:off x="5616365" y="5786326"/>
              <a:ext cx="366057" cy="52299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755576" y="1628800"/>
            <a:ext cx="795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>
                <a:latin typeface="+mn-lt"/>
              </a:rPr>
              <a:t>Διαγραμματική ανάλυση προβλήματος </a:t>
            </a:r>
            <a:r>
              <a:rPr lang="en-US" sz="2400" b="1" dirty="0" smtClean="0">
                <a:latin typeface="+mn-lt"/>
              </a:rPr>
              <a:t>“</a:t>
            </a:r>
            <a:r>
              <a:rPr lang="el-GR" sz="2400" b="1" dirty="0" smtClean="0">
                <a:latin typeface="+mn-lt"/>
              </a:rPr>
              <a:t>Διοργάνωση Πάρτι</a:t>
            </a:r>
            <a:r>
              <a:rPr lang="en-US" sz="2400" b="1" dirty="0" smtClean="0">
                <a:latin typeface="+mn-lt"/>
              </a:rPr>
              <a:t>”</a:t>
            </a: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dirty="0" err="1" smtClean="0"/>
              <a:t>Κατανόηση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b="1" dirty="0" err="1" smtClean="0">
                <a:solidFill>
                  <a:srgbClr val="C00000"/>
                </a:solidFill>
                <a:sym typeface="Symbol"/>
              </a:rPr>
              <a:t>Ανάλυση</a:t>
            </a:r>
            <a:r>
              <a:rPr lang="el-GR" sz="2200" b="1" dirty="0" smtClean="0">
                <a:solidFill>
                  <a:srgbClr val="C00000"/>
                </a:solidFill>
                <a:sym typeface="Symbol"/>
              </a:rPr>
              <a:t>-Αφαίρεση</a:t>
            </a:r>
            <a:r>
              <a:rPr lang="el-GR" sz="2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Γενίκευση</a:t>
            </a:r>
            <a:endParaRPr lang="en-US" sz="2000" dirty="0"/>
          </a:p>
        </p:txBody>
      </p:sp>
      <p:pic>
        <p:nvPicPr>
          <p:cNvPr id="13314" name="Picture 2" descr="http://t3.gstatic.com/images?q=tbn:ANd9GcQ46UeXt2EHLSYTI_hGLz1TK-9Bv8kT7dDp3TNFOaZch_4sfidf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661248"/>
            <a:ext cx="1008112" cy="990024"/>
          </a:xfrm>
          <a:prstGeom prst="rect">
            <a:avLst/>
          </a:prstGeom>
          <a:noFill/>
        </p:spPr>
      </p:pic>
      <p:sp>
        <p:nvSpPr>
          <p:cNvPr id="39" name="Rectangle 4"/>
          <p:cNvSpPr txBox="1">
            <a:spLocks noChangeArrowheads="1"/>
          </p:cNvSpPr>
          <p:nvPr/>
        </p:nvSpPr>
        <p:spPr>
          <a:xfrm>
            <a:off x="5652120" y="188640"/>
            <a:ext cx="327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32553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56793"/>
            <a:ext cx="8077200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000" dirty="0"/>
              <a:t>Για τη σωστή επίλυση ενός προβλήματος είναι σημαντικός ο </a:t>
            </a:r>
            <a:r>
              <a:rPr lang="el-GR" sz="2000" dirty="0" smtClean="0"/>
              <a:t>επακριβής προσδιορισμός </a:t>
            </a:r>
            <a:r>
              <a:rPr lang="el-GR" sz="2000" dirty="0"/>
              <a:t>των </a:t>
            </a:r>
            <a:r>
              <a:rPr lang="el-GR" sz="2400" b="1" dirty="0">
                <a:solidFill>
                  <a:srgbClr val="C00000"/>
                </a:solidFill>
              </a:rPr>
              <a:t>δεδομένων</a:t>
            </a:r>
            <a:r>
              <a:rPr lang="el-GR" sz="2400" b="1" dirty="0"/>
              <a:t> </a:t>
            </a:r>
            <a:r>
              <a:rPr lang="el-GR" sz="2000" dirty="0" smtClean="0"/>
              <a:t>που παρέχει το πρόβλημα και η λεπτομερειακή καταγραφή των </a:t>
            </a:r>
            <a:r>
              <a:rPr lang="el-GR" sz="2400" b="1" dirty="0" smtClean="0">
                <a:solidFill>
                  <a:srgbClr val="C00000"/>
                </a:solidFill>
              </a:rPr>
              <a:t>ζητούμενων</a:t>
            </a:r>
            <a:r>
              <a:rPr lang="el-GR" sz="2400" b="1" dirty="0" smtClean="0"/>
              <a:t> </a:t>
            </a:r>
            <a:r>
              <a:rPr lang="el-GR" sz="2000" dirty="0"/>
              <a:t>που αναμένονται σαν </a:t>
            </a:r>
            <a:r>
              <a:rPr lang="el-GR" sz="2000" dirty="0" smtClean="0"/>
              <a:t>αποτέλεσμα της </a:t>
            </a:r>
            <a:r>
              <a:rPr lang="el-GR" sz="2000" dirty="0"/>
              <a:t>επίλυσης του </a:t>
            </a:r>
            <a:r>
              <a:rPr lang="el-GR" sz="2000" dirty="0" smtClean="0"/>
              <a:t>προβλήματος</a:t>
            </a:r>
            <a:r>
              <a:rPr lang="el-GR" sz="2400" dirty="0" smtClean="0"/>
              <a:t>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18</a:t>
            </a:fld>
            <a:endParaRPr lang="el-GR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dirty="0" err="1" smtClean="0"/>
              <a:t>Κατανόηση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b="1" dirty="0" err="1" smtClean="0">
                <a:solidFill>
                  <a:srgbClr val="C00000"/>
                </a:solidFill>
                <a:sym typeface="Symbol"/>
              </a:rPr>
              <a:t>Ανάλυση</a:t>
            </a:r>
            <a:r>
              <a:rPr lang="el-GR" sz="2200" b="1" dirty="0" smtClean="0">
                <a:solidFill>
                  <a:srgbClr val="C00000"/>
                </a:solidFill>
                <a:sym typeface="Symbol"/>
              </a:rPr>
              <a:t>-Αφαίρεση</a:t>
            </a:r>
            <a:r>
              <a:rPr lang="el-GR" sz="2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Γενίκευση</a:t>
            </a:r>
            <a:endParaRPr lang="en-US" sz="2000" dirty="0"/>
          </a:p>
        </p:txBody>
      </p:sp>
      <p:sp>
        <p:nvSpPr>
          <p:cNvPr id="5" name="TextBox 2"/>
          <p:cNvSpPr txBox="1"/>
          <p:nvPr/>
        </p:nvSpPr>
        <p:spPr>
          <a:xfrm>
            <a:off x="683569" y="3429000"/>
            <a:ext cx="352839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C00000"/>
                </a:solidFill>
                <a:latin typeface="+mn-lt"/>
              </a:rPr>
              <a:t>Δεδομένο</a:t>
            </a:r>
            <a:r>
              <a:rPr lang="el-GR" sz="2800" b="1" dirty="0">
                <a:latin typeface="+mn-lt"/>
              </a:rPr>
              <a:t> </a:t>
            </a:r>
            <a:r>
              <a:rPr lang="el-GR" sz="2000" dirty="0">
                <a:latin typeface="+mn-lt"/>
              </a:rPr>
              <a:t>είναι μια </a:t>
            </a:r>
            <a:r>
              <a:rPr lang="el-GR" sz="2000" dirty="0" smtClean="0">
                <a:latin typeface="+mn-lt"/>
              </a:rPr>
              <a:t>παράσταση </a:t>
            </a:r>
            <a:r>
              <a:rPr lang="el-GR" sz="2000" dirty="0">
                <a:latin typeface="+mn-lt"/>
              </a:rPr>
              <a:t>γεγονότων, </a:t>
            </a:r>
            <a:r>
              <a:rPr lang="el-GR" sz="2000" dirty="0" smtClean="0">
                <a:latin typeface="+mn-lt"/>
              </a:rPr>
              <a:t>εννοιών ή </a:t>
            </a:r>
            <a:r>
              <a:rPr lang="el-GR" sz="2000" dirty="0">
                <a:latin typeface="+mn-lt"/>
              </a:rPr>
              <a:t>εντολών σε </a:t>
            </a:r>
            <a:r>
              <a:rPr lang="el-GR" sz="2000" dirty="0" smtClean="0">
                <a:latin typeface="+mn-lt"/>
              </a:rPr>
              <a:t>τυποποιημένη μορφή </a:t>
            </a:r>
            <a:r>
              <a:rPr lang="el-GR" sz="2000" dirty="0">
                <a:latin typeface="+mn-lt"/>
              </a:rPr>
              <a:t>που είναι </a:t>
            </a:r>
            <a:r>
              <a:rPr lang="el-GR" sz="2000" dirty="0" smtClean="0">
                <a:latin typeface="+mn-lt"/>
              </a:rPr>
              <a:t>κατάλληλη για </a:t>
            </a:r>
            <a:r>
              <a:rPr lang="el-GR" sz="2000" dirty="0">
                <a:latin typeface="+mn-lt"/>
              </a:rPr>
              <a:t>επικοινωνία, ερμηνεία </a:t>
            </a:r>
            <a:r>
              <a:rPr lang="el-GR" sz="2000" dirty="0" smtClean="0">
                <a:latin typeface="+mn-lt"/>
              </a:rPr>
              <a:t>ή επεξεργασία </a:t>
            </a:r>
            <a:r>
              <a:rPr lang="el-GR" sz="2000" dirty="0">
                <a:latin typeface="+mn-lt"/>
              </a:rPr>
              <a:t>από τον </a:t>
            </a:r>
            <a:r>
              <a:rPr lang="el-GR" sz="2000" dirty="0" smtClean="0">
                <a:latin typeface="+mn-lt"/>
              </a:rPr>
              <a:t>άνθρωπο </a:t>
            </a:r>
            <a:r>
              <a:rPr lang="el-GR" sz="2000" dirty="0">
                <a:latin typeface="+mn-lt"/>
              </a:rPr>
              <a:t>ή από αυτόματα μέσα</a:t>
            </a:r>
            <a:endParaRPr lang="en-US" sz="2000" dirty="0" err="1" smtClean="0">
              <a:latin typeface="+mn-lt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4716016" y="3789040"/>
            <a:ext cx="4248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C00000"/>
                </a:solidFill>
                <a:latin typeface="+mn-lt"/>
              </a:rPr>
              <a:t>Ζητούμενο</a:t>
            </a:r>
            <a:r>
              <a:rPr lang="el-GR" sz="2000" b="1" dirty="0" smtClean="0">
                <a:latin typeface="+mn-lt"/>
              </a:rPr>
              <a:t> </a:t>
            </a:r>
            <a:r>
              <a:rPr lang="el-GR" sz="2000" dirty="0" smtClean="0">
                <a:latin typeface="+mn-lt"/>
              </a:rPr>
              <a:t>είναι οτιδήποτε </a:t>
            </a:r>
            <a:r>
              <a:rPr lang="el-GR" sz="2000" dirty="0">
                <a:latin typeface="+mn-lt"/>
              </a:rPr>
              <a:t>προκύπτει </a:t>
            </a:r>
            <a:r>
              <a:rPr lang="el-GR" sz="2000" dirty="0" smtClean="0">
                <a:latin typeface="+mn-lt"/>
              </a:rPr>
              <a:t>ή τίθεται </a:t>
            </a:r>
            <a:r>
              <a:rPr lang="el-GR" sz="2000" dirty="0">
                <a:latin typeface="+mn-lt"/>
              </a:rPr>
              <a:t>ως αντικείμενο </a:t>
            </a:r>
            <a:r>
              <a:rPr lang="el-GR" sz="2000" dirty="0" smtClean="0">
                <a:latin typeface="+mn-lt"/>
              </a:rPr>
              <a:t>έρευνας </a:t>
            </a:r>
            <a:r>
              <a:rPr lang="el-GR" sz="2000" dirty="0">
                <a:latin typeface="+mn-lt"/>
              </a:rPr>
              <a:t>ή αναζήτησης</a:t>
            </a:r>
            <a:endParaRPr lang="en-US" sz="1600" dirty="0" err="1" smtClean="0">
              <a:latin typeface="+mn-lt"/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4067944" y="5589240"/>
            <a:ext cx="489654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l-GR" sz="2000" dirty="0">
                <a:latin typeface="+mn-lt"/>
              </a:rPr>
              <a:t>Για να βρει κάποιος τα </a:t>
            </a:r>
            <a:r>
              <a:rPr lang="el-GR" sz="2000" dirty="0" smtClean="0">
                <a:latin typeface="+mn-lt"/>
              </a:rPr>
              <a:t>ζητούμενα </a:t>
            </a:r>
            <a:r>
              <a:rPr lang="el-GR" sz="2000" dirty="0">
                <a:latin typeface="+mn-lt"/>
              </a:rPr>
              <a:t>χρειάζεται να επεξεργαστεί τα δεδομένα</a:t>
            </a:r>
            <a:endParaRPr lang="en-US" sz="2000" dirty="0">
              <a:latin typeface="+mn-lt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508104" y="188640"/>
            <a:ext cx="3419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87020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19</a:t>
            </a:fld>
            <a:endParaRPr lang="el-GR"/>
          </a:p>
        </p:txBody>
      </p:sp>
      <p:sp>
        <p:nvSpPr>
          <p:cNvPr id="3" name="TextBox 2"/>
          <p:cNvSpPr txBox="1"/>
          <p:nvPr/>
        </p:nvSpPr>
        <p:spPr>
          <a:xfrm>
            <a:off x="755576" y="1772816"/>
            <a:ext cx="52473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>
                <a:solidFill>
                  <a:srgbClr val="C00000"/>
                </a:solidFill>
                <a:latin typeface="+mn-lt"/>
              </a:rPr>
              <a:t>Επεξεργασία δεδομένων </a:t>
            </a:r>
            <a:r>
              <a:rPr lang="el-GR" sz="3600" dirty="0">
                <a:latin typeface="+mn-lt"/>
              </a:rPr>
              <a:t>είναι η συστηματική εκτέλεση </a:t>
            </a:r>
            <a:r>
              <a:rPr lang="el-GR" sz="3600" dirty="0" smtClean="0">
                <a:latin typeface="+mn-lt"/>
              </a:rPr>
              <a:t>πράξεων σε </a:t>
            </a:r>
            <a:r>
              <a:rPr lang="el-GR" sz="3600" dirty="0">
                <a:latin typeface="+mn-lt"/>
              </a:rPr>
              <a:t>δεδομένα</a:t>
            </a:r>
            <a:endParaRPr lang="en-US" sz="2800" dirty="0" err="1" smtClean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4794" y="4293096"/>
            <a:ext cx="81276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b="1" dirty="0" smtClean="0">
                <a:solidFill>
                  <a:srgbClr val="C00000"/>
                </a:solidFill>
                <a:latin typeface="+mn-lt"/>
              </a:rPr>
              <a:t>Πληροφορία</a:t>
            </a:r>
            <a:r>
              <a:rPr lang="el-GR" sz="3600" b="1" dirty="0" smtClean="0">
                <a:latin typeface="+mn-lt"/>
              </a:rPr>
              <a:t> </a:t>
            </a:r>
            <a:r>
              <a:rPr lang="el-GR" sz="3600" dirty="0" smtClean="0">
                <a:latin typeface="+mn-lt"/>
              </a:rPr>
              <a:t>είναι οποιοδήποτε </a:t>
            </a:r>
            <a:r>
              <a:rPr lang="el-GR" sz="3600" dirty="0" err="1" smtClean="0">
                <a:latin typeface="+mn-lt"/>
              </a:rPr>
              <a:t>γνωσιακό</a:t>
            </a:r>
            <a:r>
              <a:rPr lang="el-GR" sz="3600" dirty="0" smtClean="0">
                <a:latin typeface="+mn-lt"/>
              </a:rPr>
              <a:t> </a:t>
            </a:r>
            <a:r>
              <a:rPr lang="el-GR" sz="3600" dirty="0">
                <a:latin typeface="+mn-lt"/>
              </a:rPr>
              <a:t>στοιχείο προέρχεται </a:t>
            </a:r>
            <a:r>
              <a:rPr lang="el-GR" sz="3600" dirty="0" smtClean="0">
                <a:latin typeface="+mn-lt"/>
              </a:rPr>
              <a:t>από την</a:t>
            </a:r>
            <a:endParaRPr lang="el-GR" sz="3600" dirty="0">
              <a:latin typeface="+mn-lt"/>
            </a:endParaRPr>
          </a:p>
          <a:p>
            <a:pPr algn="ctr"/>
            <a:r>
              <a:rPr lang="el-GR" sz="3600" dirty="0">
                <a:latin typeface="+mn-lt"/>
              </a:rPr>
              <a:t>επεξεργασία δεδομένων</a:t>
            </a:r>
            <a:endParaRPr lang="en-US" sz="3600" dirty="0">
              <a:latin typeface="+mn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dirty="0" err="1" smtClean="0"/>
              <a:t>Κατανόηση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b="1" dirty="0" err="1" smtClean="0">
                <a:solidFill>
                  <a:srgbClr val="C00000"/>
                </a:solidFill>
                <a:sym typeface="Symbol"/>
              </a:rPr>
              <a:t>Ανάλυση</a:t>
            </a:r>
            <a:r>
              <a:rPr lang="el-GR" sz="2200" b="1" dirty="0" smtClean="0">
                <a:solidFill>
                  <a:srgbClr val="C00000"/>
                </a:solidFill>
                <a:sym typeface="Symbol"/>
              </a:rPr>
              <a:t>-Αφαίρεση</a:t>
            </a:r>
            <a:r>
              <a:rPr lang="el-GR" sz="2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Γενίκευση</a:t>
            </a:r>
            <a:endParaRPr lang="en-US" sz="2000" dirty="0"/>
          </a:p>
        </p:txBody>
      </p:sp>
      <p:pic>
        <p:nvPicPr>
          <p:cNvPr id="9220" name="Picture 4" descr="http://blogs.sch.gr/goutas/files/2010/11/information_circ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8100" y="1979870"/>
            <a:ext cx="2766348" cy="2025194"/>
          </a:xfrm>
          <a:prstGeom prst="rect">
            <a:avLst/>
          </a:prstGeom>
          <a:noFill/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436096" y="188640"/>
            <a:ext cx="349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833642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20</a:t>
            </a:fld>
            <a:endParaRPr lang="el-GR"/>
          </a:p>
        </p:txBody>
      </p:sp>
      <p:grpSp>
        <p:nvGrpSpPr>
          <p:cNvPr id="5" name="Group 4"/>
          <p:cNvGrpSpPr/>
          <p:nvPr/>
        </p:nvGrpSpPr>
        <p:grpSpPr>
          <a:xfrm>
            <a:off x="2474741" y="1052736"/>
            <a:ext cx="4310449" cy="1322397"/>
            <a:chOff x="2474741" y="450419"/>
            <a:chExt cx="4310449" cy="1322397"/>
          </a:xfrm>
        </p:grpSpPr>
        <p:sp>
          <p:nvSpPr>
            <p:cNvPr id="6" name="1 - TextBox"/>
            <p:cNvSpPr txBox="1"/>
            <p:nvPr/>
          </p:nvSpPr>
          <p:spPr>
            <a:xfrm>
              <a:off x="2474741" y="705505"/>
              <a:ext cx="18267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>
                  <a:solidFill>
                    <a:schemeClr val="bg2">
                      <a:lumMod val="10000"/>
                    </a:schemeClr>
                  </a:solidFill>
                </a:rPr>
                <a:t>δ</a:t>
              </a:r>
              <a:r>
                <a:rPr lang="el-GR" sz="3200" dirty="0" smtClean="0">
                  <a:solidFill>
                    <a:schemeClr val="bg2">
                      <a:lumMod val="10000"/>
                    </a:schemeClr>
                  </a:solidFill>
                </a:rPr>
                <a:t>εδομένο</a:t>
              </a:r>
              <a:endParaRPr lang="el-GR" sz="3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7" name="3 - Ευθύγραμμο βέλος σύνδεσης"/>
            <p:cNvCxnSpPr/>
            <p:nvPr/>
          </p:nvCxnSpPr>
          <p:spPr>
            <a:xfrm>
              <a:off x="4716016" y="450419"/>
              <a:ext cx="0" cy="1322397"/>
            </a:xfrm>
            <a:prstGeom prst="straightConnector1">
              <a:avLst/>
            </a:prstGeom>
            <a:ln>
              <a:solidFill>
                <a:schemeClr val="bg2">
                  <a:lumMod val="10000"/>
                </a:schemeClr>
              </a:solidFill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8" name="7 - TextBox"/>
            <p:cNvSpPr txBox="1"/>
            <p:nvPr/>
          </p:nvSpPr>
          <p:spPr>
            <a:xfrm>
              <a:off x="4933401" y="706080"/>
              <a:ext cx="18517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 smtClean="0">
                  <a:solidFill>
                    <a:schemeClr val="bg2">
                      <a:lumMod val="10000"/>
                    </a:schemeClr>
                  </a:solidFill>
                </a:rPr>
                <a:t>10092010</a:t>
              </a:r>
              <a:endParaRPr lang="el-GR" sz="3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31640" y="4391357"/>
            <a:ext cx="2938948" cy="1800199"/>
            <a:chOff x="1331640" y="3789040"/>
            <a:chExt cx="2938948" cy="1800199"/>
          </a:xfrm>
        </p:grpSpPr>
        <p:sp>
          <p:nvSpPr>
            <p:cNvPr id="10" name="12 - TextBox"/>
            <p:cNvSpPr txBox="1"/>
            <p:nvPr/>
          </p:nvSpPr>
          <p:spPr>
            <a:xfrm>
              <a:off x="1331640" y="3789040"/>
              <a:ext cx="22862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>
                  <a:solidFill>
                    <a:srgbClr val="C00000"/>
                  </a:solidFill>
                </a:rPr>
                <a:t>π</a:t>
              </a:r>
              <a:r>
                <a:rPr lang="el-GR" sz="3200" dirty="0" smtClean="0">
                  <a:solidFill>
                    <a:srgbClr val="C00000"/>
                  </a:solidFill>
                </a:rPr>
                <a:t>ληροφορία</a:t>
              </a:r>
              <a:endParaRPr lang="el-GR" sz="3200" dirty="0">
                <a:solidFill>
                  <a:srgbClr val="C00000"/>
                </a:solidFill>
              </a:endParaRPr>
            </a:p>
          </p:txBody>
        </p:sp>
        <p:cxnSp>
          <p:nvCxnSpPr>
            <p:cNvPr id="11" name="18 - Ευθύγραμμο βέλος σύνδεσης"/>
            <p:cNvCxnSpPr/>
            <p:nvPr/>
          </p:nvCxnSpPr>
          <p:spPr>
            <a:xfrm flipH="1">
              <a:off x="3190588" y="3835549"/>
              <a:ext cx="1080000" cy="10800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21 - TextBox"/>
            <p:cNvSpPr txBox="1"/>
            <p:nvPr/>
          </p:nvSpPr>
          <p:spPr>
            <a:xfrm>
              <a:off x="1708525" y="5004464"/>
              <a:ext cx="23615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 smtClean="0">
                  <a:solidFill>
                    <a:srgbClr val="C00000"/>
                  </a:solidFill>
                </a:rPr>
                <a:t>10.092.010 €</a:t>
              </a:r>
              <a:endParaRPr lang="el-GR" sz="32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79296" y="4391357"/>
            <a:ext cx="2889048" cy="1800199"/>
            <a:chOff x="4779296" y="3789040"/>
            <a:chExt cx="2889048" cy="1800199"/>
          </a:xfrm>
        </p:grpSpPr>
        <p:sp>
          <p:nvSpPr>
            <p:cNvPr id="14" name="17 - TextBox"/>
            <p:cNvSpPr txBox="1"/>
            <p:nvPr/>
          </p:nvSpPr>
          <p:spPr>
            <a:xfrm>
              <a:off x="5020625" y="5004464"/>
              <a:ext cx="25410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 smtClean="0">
                  <a:solidFill>
                    <a:srgbClr val="C00000"/>
                  </a:solidFill>
                </a:rPr>
                <a:t>10 / 09 / 2010</a:t>
              </a:r>
              <a:endParaRPr lang="el-GR" sz="3200" dirty="0">
                <a:solidFill>
                  <a:srgbClr val="C00000"/>
                </a:solidFill>
              </a:endParaRPr>
            </a:p>
          </p:txBody>
        </p:sp>
        <p:cxnSp>
          <p:nvCxnSpPr>
            <p:cNvPr id="15" name="13 - Ευθύγραμμο βέλος σύνδεσης"/>
            <p:cNvCxnSpPr/>
            <p:nvPr/>
          </p:nvCxnSpPr>
          <p:spPr>
            <a:xfrm>
              <a:off x="4779296" y="3835549"/>
              <a:ext cx="1080000" cy="10800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12 - TextBox"/>
            <p:cNvSpPr txBox="1"/>
            <p:nvPr/>
          </p:nvSpPr>
          <p:spPr>
            <a:xfrm>
              <a:off x="5382141" y="3789040"/>
              <a:ext cx="22862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>
                  <a:solidFill>
                    <a:srgbClr val="C00000"/>
                  </a:solidFill>
                </a:rPr>
                <a:t>π</a:t>
              </a:r>
              <a:r>
                <a:rPr lang="el-GR" sz="3200" dirty="0" smtClean="0">
                  <a:solidFill>
                    <a:srgbClr val="C00000"/>
                  </a:solidFill>
                </a:rPr>
                <a:t>ληροφορία</a:t>
              </a:r>
              <a:endParaRPr lang="el-GR" sz="32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771801" y="2375133"/>
            <a:ext cx="3672408" cy="1926385"/>
            <a:chOff x="2771801" y="1772816"/>
            <a:chExt cx="3672408" cy="1926385"/>
          </a:xfrm>
        </p:grpSpPr>
        <p:sp>
          <p:nvSpPr>
            <p:cNvPr id="18" name="Cloud 17"/>
            <p:cNvSpPr/>
            <p:nvPr/>
          </p:nvSpPr>
          <p:spPr>
            <a:xfrm>
              <a:off x="2771801" y="1772816"/>
              <a:ext cx="3672408" cy="1926385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4800" dirty="0">
                <a:solidFill>
                  <a:srgbClr val="C00000"/>
                </a:solidFill>
              </a:endParaRPr>
            </a:p>
          </p:txBody>
        </p:sp>
        <p:pic>
          <p:nvPicPr>
            <p:cNvPr id="19" name="Picture 4" descr="C:\Users\giorgos\AppData\Local\Microsoft\Windows\Temporary Internet Files\Content.IE5\K0O7W0UI\MC900083289[1].wm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7F"/>
                </a:clrFrom>
                <a:clrTo>
                  <a:srgbClr val="FFFF7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2812" y="1916832"/>
              <a:ext cx="1886407" cy="138805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Rectangle 4"/>
          <p:cNvSpPr txBox="1">
            <a:spLocks noChangeArrowheads="1"/>
          </p:cNvSpPr>
          <p:nvPr/>
        </p:nvSpPr>
        <p:spPr>
          <a:xfrm>
            <a:off x="5652120" y="188640"/>
            <a:ext cx="327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375807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21</a:t>
            </a:fld>
            <a:endParaRPr lang="el-GR"/>
          </a:p>
        </p:txBody>
      </p:sp>
      <p:sp>
        <p:nvSpPr>
          <p:cNvPr id="5" name="Cloud 4"/>
          <p:cNvSpPr/>
          <p:nvPr/>
        </p:nvSpPr>
        <p:spPr>
          <a:xfrm>
            <a:off x="2867646" y="3770051"/>
            <a:ext cx="1836204" cy="792088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 smtClean="0">
                <a:solidFill>
                  <a:schemeClr val="tx1"/>
                </a:solidFill>
              </a:rPr>
              <a:t>ΑΘΡΟΙΣΜΑ</a:t>
            </a:r>
            <a:endParaRPr lang="el-GR" sz="1600" dirty="0">
              <a:solidFill>
                <a:schemeClr val="tx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437598" y="4850171"/>
            <a:ext cx="2160240" cy="792088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tx1"/>
                </a:solidFill>
              </a:rPr>
              <a:t>ΤΑΞΙΝΟΜΗΣΗ</a:t>
            </a:r>
          </a:p>
        </p:txBody>
      </p:sp>
      <p:sp>
        <p:nvSpPr>
          <p:cNvPr id="7" name="Cloud 6"/>
          <p:cNvSpPr/>
          <p:nvPr/>
        </p:nvSpPr>
        <p:spPr>
          <a:xfrm>
            <a:off x="5189904" y="3626035"/>
            <a:ext cx="1836204" cy="792088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tx1"/>
                </a:solidFill>
              </a:rPr>
              <a:t>ΜΕΣΟΣ ΟΡΟΣ</a:t>
            </a:r>
          </a:p>
        </p:txBody>
      </p:sp>
      <p:sp>
        <p:nvSpPr>
          <p:cNvPr id="8" name="Cloud 7"/>
          <p:cNvSpPr/>
          <p:nvPr/>
        </p:nvSpPr>
        <p:spPr>
          <a:xfrm>
            <a:off x="5171902" y="4850171"/>
            <a:ext cx="2423573" cy="792088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tx1"/>
                </a:solidFill>
              </a:rPr>
              <a:t>ΓΡΑΦΙΚΗ ΑΝΑΠΑΡΑΣΤΑΣΗ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001424" y="2015511"/>
            <a:ext cx="986400" cy="2328392"/>
            <a:chOff x="1835696" y="1646093"/>
            <a:chExt cx="986400" cy="2328392"/>
          </a:xfrm>
        </p:grpSpPr>
        <p:pic>
          <p:nvPicPr>
            <p:cNvPr id="10" name="Picture 3" descr="C:\Users\giorgos\AppData\Local\Microsoft\Windows\Temporary Internet Files\Content.IE5\AM1I8PN9\MC900439805[1]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3">
                  <a:lumMod val="7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0233549" flipH="1">
              <a:off x="1835696" y="2988085"/>
              <a:ext cx="986400" cy="98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 rot="2819733">
              <a:off x="1091361" y="2515081"/>
              <a:ext cx="2199641" cy="461665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/>
            <a:p>
              <a:r>
                <a:rPr lang="el-GR" sz="2400" dirty="0" smtClean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9,8,9,2,4,5,8,1,8</a:t>
              </a:r>
              <a:endParaRPr lang="el-GR" sz="24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82487" y="2918193"/>
            <a:ext cx="985488" cy="1038209"/>
            <a:chOff x="3586512" y="2548775"/>
            <a:chExt cx="985488" cy="1038209"/>
          </a:xfrm>
        </p:grpSpPr>
        <p:pic>
          <p:nvPicPr>
            <p:cNvPr id="13" name="Picture 3" descr="C:\Users\giorgos\AppData\Local\Microsoft\Windows\Temporary Internet Files\Content.IE5\AM1I8PN9\MC900439805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3586512" y="2601496"/>
              <a:ext cx="985488" cy="985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 rot="3155952">
              <a:off x="4127960" y="2570896"/>
              <a:ext cx="444352" cy="400110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HeroicExtremeLeftFacing"/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>
              <a:defPPr>
                <a:defRPr lang="el-GR"/>
              </a:defPPr>
              <a:lvl1pPr>
                <a:defRPr sz="2000">
                  <a:solidFill>
                    <a:schemeClr val="accent3">
                      <a:lumMod val="75000"/>
                    </a:schemeClr>
                  </a:solidFill>
                </a:defRPr>
              </a:lvl1pPr>
            </a:lstStyle>
            <a:p>
              <a:r>
                <a:rPr lang="el-GR" dirty="0" smtClean="0">
                  <a:solidFill>
                    <a:srgbClr val="C00000"/>
                  </a:solidFill>
                </a:rPr>
                <a:t>54</a:t>
              </a:r>
              <a:endParaRPr lang="el-GR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614806" y="2647369"/>
            <a:ext cx="1089088" cy="986400"/>
            <a:chOff x="5418831" y="2277951"/>
            <a:chExt cx="1089088" cy="986400"/>
          </a:xfrm>
        </p:grpSpPr>
        <p:pic>
          <p:nvPicPr>
            <p:cNvPr id="16" name="Picture 3" descr="C:\Users\giorgos\AppData\Local\Microsoft\Windows\Temporary Internet Files\Content.IE5\AM1I8PN9\MC900439805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911667" flipH="1">
              <a:off x="5418831" y="2277951"/>
              <a:ext cx="986400" cy="98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 rot="3155952">
              <a:off x="6150609" y="2431837"/>
              <a:ext cx="314510" cy="400110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HeroicExtremeLeftFacing"/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>
              <a:defPPr>
                <a:defRPr lang="el-GR"/>
              </a:defPPr>
              <a:lvl1pPr>
                <a:defRPr sz="2000">
                  <a:solidFill>
                    <a:schemeClr val="accent3">
                      <a:lumMod val="75000"/>
                    </a:schemeClr>
                  </a:solidFill>
                </a:defRPr>
              </a:lvl1pPr>
            </a:lstStyle>
            <a:p>
              <a:r>
                <a:rPr lang="el-GR" dirty="0" smtClean="0">
                  <a:solidFill>
                    <a:srgbClr val="C00000"/>
                  </a:solidFill>
                </a:rPr>
                <a:t>6</a:t>
              </a:r>
              <a:endParaRPr lang="el-GR" dirty="0">
                <a:solidFill>
                  <a:srgbClr val="C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11560" y="1265876"/>
            <a:ext cx="428668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l-GR" dirty="0">
                <a:solidFill>
                  <a:schemeClr val="bg2">
                    <a:lumMod val="10000"/>
                  </a:schemeClr>
                </a:solidFill>
              </a:rPr>
              <a:t>π</a:t>
            </a:r>
            <a:r>
              <a:rPr lang="el-GR" dirty="0" smtClean="0">
                <a:solidFill>
                  <a:schemeClr val="bg2">
                    <a:lumMod val="10000"/>
                  </a:schemeClr>
                </a:solidFill>
              </a:rPr>
              <a:t>ρόκειται να υποβληθεί σε επεξεργασία</a:t>
            </a:r>
            <a:endParaRPr lang="el-GR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36452" y="1265876"/>
            <a:ext cx="350422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l-GR" dirty="0" smtClean="0">
                <a:solidFill>
                  <a:srgbClr val="C00000"/>
                </a:solidFill>
              </a:rPr>
              <a:t>είναι αποτέλεσμα επεξεργασίας</a:t>
            </a:r>
            <a:endParaRPr lang="el-GR" dirty="0">
              <a:solidFill>
                <a:srgbClr val="C0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599623" y="3095631"/>
            <a:ext cx="986400" cy="2324659"/>
            <a:chOff x="1403648" y="2726213"/>
            <a:chExt cx="986400" cy="2324659"/>
          </a:xfrm>
        </p:grpSpPr>
        <p:pic>
          <p:nvPicPr>
            <p:cNvPr id="21" name="Picture 3" descr="C:\Users\giorgos\AppData\Local\Microsoft\Windows\Temporary Internet Files\Content.IE5\AM1I8PN9\MC900439805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0233549" flipH="1">
              <a:off x="1403648" y="4064472"/>
              <a:ext cx="986400" cy="98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 rot="2819733">
              <a:off x="557058" y="3595201"/>
              <a:ext cx="2199641" cy="461665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/>
            <a:p>
              <a:r>
                <a:rPr lang="el-GR" sz="2400" dirty="0" smtClean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9,8,9,2,4,5,8,1,8</a:t>
              </a:r>
              <a:endParaRPr lang="el-GR" sz="24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024261" y="5002338"/>
            <a:ext cx="2199641" cy="1229784"/>
            <a:chOff x="2828286" y="4632920"/>
            <a:chExt cx="2199641" cy="1229784"/>
          </a:xfrm>
        </p:grpSpPr>
        <p:pic>
          <p:nvPicPr>
            <p:cNvPr id="24" name="Picture 3" descr="C:\Users\giorgos\AppData\Local\Microsoft\Windows\Temporary Internet Files\Content.IE5\AM1I8PN9\MC900439805[1]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3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6973671" flipH="1">
              <a:off x="4346026" y="4632920"/>
              <a:ext cx="648000" cy="6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 rot="20122651">
              <a:off x="2828286" y="5401039"/>
              <a:ext cx="2199641" cy="461665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/>
            <a:p>
              <a:r>
                <a:rPr lang="el-GR" sz="2400" dirty="0" smtClean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1,2,4,5,8,8,8,9,9</a:t>
              </a:r>
              <a:endParaRPr lang="el-GR" sz="24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86207" y="3398308"/>
            <a:ext cx="648000" cy="880310"/>
            <a:chOff x="4390232" y="3028890"/>
            <a:chExt cx="648000" cy="880310"/>
          </a:xfrm>
        </p:grpSpPr>
        <p:pic>
          <p:nvPicPr>
            <p:cNvPr id="27" name="Picture 3" descr="C:\Users\giorgos\AppData\Local\Microsoft\Windows\Temporary Internet Files\Content.IE5\AM1I8PN9\MC900439805[1]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3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14626329" flipH="1" flipV="1">
              <a:off x="4390232" y="3261200"/>
              <a:ext cx="648000" cy="6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4499992" y="3028890"/>
              <a:ext cx="444352" cy="400110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HeroicExtremeLeftFacing"/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>
              <a:defPPr>
                <a:defRPr lang="el-GR"/>
              </a:defPPr>
              <a:lvl1pPr>
                <a:defRPr sz="2000">
                  <a:solidFill>
                    <a:schemeClr val="accent3">
                      <a:lumMod val="75000"/>
                    </a:schemeClr>
                  </a:solidFill>
                </a:defRPr>
              </a:lvl1pPr>
            </a:lstStyle>
            <a:p>
              <a:r>
                <a:rPr lang="el-GR" dirty="0" smtClean="0">
                  <a:solidFill>
                    <a:schemeClr val="bg2">
                      <a:lumMod val="10000"/>
                    </a:schemeClr>
                  </a:solidFill>
                </a:rPr>
                <a:t>54</a:t>
              </a:r>
              <a:endParaRPr lang="el-GR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 rot="13569525">
            <a:off x="7219444" y="4407397"/>
            <a:ext cx="1452425" cy="986400"/>
            <a:chOff x="4567606" y="5161698"/>
            <a:chExt cx="1452425" cy="986400"/>
          </a:xfrm>
        </p:grpSpPr>
        <p:pic>
          <p:nvPicPr>
            <p:cNvPr id="30" name="Picture 3" descr="C:\Users\giorgos\AppData\Local\Microsoft\Windows\Temporary Internet Files\Content.IE5\AM1I8PN9\MC900439805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 flipV="1">
              <a:off x="5033631" y="5161698"/>
              <a:ext cx="986400" cy="98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3" descr="C:\Users\giorgos\AppData\Local\Microsoft\Windows\Temporary Internet Files\Content.IE5\DE4CGPLA\MC900439817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7606" y="5405269"/>
              <a:ext cx="676444" cy="67644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3109529" y="2391808"/>
            <a:ext cx="5998975" cy="2043488"/>
            <a:chOff x="2913554" y="2022390"/>
            <a:chExt cx="5998975" cy="2043488"/>
          </a:xfrm>
        </p:grpSpPr>
        <p:sp>
          <p:nvSpPr>
            <p:cNvPr id="33" name="TextBox 32"/>
            <p:cNvSpPr txBox="1"/>
            <p:nvPr/>
          </p:nvSpPr>
          <p:spPr>
            <a:xfrm rot="21216815">
              <a:off x="4926544" y="2022390"/>
              <a:ext cx="1494320" cy="400110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HeroicExtremeLeftFacing"/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>
              <a:defPPr>
                <a:defRPr lang="el-GR"/>
              </a:defPPr>
              <a:lvl1pPr>
                <a:defRPr sz="2000">
                  <a:solidFill>
                    <a:schemeClr val="accent3">
                      <a:lumMod val="75000"/>
                    </a:schemeClr>
                  </a:solidFill>
                </a:defRPr>
              </a:lvl1pPr>
            </a:lstStyle>
            <a:p>
              <a:r>
                <a:rPr lang="el-GR" dirty="0" smtClean="0">
                  <a:solidFill>
                    <a:srgbClr val="C00000"/>
                  </a:solidFill>
                </a:rPr>
                <a:t>πληροφορία</a:t>
              </a:r>
              <a:endParaRPr lang="el-GR" dirty="0">
                <a:solidFill>
                  <a:srgbClr val="C0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20793252">
              <a:off x="2913554" y="2308557"/>
              <a:ext cx="1494320" cy="400110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HeroicExtremeLeftFacing"/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>
              <a:defPPr>
                <a:defRPr lang="el-GR"/>
              </a:defPPr>
              <a:lvl1pPr>
                <a:defRPr sz="2000">
                  <a:solidFill>
                    <a:schemeClr val="accent3">
                      <a:lumMod val="75000"/>
                    </a:schemeClr>
                  </a:solidFill>
                </a:defRPr>
              </a:lvl1pPr>
            </a:lstStyle>
            <a:p>
              <a:r>
                <a:rPr lang="el-GR" dirty="0" smtClean="0">
                  <a:solidFill>
                    <a:srgbClr val="C00000"/>
                  </a:solidFill>
                </a:rPr>
                <a:t>πληροφορία</a:t>
              </a:r>
              <a:endParaRPr lang="el-GR" dirty="0">
                <a:solidFill>
                  <a:srgbClr val="C0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18209" y="3665768"/>
              <a:ext cx="1494320" cy="400110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HeroicExtremeLeftFacing"/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>
              <a:defPPr>
                <a:defRPr lang="el-GR"/>
              </a:defPPr>
              <a:lvl1pPr>
                <a:defRPr sz="2000">
                  <a:solidFill>
                    <a:schemeClr val="accent3">
                      <a:lumMod val="75000"/>
                    </a:schemeClr>
                  </a:solidFill>
                </a:defRPr>
              </a:lvl1pPr>
            </a:lstStyle>
            <a:p>
              <a:r>
                <a:rPr lang="el-GR" dirty="0" smtClean="0">
                  <a:solidFill>
                    <a:srgbClr val="C00000"/>
                  </a:solidFill>
                </a:rPr>
                <a:t>πληροφορία</a:t>
              </a:r>
              <a:endParaRPr lang="el-GR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20625" y="3259253"/>
            <a:ext cx="1585183" cy="1579568"/>
            <a:chOff x="524650" y="2889835"/>
            <a:chExt cx="1585183" cy="1579568"/>
          </a:xfrm>
        </p:grpSpPr>
        <p:sp>
          <p:nvSpPr>
            <p:cNvPr id="37" name="TextBox 36"/>
            <p:cNvSpPr txBox="1"/>
            <p:nvPr/>
          </p:nvSpPr>
          <p:spPr>
            <a:xfrm rot="1813774">
              <a:off x="888473" y="2889835"/>
              <a:ext cx="1221360" cy="400110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HeroicExtremeLeftFacing"/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>
              <a:defPPr>
                <a:defRPr lang="el-GR"/>
              </a:defPPr>
              <a:lvl1pPr>
                <a:defRPr sz="2000">
                  <a:solidFill>
                    <a:schemeClr val="accent3">
                      <a:lumMod val="75000"/>
                    </a:schemeClr>
                  </a:solidFill>
                </a:defRPr>
              </a:lvl1pPr>
            </a:lstStyle>
            <a:p>
              <a:r>
                <a:rPr lang="el-GR" dirty="0" smtClean="0">
                  <a:solidFill>
                    <a:schemeClr val="bg2">
                      <a:lumMod val="10000"/>
                    </a:schemeClr>
                  </a:solidFill>
                </a:rPr>
                <a:t>δεδομένα</a:t>
              </a:r>
              <a:endParaRPr lang="el-GR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813774">
              <a:off x="524650" y="4069293"/>
              <a:ext cx="1221360" cy="400110"/>
            </a:xfrm>
            <a:prstGeom prst="rect">
              <a:avLst/>
            </a:prstGeom>
            <a:no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HeroicExtremeLeftFacing"/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txBody>
            <a:bodyPr wrap="none" rtlCol="0">
              <a:spAutoFit/>
            </a:bodyPr>
            <a:lstStyle>
              <a:defPPr>
                <a:defRPr lang="el-GR"/>
              </a:defPPr>
              <a:lvl1pPr>
                <a:defRPr sz="2000">
                  <a:solidFill>
                    <a:schemeClr val="accent3">
                      <a:lumMod val="75000"/>
                    </a:schemeClr>
                  </a:solidFill>
                </a:defRPr>
              </a:lvl1pPr>
            </a:lstStyle>
            <a:p>
              <a:r>
                <a:rPr lang="el-GR" dirty="0" smtClean="0">
                  <a:solidFill>
                    <a:schemeClr val="bg2">
                      <a:lumMod val="10000"/>
                    </a:schemeClr>
                  </a:solidFill>
                </a:rPr>
                <a:t>δεδομένα</a:t>
              </a:r>
              <a:endParaRPr lang="el-GR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11560" y="549347"/>
            <a:ext cx="7376584" cy="584775"/>
            <a:chOff x="175984" y="107921"/>
            <a:chExt cx="7376584" cy="584775"/>
          </a:xfrm>
        </p:grpSpPr>
        <p:sp>
          <p:nvSpPr>
            <p:cNvPr id="40" name="TextBox 39"/>
            <p:cNvSpPr txBox="1"/>
            <p:nvPr/>
          </p:nvSpPr>
          <p:spPr>
            <a:xfrm>
              <a:off x="175984" y="107921"/>
              <a:ext cx="18443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 smtClean="0">
                  <a:solidFill>
                    <a:schemeClr val="bg2">
                      <a:lumMod val="10000"/>
                    </a:schemeClr>
                  </a:solidFill>
                </a:rPr>
                <a:t>Δεδομένο</a:t>
              </a:r>
              <a:endParaRPr lang="el-GR" sz="3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144536" y="107921"/>
              <a:ext cx="24080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>
                  <a:solidFill>
                    <a:srgbClr val="C00000"/>
                  </a:solidFill>
                </a:rPr>
                <a:t> </a:t>
              </a:r>
              <a:r>
                <a:rPr lang="el-GR" sz="3200" dirty="0" smtClean="0">
                  <a:solidFill>
                    <a:srgbClr val="C00000"/>
                  </a:solidFill>
                </a:rPr>
                <a:t>Πληροφορία</a:t>
              </a:r>
              <a:endParaRPr lang="el-GR" sz="3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42" name="Rectangle 4"/>
          <p:cNvSpPr txBox="1">
            <a:spLocks noChangeArrowheads="1"/>
          </p:cNvSpPr>
          <p:nvPr/>
        </p:nvSpPr>
        <p:spPr>
          <a:xfrm>
            <a:off x="5364088" y="188640"/>
            <a:ext cx="35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475620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40429"/>
            <a:ext cx="8077200" cy="1904595"/>
          </a:xfrm>
        </p:spPr>
        <p:txBody>
          <a:bodyPr/>
          <a:lstStyle/>
          <a:p>
            <a:pPr marL="0" indent="0" algn="ctr">
              <a:buNone/>
            </a:pPr>
            <a:r>
              <a:rPr lang="el-GR" sz="4000" b="1" dirty="0" smtClean="0">
                <a:solidFill>
                  <a:srgbClr val="C00000"/>
                </a:solidFill>
              </a:rPr>
              <a:t>Σύνθεση</a:t>
            </a:r>
            <a:r>
              <a:rPr lang="el-GR" dirty="0" smtClean="0"/>
              <a:t> είναι η </a:t>
            </a:r>
            <a:r>
              <a:rPr lang="el-GR" dirty="0"/>
              <a:t>κατασκευή μιας </a:t>
            </a:r>
            <a:r>
              <a:rPr lang="el-GR" dirty="0" smtClean="0"/>
              <a:t>νέας δομής</a:t>
            </a:r>
            <a:r>
              <a:rPr lang="el-GR" dirty="0"/>
              <a:t>, με την οργάνωση των επιμέρους στοιχείων του προβλήματος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22</a:t>
            </a:fld>
            <a:endParaRPr lang="el-GR"/>
          </a:p>
        </p:txBody>
      </p:sp>
      <p:sp>
        <p:nvSpPr>
          <p:cNvPr id="5" name="Rectangle 4"/>
          <p:cNvSpPr/>
          <p:nvPr/>
        </p:nvSpPr>
        <p:spPr>
          <a:xfrm>
            <a:off x="1475656" y="3320405"/>
            <a:ext cx="62646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Η </a:t>
            </a:r>
            <a:r>
              <a:rPr lang="el-GR" sz="4000" b="1" dirty="0" smtClean="0">
                <a:solidFill>
                  <a:srgbClr val="C00000"/>
                </a:solidFill>
                <a:latin typeface="+mn-lt"/>
              </a:rPr>
              <a:t>σύνθεση</a:t>
            </a:r>
            <a:r>
              <a:rPr lang="el-GR" sz="40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el-GR" sz="32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των λύσεων </a:t>
            </a:r>
            <a:r>
              <a:rPr lang="el-GR" sz="32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των επιμέρους </a:t>
            </a:r>
            <a:r>
              <a:rPr lang="el-GR" sz="3200" dirty="0" smtClean="0">
                <a:solidFill>
                  <a:schemeClr val="bg2">
                    <a:lumMod val="10000"/>
                  </a:schemeClr>
                </a:solidFill>
                <a:latin typeface="+mn-lt"/>
              </a:rPr>
              <a:t>προβλημάτων, αποτελεί τη λύση του αρχικού προβλήματος</a:t>
            </a:r>
            <a:endParaRPr lang="el-GR" sz="32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277" y="5037212"/>
            <a:ext cx="2438400" cy="18288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dirty="0" err="1" smtClean="0"/>
              <a:t>Κατανόηση</a:t>
            </a:r>
            <a:r>
              <a:rPr lang="el-GR" sz="2200" dirty="0" err="1" smtClean="0">
                <a:sym typeface="Symbol"/>
              </a:rPr>
              <a:t>Ανάλυση</a:t>
            </a:r>
            <a:r>
              <a:rPr lang="el-GR" sz="2200" dirty="0" smtClean="0">
                <a:sym typeface="Symbol"/>
              </a:rPr>
              <a:t>-Αφαίρεση</a:t>
            </a:r>
            <a:r>
              <a:rPr lang="el-GR" sz="2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b="1" dirty="0" err="1" smtClean="0">
                <a:solidFill>
                  <a:srgbClr val="CC0000"/>
                </a:solidFill>
                <a:sym typeface="Symbol"/>
              </a:rPr>
              <a:t>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Γενίκευση</a:t>
            </a:r>
            <a:endParaRPr lang="en-US" sz="2000" dirty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5724128" y="188640"/>
            <a:ext cx="3203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36668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16832"/>
            <a:ext cx="8077200" cy="22322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sz="2800" dirty="0"/>
              <a:t>Τ</a:t>
            </a:r>
            <a:r>
              <a:rPr lang="el-GR" sz="2800" dirty="0" smtClean="0"/>
              <a:t>ο </a:t>
            </a:r>
            <a:r>
              <a:rPr lang="el-GR" sz="2800" dirty="0"/>
              <a:t>πρόβλημα κατατάσσεται σε </a:t>
            </a:r>
            <a:r>
              <a:rPr lang="el-GR" sz="2800" dirty="0" smtClean="0"/>
              <a:t>κάποια </a:t>
            </a:r>
            <a:r>
              <a:rPr lang="el-GR" sz="2800" b="1" dirty="0">
                <a:solidFill>
                  <a:srgbClr val="C00000"/>
                </a:solidFill>
              </a:rPr>
              <a:t>κατηγορία</a:t>
            </a:r>
            <a:r>
              <a:rPr lang="el-GR" sz="2800" dirty="0"/>
              <a:t>, σε μία οικογένεια παρόμοιων προβλημάτων και </a:t>
            </a:r>
            <a:r>
              <a:rPr lang="el-GR" sz="2800" dirty="0" smtClean="0"/>
              <a:t>έτσι διευκολύνεται </a:t>
            </a:r>
            <a:r>
              <a:rPr lang="el-GR" sz="2800" dirty="0"/>
              <a:t>η επίλυση, αφού παρέχεται η ευκαιρία να </a:t>
            </a:r>
            <a:r>
              <a:rPr lang="el-GR" sz="2800" dirty="0" smtClean="0"/>
              <a:t>προσδιοριστεί το </a:t>
            </a:r>
            <a:r>
              <a:rPr lang="el-GR" sz="2800" dirty="0"/>
              <a:t>ζητούμενο ανάμεσα σε παρόμοια «αντικείμενα»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23</a:t>
            </a:fld>
            <a:endParaRPr lang="el-GR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dirty="0" err="1" smtClean="0"/>
              <a:t>Κατανόηση</a:t>
            </a:r>
            <a:r>
              <a:rPr lang="el-GR" sz="2200" dirty="0" err="1" smtClean="0">
                <a:sym typeface="Symbol"/>
              </a:rPr>
              <a:t>Ανάλυση</a:t>
            </a:r>
            <a:r>
              <a:rPr lang="el-GR" sz="2200" dirty="0" smtClean="0">
                <a:sym typeface="Symbol"/>
              </a:rPr>
              <a:t>-Αφαίρεση</a:t>
            </a:r>
            <a:r>
              <a:rPr lang="el-GR" sz="2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b="1" dirty="0" err="1" smtClean="0">
                <a:solidFill>
                  <a:srgbClr val="CC0000"/>
                </a:solidFill>
                <a:sym typeface="Symbol"/>
              </a:rPr>
              <a:t>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Γενίκευση</a:t>
            </a:r>
            <a:endParaRPr lang="en-US" sz="2000" dirty="0"/>
          </a:p>
        </p:txBody>
      </p:sp>
      <p:pic>
        <p:nvPicPr>
          <p:cNvPr id="4098" name="Picture 2" descr="http://2.bp.blogspot.com/-gNMIOHboLMo/T1Dlp5pi3uI/AAAAAAAAAVc/80O8Ao9rrfQ/s320/Categories+Exc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4005065"/>
            <a:ext cx="3803913" cy="2852936"/>
          </a:xfrm>
          <a:prstGeom prst="rect">
            <a:avLst/>
          </a:prstGeom>
          <a:noFill/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5364088" y="188640"/>
            <a:ext cx="3563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66385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56453"/>
            <a:ext cx="8077200" cy="24086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dirty="0" smtClean="0"/>
              <a:t>Τα </a:t>
            </a:r>
            <a:r>
              <a:rPr lang="el-GR" dirty="0"/>
              <a:t>αποτελέσματα </a:t>
            </a:r>
            <a:r>
              <a:rPr lang="el-GR" dirty="0" smtClean="0"/>
              <a:t>μπορούν να </a:t>
            </a:r>
            <a:r>
              <a:rPr lang="el-GR" b="1" dirty="0" smtClean="0">
                <a:solidFill>
                  <a:srgbClr val="C00000"/>
                </a:solidFill>
              </a:rPr>
              <a:t>μεταφερθούν</a:t>
            </a:r>
            <a:r>
              <a:rPr lang="el-GR" dirty="0" smtClean="0"/>
              <a:t> σε </a:t>
            </a:r>
            <a:r>
              <a:rPr lang="el-GR" dirty="0"/>
              <a:t>άλλες </a:t>
            </a:r>
            <a:r>
              <a:rPr lang="el-GR" dirty="0" smtClean="0"/>
              <a:t>παρεμφερείς </a:t>
            </a:r>
            <a:r>
              <a:rPr lang="el-GR" dirty="0"/>
              <a:t>καταστάσεις ή προβλήματα.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24</a:t>
            </a:fld>
            <a:endParaRPr lang="el-GR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44366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100" dirty="0" smtClean="0">
                <a:solidFill>
                  <a:srgbClr val="CC0000"/>
                </a:solidFill>
              </a:rPr>
              <a:t>Διαδικασία Επίλυσης (Υπολογιστικού) Προβλήματος</a:t>
            </a:r>
            <a:r>
              <a:rPr lang="el-GR" sz="3100" dirty="0" smtClean="0"/>
              <a:t/>
            </a:r>
            <a:br>
              <a:rPr lang="el-GR" sz="3100" dirty="0" smtClean="0"/>
            </a:br>
            <a:r>
              <a:rPr lang="el-GR" sz="2200" dirty="0" err="1" smtClean="0"/>
              <a:t>Κατανόηση</a:t>
            </a:r>
            <a:r>
              <a:rPr lang="el-GR" sz="2200" dirty="0" err="1" smtClean="0">
                <a:sym typeface="Symbol"/>
              </a:rPr>
              <a:t>Ανάλυση</a:t>
            </a:r>
            <a:r>
              <a:rPr lang="el-GR" sz="2200" dirty="0" smtClean="0">
                <a:sym typeface="Symbol"/>
              </a:rPr>
              <a:t>-Αφαίρεση</a:t>
            </a:r>
            <a:r>
              <a:rPr lang="el-GR" sz="2200" dirty="0" smtClean="0">
                <a:solidFill>
                  <a:srgbClr val="C00000"/>
                </a:solidFill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Σύνθεση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Κατηγοριοποίηση</a:t>
            </a:r>
            <a:r>
              <a:rPr lang="el-GR" sz="2200" dirty="0" smtClean="0">
                <a:sym typeface="Symbol"/>
              </a:rPr>
              <a:t> </a:t>
            </a:r>
            <a:r>
              <a:rPr lang="el-GR" sz="2200" dirty="0" err="1" smtClean="0">
                <a:sym typeface="Symbol"/>
              </a:rPr>
              <a:t></a:t>
            </a:r>
            <a:r>
              <a:rPr lang="el-GR" sz="2200" b="1" dirty="0" err="1" smtClean="0">
                <a:solidFill>
                  <a:srgbClr val="CC0000"/>
                </a:solidFill>
                <a:sym typeface="Symbol"/>
              </a:rPr>
              <a:t>Γενίκευση</a:t>
            </a:r>
            <a:endParaRPr lang="en-US" sz="2000" b="1" dirty="0">
              <a:solidFill>
                <a:srgbClr val="CC0000"/>
              </a:solidFill>
            </a:endParaRPr>
          </a:p>
        </p:txBody>
      </p:sp>
      <p:pic>
        <p:nvPicPr>
          <p:cNvPr id="3074" name="Picture 2" descr="http://upload.wikimedia.org/wikipedia/commons/f/f3/Generalization_process_using_trees_PNG_vers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573016"/>
            <a:ext cx="2031690" cy="2708920"/>
          </a:xfrm>
          <a:prstGeom prst="rect">
            <a:avLst/>
          </a:prstGeom>
          <a:noFill/>
        </p:spPr>
      </p:pic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580112" y="188640"/>
            <a:ext cx="3347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5378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CC0000"/>
                </a:solidFill>
              </a:rPr>
              <a:t>Παράδειγμα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25</a:t>
            </a:fld>
            <a:endParaRPr lang="el-GR"/>
          </a:p>
        </p:txBody>
      </p:sp>
      <p:sp>
        <p:nvSpPr>
          <p:cNvPr id="5" name="Rectangle 4"/>
          <p:cNvSpPr/>
          <p:nvPr/>
        </p:nvSpPr>
        <p:spPr>
          <a:xfrm>
            <a:off x="700772" y="2495798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CC0000"/>
                </a:solidFill>
                <a:latin typeface="+mn-lt"/>
              </a:rPr>
              <a:t>Κατανόηση: </a:t>
            </a:r>
            <a:endParaRPr lang="el-GR" sz="2400" b="1" dirty="0" smtClean="0">
              <a:solidFill>
                <a:srgbClr val="CC0000"/>
              </a:solidFill>
              <a:latin typeface="+mn-lt"/>
            </a:endParaRPr>
          </a:p>
          <a:p>
            <a:r>
              <a:rPr lang="el-GR" sz="2000" dirty="0" smtClean="0">
                <a:latin typeface="+mn-lt"/>
              </a:rPr>
              <a:t>Δίνονται οι σταθεροί </a:t>
            </a:r>
            <a:r>
              <a:rPr lang="el-GR" sz="2000" dirty="0">
                <a:latin typeface="+mn-lt"/>
              </a:rPr>
              <a:t>όροι α, β της </a:t>
            </a:r>
            <a:r>
              <a:rPr lang="el-GR" sz="2000" dirty="0" smtClean="0">
                <a:latin typeface="+mn-lt"/>
              </a:rPr>
              <a:t>εξίσωσης </a:t>
            </a:r>
            <a:r>
              <a:rPr lang="el-GR" sz="2000" dirty="0">
                <a:latin typeface="+mn-lt"/>
              </a:rPr>
              <a:t>και ζητείται η τιμή </a:t>
            </a:r>
            <a:r>
              <a:rPr lang="el-GR" sz="2000" dirty="0" smtClean="0">
                <a:latin typeface="+mn-lt"/>
              </a:rPr>
              <a:t>της μεταβλητής </a:t>
            </a:r>
            <a:r>
              <a:rPr lang="el-GR" sz="2000" dirty="0">
                <a:latin typeface="+mn-lt"/>
              </a:rPr>
              <a:t>x για τις </a:t>
            </a:r>
            <a:r>
              <a:rPr lang="el-GR" sz="2000" dirty="0" smtClean="0">
                <a:latin typeface="+mn-lt"/>
              </a:rPr>
              <a:t>διάφορες </a:t>
            </a:r>
            <a:r>
              <a:rPr lang="el-GR" sz="2000" dirty="0">
                <a:latin typeface="+mn-lt"/>
              </a:rPr>
              <a:t>τιμές των α και β.</a:t>
            </a:r>
            <a:endParaRPr lang="en-US" sz="2000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0772" y="1350487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l-GR" sz="2400" dirty="0">
                <a:latin typeface="+mn-lt"/>
              </a:rPr>
              <a:t>Να διερευνηθεί η εξίσωση </a:t>
            </a:r>
            <a:r>
              <a:rPr lang="el-GR" sz="2400" dirty="0" err="1">
                <a:latin typeface="+mn-lt"/>
              </a:rPr>
              <a:t>αx</a:t>
            </a:r>
            <a:r>
              <a:rPr lang="el-GR" sz="2400" dirty="0">
                <a:latin typeface="+mn-lt"/>
              </a:rPr>
              <a:t> + β = 0 ως προς x, για τις διάφορες τιμές του α και β.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4212" y="3693219"/>
            <a:ext cx="813626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CC0000"/>
                </a:solidFill>
                <a:latin typeface="+mn-lt"/>
              </a:rPr>
              <a:t>Ανάλυση:</a:t>
            </a:r>
            <a:endParaRPr lang="el-GR" sz="2400" dirty="0" smtClean="0">
              <a:solidFill>
                <a:srgbClr val="CC0000"/>
              </a:solidFill>
              <a:latin typeface="+mn-lt"/>
            </a:endParaRPr>
          </a:p>
          <a:p>
            <a:r>
              <a:rPr lang="el-GR" sz="2000" dirty="0" smtClean="0">
                <a:latin typeface="+mn-lt"/>
              </a:rPr>
              <a:t>Το </a:t>
            </a:r>
            <a:r>
              <a:rPr lang="el-GR" sz="2000" dirty="0">
                <a:latin typeface="+mn-lt"/>
              </a:rPr>
              <a:t>πρόβλημα </a:t>
            </a:r>
            <a:r>
              <a:rPr lang="el-GR" sz="2000" dirty="0" smtClean="0">
                <a:latin typeface="+mn-lt"/>
              </a:rPr>
              <a:t>διασπάται </a:t>
            </a:r>
            <a:r>
              <a:rPr lang="el-GR" sz="2000" dirty="0">
                <a:latin typeface="+mn-lt"/>
              </a:rPr>
              <a:t>αρχικά σε δύο </a:t>
            </a:r>
            <a:r>
              <a:rPr lang="el-GR" sz="2000" dirty="0" err="1" smtClean="0">
                <a:latin typeface="+mn-lt"/>
              </a:rPr>
              <a:t>υποπροβλήματα</a:t>
            </a:r>
            <a:r>
              <a:rPr lang="el-GR" sz="2000" dirty="0">
                <a:latin typeface="+mn-lt"/>
              </a:rPr>
              <a:t>. </a:t>
            </a:r>
            <a:endParaRPr lang="el-GR" sz="2000" dirty="0" smtClean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Στο </a:t>
            </a:r>
            <a:r>
              <a:rPr lang="el-GR" sz="2000" dirty="0">
                <a:latin typeface="+mn-lt"/>
              </a:rPr>
              <a:t>πρώτο </a:t>
            </a:r>
            <a:r>
              <a:rPr lang="el-GR" sz="2000" dirty="0" smtClean="0">
                <a:latin typeface="+mn-lt"/>
              </a:rPr>
              <a:t>ο συντελεστής </a:t>
            </a:r>
            <a:r>
              <a:rPr lang="el-GR" sz="2000" dirty="0">
                <a:latin typeface="+mn-lt"/>
              </a:rPr>
              <a:t>α της </a:t>
            </a:r>
            <a:r>
              <a:rPr lang="el-GR" sz="2000" dirty="0" smtClean="0">
                <a:latin typeface="+mn-lt"/>
              </a:rPr>
              <a:t>μεταβλητής </a:t>
            </a:r>
            <a:r>
              <a:rPr lang="el-GR" sz="2000" dirty="0">
                <a:latin typeface="+mn-lt"/>
              </a:rPr>
              <a:t>x είναι διάφορος του </a:t>
            </a:r>
            <a:r>
              <a:rPr lang="el-GR" sz="2000" dirty="0" smtClean="0">
                <a:latin typeface="+mn-lt"/>
              </a:rPr>
              <a:t>μηδενός.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Στο </a:t>
            </a:r>
            <a:r>
              <a:rPr lang="el-GR" sz="2000" dirty="0">
                <a:latin typeface="+mn-lt"/>
              </a:rPr>
              <a:t>δεύτερο ο </a:t>
            </a:r>
            <a:r>
              <a:rPr lang="el-GR" sz="2000" dirty="0" smtClean="0">
                <a:latin typeface="+mn-lt"/>
              </a:rPr>
              <a:t>συντελεστής α είναι </a:t>
            </a:r>
            <a:r>
              <a:rPr lang="el-GR" sz="2000" dirty="0">
                <a:latin typeface="+mn-lt"/>
              </a:rPr>
              <a:t>μηδέν. Το </a:t>
            </a:r>
            <a:r>
              <a:rPr lang="el-GR" sz="2000" dirty="0" smtClean="0">
                <a:latin typeface="+mn-lt"/>
              </a:rPr>
              <a:t>δεύτερο </a:t>
            </a:r>
            <a:r>
              <a:rPr lang="el-GR" sz="2000" dirty="0" err="1">
                <a:latin typeface="+mn-lt"/>
              </a:rPr>
              <a:t>υποπρόβλημα</a:t>
            </a:r>
            <a:r>
              <a:rPr lang="el-GR" sz="2000" dirty="0">
                <a:latin typeface="+mn-lt"/>
              </a:rPr>
              <a:t> δ</a:t>
            </a:r>
            <a:r>
              <a:rPr lang="el-GR" sz="2000" dirty="0" smtClean="0">
                <a:latin typeface="+mn-lt"/>
              </a:rPr>
              <a:t>ιασπάται </a:t>
            </a:r>
            <a:r>
              <a:rPr lang="el-GR" sz="2000" dirty="0">
                <a:latin typeface="+mn-lt"/>
              </a:rPr>
              <a:t>σε δύο </a:t>
            </a:r>
            <a:r>
              <a:rPr lang="el-GR" sz="2000" dirty="0" err="1">
                <a:latin typeface="+mn-lt"/>
              </a:rPr>
              <a:t>υποπροβλήματα</a:t>
            </a:r>
            <a:r>
              <a:rPr lang="el-GR" sz="2000" dirty="0" smtClean="0">
                <a:latin typeface="+mn-lt"/>
              </a:rPr>
              <a:t>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Ο </a:t>
            </a:r>
            <a:r>
              <a:rPr lang="el-GR" sz="2000" dirty="0">
                <a:latin typeface="+mn-lt"/>
              </a:rPr>
              <a:t>σταθερός όρος β είναι </a:t>
            </a:r>
            <a:r>
              <a:rPr lang="el-GR" sz="2000" dirty="0" smtClean="0">
                <a:latin typeface="+mn-lt"/>
              </a:rPr>
              <a:t>ίσος με </a:t>
            </a:r>
            <a:r>
              <a:rPr lang="el-GR" sz="2000" dirty="0">
                <a:latin typeface="+mn-lt"/>
              </a:rPr>
              <a:t>μηδέν ή </a:t>
            </a:r>
            <a:endParaRPr lang="el-GR" sz="2000" dirty="0" smtClean="0">
              <a:latin typeface="+mn-lt"/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l-GR" sz="2000" dirty="0">
                <a:latin typeface="+mn-lt"/>
              </a:rPr>
              <a:t>Ο σταθερός όρος β </a:t>
            </a:r>
            <a:r>
              <a:rPr lang="el-GR" sz="2000" dirty="0" smtClean="0">
                <a:latin typeface="+mn-lt"/>
              </a:rPr>
              <a:t>είναι διάφορος του </a:t>
            </a:r>
            <a:r>
              <a:rPr lang="el-GR" sz="2000" dirty="0">
                <a:latin typeface="+mn-lt"/>
              </a:rPr>
              <a:t>μηδενός.</a:t>
            </a:r>
            <a:endParaRPr lang="en-US" sz="2000" dirty="0">
              <a:latin typeface="+mn-lt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724128" y="188640"/>
            <a:ext cx="3203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03097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CC0000"/>
                </a:solidFill>
              </a:rPr>
              <a:t>Παράδειγμα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26</a:t>
            </a:fld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700772" y="1350487"/>
            <a:ext cx="79208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CC0000"/>
                </a:solidFill>
                <a:latin typeface="+mn-lt"/>
              </a:rPr>
              <a:t>Σύνθεση: </a:t>
            </a:r>
            <a:endParaRPr lang="el-GR" sz="2400" b="1" dirty="0" smtClean="0">
              <a:solidFill>
                <a:srgbClr val="CC0000"/>
              </a:solidFill>
              <a:latin typeface="+mn-lt"/>
            </a:endParaRPr>
          </a:p>
          <a:p>
            <a:r>
              <a:rPr lang="el-GR" sz="2000" dirty="0" smtClean="0">
                <a:latin typeface="+mn-lt"/>
              </a:rPr>
              <a:t>Η </a:t>
            </a:r>
            <a:r>
              <a:rPr lang="el-GR" sz="2000" dirty="0">
                <a:latin typeface="+mn-lt"/>
              </a:rPr>
              <a:t>εξίσωση </a:t>
            </a:r>
            <a:r>
              <a:rPr lang="el-GR" sz="2000" dirty="0" smtClean="0">
                <a:latin typeface="+mn-lt"/>
              </a:rPr>
              <a:t>είτε έχει </a:t>
            </a:r>
            <a:r>
              <a:rPr lang="el-GR" sz="2000" dirty="0">
                <a:latin typeface="+mn-lt"/>
              </a:rPr>
              <a:t>μοναδική λύση, είτε </a:t>
            </a:r>
            <a:r>
              <a:rPr lang="el-GR" sz="2000" dirty="0" smtClean="0">
                <a:latin typeface="+mn-lt"/>
              </a:rPr>
              <a:t>είναι αδύνατη</a:t>
            </a:r>
            <a:r>
              <a:rPr lang="el-GR" sz="2000" dirty="0">
                <a:latin typeface="+mn-lt"/>
              </a:rPr>
              <a:t>, είτε είναι αόριστη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705336" y="2492896"/>
                <a:ext cx="8119700" cy="20803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l-GR" sz="2000" dirty="0" smtClean="0">
                    <a:latin typeface="+mn-lt"/>
                  </a:rPr>
                  <a:t>Περίπτωση 1: Αν α ≠ 0, τότε η εξίσωση έχει μοναδική </a:t>
                </a:r>
                <a:r>
                  <a:rPr lang="el-GR" sz="2000" dirty="0">
                    <a:latin typeface="+mn-lt"/>
                  </a:rPr>
                  <a:t>λύση </a:t>
                </a:r>
                <a:r>
                  <a:rPr lang="el-GR" sz="2000" dirty="0" smtClean="0">
                    <a:latin typeface="+mn-lt"/>
                  </a:rPr>
                  <a:t>την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+mn-lt"/>
                      </a:rPr>
                      <m:t>𝑥</m:t>
                    </m:r>
                    <m:r>
                      <a:rPr lang="en-US" sz="2000" i="1" smtClean="0">
                        <a:latin typeface="+mn-lt"/>
                      </a:rPr>
                      <m:t>=</m:t>
                    </m:r>
                    <m:r>
                      <a:rPr lang="el-GR" sz="2000" b="0" i="1" smtClean="0">
                        <a:latin typeface="+mn-lt"/>
                      </a:rPr>
                      <m:t>−</m:t>
                    </m:r>
                    <m:f>
                      <m:fPr>
                        <m:ctrlPr>
                          <a:rPr lang="en-US" sz="2000" i="1" smtClean="0">
                            <a:latin typeface="+mn-lt"/>
                          </a:rPr>
                        </m:ctrlPr>
                      </m:fPr>
                      <m:num>
                        <m:r>
                          <a:rPr lang="el-GR" sz="2000" b="0" i="1" smtClean="0">
                            <a:latin typeface="+mn-lt"/>
                          </a:rPr>
                          <m:t>𝛽</m:t>
                        </m:r>
                      </m:num>
                      <m:den>
                        <m:r>
                          <a:rPr lang="en-US" sz="2000" i="1" smtClean="0">
                            <a:latin typeface="+mn-lt"/>
                          </a:rPr>
                          <m:t>𝑎</m:t>
                        </m:r>
                      </m:den>
                    </m:f>
                  </m:oMath>
                </a14:m>
                <a:endParaRPr lang="en-US" sz="2000" dirty="0">
                  <a:latin typeface="+mn-lt"/>
                </a:endParaRPr>
              </a:p>
              <a:p>
                <a:r>
                  <a:rPr lang="el-GR" sz="2000" dirty="0">
                    <a:latin typeface="+mn-lt"/>
                  </a:rPr>
                  <a:t>Περίπτωση 2: Αν α = 0 τότε υπάρχουν δύο υποπεριπτώσεις: </a:t>
                </a:r>
                <a:endParaRPr lang="el-GR" sz="2000" dirty="0" smtClean="0">
                  <a:latin typeface="+mn-lt"/>
                </a:endParaRPr>
              </a:p>
              <a:p>
                <a:pPr lvl="1"/>
                <a:r>
                  <a:rPr lang="el-GR" sz="2000" dirty="0" smtClean="0">
                    <a:latin typeface="+mn-lt"/>
                  </a:rPr>
                  <a:t>Αν </a:t>
                </a:r>
                <a:r>
                  <a:rPr lang="el-GR" sz="2000" dirty="0">
                    <a:latin typeface="+mn-lt"/>
                  </a:rPr>
                  <a:t>ο </a:t>
                </a:r>
                <a:r>
                  <a:rPr lang="el-GR" sz="2000" dirty="0" smtClean="0">
                    <a:latin typeface="+mn-lt"/>
                  </a:rPr>
                  <a:t>σταθερός </a:t>
                </a:r>
                <a:r>
                  <a:rPr lang="el-GR" sz="2000" dirty="0">
                    <a:latin typeface="+mn-lt"/>
                  </a:rPr>
                  <a:t>όρος β είναι διάφορος του μηδενός (β ≠ 0) ή αν </a:t>
                </a:r>
                <a:r>
                  <a:rPr lang="el-GR" sz="2000" dirty="0" smtClean="0">
                    <a:latin typeface="+mn-lt"/>
                  </a:rPr>
                  <a:t>είναι </a:t>
                </a:r>
                <a:r>
                  <a:rPr lang="el-GR" sz="2000" dirty="0">
                    <a:latin typeface="+mn-lt"/>
                  </a:rPr>
                  <a:t>ίσος με μηδέν (β = 0</a:t>
                </a:r>
                <a:r>
                  <a:rPr lang="el-GR" sz="2000" dirty="0" smtClean="0">
                    <a:latin typeface="+mn-lt"/>
                  </a:rPr>
                  <a:t>).</a:t>
                </a:r>
              </a:p>
              <a:p>
                <a:pPr lvl="1"/>
                <a:r>
                  <a:rPr lang="el-GR" sz="2000" dirty="0" smtClean="0">
                    <a:latin typeface="+mn-lt"/>
                  </a:rPr>
                  <a:t>Περίπτωση </a:t>
                </a:r>
                <a:r>
                  <a:rPr lang="el-GR" sz="2000" dirty="0">
                    <a:latin typeface="+mn-lt"/>
                  </a:rPr>
                  <a:t>2.1. Αν β ≠ 0, η εξίσωση είναι αδύνατη.</a:t>
                </a:r>
              </a:p>
              <a:p>
                <a:pPr lvl="1"/>
                <a:r>
                  <a:rPr lang="el-GR" sz="2000" dirty="0">
                    <a:latin typeface="+mn-lt"/>
                  </a:rPr>
                  <a:t>Περίπτωση 2.2. Αν β = 0, η εξίσωση είναι αόριστη.</a:t>
                </a:r>
                <a:endParaRPr lang="en-US" sz="2000" dirty="0">
                  <a:latin typeface="+mn-lt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36" y="2492896"/>
                <a:ext cx="8119700" cy="208037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26" b="-4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38694" y="5229200"/>
            <a:ext cx="79163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CC0000"/>
                </a:solidFill>
                <a:latin typeface="+mn-lt"/>
              </a:rPr>
              <a:t>Κατηγοριοποίηση και </a:t>
            </a:r>
            <a:r>
              <a:rPr lang="el-GR" sz="2400" b="1" dirty="0" smtClean="0">
                <a:solidFill>
                  <a:srgbClr val="CC0000"/>
                </a:solidFill>
                <a:latin typeface="+mn-lt"/>
              </a:rPr>
              <a:t>γενίκευση</a:t>
            </a:r>
            <a:r>
              <a:rPr lang="el-GR" sz="2400" b="1" dirty="0">
                <a:solidFill>
                  <a:srgbClr val="CC0000"/>
                </a:solidFill>
                <a:latin typeface="+mn-lt"/>
              </a:rPr>
              <a:t>: </a:t>
            </a:r>
            <a:endParaRPr lang="el-GR" sz="2400" b="1" dirty="0" smtClean="0">
              <a:solidFill>
                <a:srgbClr val="CC0000"/>
              </a:solidFill>
              <a:latin typeface="+mn-lt"/>
            </a:endParaRPr>
          </a:p>
          <a:p>
            <a:r>
              <a:rPr lang="el-GR" sz="2000" dirty="0" smtClean="0">
                <a:latin typeface="+mn-lt"/>
              </a:rPr>
              <a:t>Όλες </a:t>
            </a:r>
            <a:r>
              <a:rPr lang="el-GR" sz="2000" dirty="0">
                <a:latin typeface="+mn-lt"/>
              </a:rPr>
              <a:t>οι </a:t>
            </a:r>
            <a:r>
              <a:rPr lang="el-GR" sz="2000" dirty="0" smtClean="0">
                <a:latin typeface="+mn-lt"/>
              </a:rPr>
              <a:t>πρωτοβάθμιες </a:t>
            </a:r>
            <a:r>
              <a:rPr lang="el-GR" sz="2000" dirty="0">
                <a:latin typeface="+mn-lt"/>
              </a:rPr>
              <a:t>εξισώσεις </a:t>
            </a:r>
            <a:r>
              <a:rPr lang="el-GR" sz="2000" dirty="0" smtClean="0">
                <a:latin typeface="+mn-lt"/>
              </a:rPr>
              <a:t>αντιμετωπίζονται </a:t>
            </a:r>
            <a:r>
              <a:rPr lang="el-GR" sz="2000" dirty="0">
                <a:latin typeface="+mn-lt"/>
              </a:rPr>
              <a:t>με αυτή </a:t>
            </a:r>
            <a:r>
              <a:rPr lang="el-GR" sz="2000" dirty="0" smtClean="0">
                <a:latin typeface="+mn-lt"/>
              </a:rPr>
              <a:t>την προσέγγιση</a:t>
            </a:r>
            <a:r>
              <a:rPr lang="el-GR" sz="2000" dirty="0">
                <a:latin typeface="+mn-lt"/>
              </a:rPr>
              <a:t>.</a:t>
            </a:r>
            <a:endParaRPr lang="en-US" sz="2000" dirty="0">
              <a:latin typeface="+mn-lt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5580112" y="188640"/>
            <a:ext cx="3347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2.1 - Πρόβλημα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757529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75048" y="260648"/>
            <a:ext cx="8568952" cy="1296144"/>
          </a:xfrm>
        </p:spPr>
        <p:txBody>
          <a:bodyPr>
            <a:noAutofit/>
          </a:bodyPr>
          <a:lstStyle/>
          <a:p>
            <a:pPr algn="l"/>
            <a:r>
              <a:rPr lang="el-GR" sz="4000" dirty="0">
                <a:solidFill>
                  <a:srgbClr val="C00000"/>
                </a:solidFill>
              </a:rPr>
              <a:t>ΘΕΜΑΤΙΚΗ ΕΝΟΤΗΤΑ 2: </a:t>
            </a:r>
            <a:r>
              <a:rPr lang="el-GR" sz="4000" dirty="0" smtClean="0">
                <a:solidFill>
                  <a:srgbClr val="C00000"/>
                </a:solidFill>
              </a:rPr>
              <a:t/>
            </a:r>
            <a:br>
              <a:rPr lang="el-GR" sz="4000" dirty="0" smtClean="0">
                <a:solidFill>
                  <a:srgbClr val="C00000"/>
                </a:solidFill>
              </a:rPr>
            </a:br>
            <a:r>
              <a:rPr lang="el-GR" sz="4000" dirty="0" smtClean="0">
                <a:solidFill>
                  <a:srgbClr val="C00000"/>
                </a:solidFill>
              </a:rPr>
              <a:t>ΘΕΜΑΤΑ </a:t>
            </a:r>
            <a:r>
              <a:rPr lang="el-GR" sz="4000" dirty="0">
                <a:solidFill>
                  <a:srgbClr val="C00000"/>
                </a:solidFill>
              </a:rPr>
              <a:t>ΘΕΩΡΗΤΙΚΗΣ ΕΠΙΣΤΗΜΗΣ Η/Υ </a:t>
            </a:r>
            <a:endParaRPr lang="el-GR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3779912" y="1628800"/>
            <a:ext cx="5364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>
              <a:buNone/>
            </a:pPr>
            <a:r>
              <a:rPr lang="en-US" sz="3200" b="1" dirty="0" smtClean="0">
                <a:latin typeface="+mj-lt"/>
              </a:rPr>
              <a:t>2</a:t>
            </a:r>
            <a:r>
              <a:rPr lang="el-GR" sz="3200" b="1" dirty="0" smtClean="0">
                <a:latin typeface="+mj-lt"/>
              </a:rPr>
              <a:t>.2 ΑΛΓΟΡΙΘΜΟΙ  (10 ώρες)</a:t>
            </a:r>
            <a:endParaRPr lang="en-GB" sz="32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348880"/>
            <a:ext cx="82089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latin typeface="+mn-lt"/>
              </a:rPr>
              <a:t>Στόχοι</a:t>
            </a:r>
            <a:r>
              <a:rPr lang="el-GR" sz="2000" dirty="0">
                <a:latin typeface="+mn-lt"/>
              </a:rPr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περιγράφετε την έννοια του αλγορίθμου και να διακρίνετε την ύπαρξη συγκεκριμένων χαρακτηριστικών που χρειάζεται να έχει ένας αλγόριθμος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αναγνωρίζετε βασικές έννοιες στην Ανάλυση Αλγορίθμων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αναγνωρίζετε τις διάφορες μορφές αναπαράστασης αλγορίθμου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αναφέρετε τους βασικούς τύπους και δομές δεδομένων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διακρίνετε τις βασικές εντολές και δομές που χρησιμοποιούνται σε έναν αλγόριθμο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προσδιορίζετε τον τρόπο λειτουργίας των δομών δεδομένων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εκπονείτε απλούς αλγορίθμους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εντοπίζετε και να διορθώνετε τα λογικά λάθη ενός αλγορίθμου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dirty="0" smtClean="0">
                <a:latin typeface="+mn-lt"/>
              </a:rPr>
              <a:t>να εξηγείτε την ανάγκη δημιουργίας της κατάλληλης τεκμηρίωσης.</a:t>
            </a:r>
            <a:endParaRPr lang="en-US" sz="2000" dirty="0">
              <a:latin typeface="+mn-lt"/>
            </a:endParaRPr>
          </a:p>
        </p:txBody>
      </p:sp>
      <p:sp>
        <p:nvSpPr>
          <p:cNvPr id="34818" name="AutoShape 2" descr="data:image/jpeg;base64,/9j/4AAQSkZJRgABAQAAAQABAAD/2wCEAAkGBhQREBUQERIUEhIWFBkWFxYVFRQcGBYfHRYXGRgVGBcYHCcfGhkkGhQYHzIgIycpMCwtGB4xNTAqNSYrLS0BCQoKDgwOGg8PGiklHyUsKi8pKSwsKSwsLCwwLCksKSwpKS8yLCwsKTQvLCwsLCktKSwvLCwsLCwsMjUpKSosNf/AABEIAPIA0AMBIgACEQEDEQH/xAAcAAEAAgMBAQEAAAAAAAAAAAAABQYCBAcDAQj/xABEEAACAQMCAwUFBAcFCAMBAAABAgMABBESIQUTMQYiQVFhBxQycYEjQlKRM2JygpKhsVNjc9HwFSQ0Q6PB4fGDotIW/8QAGgEBAAMBAQEAAAAAAAAAAAAAAAECBAMFBv/EACsRAAICAQMCBAYDAQAAAAAAAAABAhEDEiExBPATIjJBUXGBobHRYZHhM//aAAwDAQACEQMRAD8A7jSlKAUpSgFKUoBSlKAUpSgFKUoBSlKAUpSgFKUoBXxmwMnYV9rkHta7aGV34dC+iCMf73IpOW2z7upHhggvjzC+YMN0rLRi5Okb3HvaHPf3A4dwYgayVa7IyAB+keIdNC5/SHqSAu5DVduHWtvwy1CPMEQbvNPIA0jn4pJJHPecn/sBsAK41wHtGbKFltFT3uUASTEApbIPgt416PKMlmPwhmwdWnAiLxgzGe5kaWTxlnbUR8i2yj0UCubyJfM7RwOW64+J2iT2scNBwLkv6xwXDr/EkZU/Q1s2PtK4dMdK3kSt5S6oifkJgua5h2f7CXl8A6r7rAf+bOp1MPOODZj83KjyzXQODeyWyhw0yteSDfVcHUoP6sIxGB+6T61aLk+UUnGEdk7LnHIGAZSGUjIIOQR5gisqxjjCgKoCqBgAAAADoAB0FZVc5ClKUApSlAKUpQClKUApSlAKUpQClKUApSlAKUpQFd7d9qRYWjSLhp3PLgQ/ecg4J/VUAsfRceIr888St2lZLfUTqJlmc/E3eyST+J3JNXHtzx03nEJGBzDblreIeGQftpPmzjTnyjHnUZwbgMt3My24AxpEsr50R7bLgbs+CToGOuSRkVlyT3+RtxY0oW/f8EZNcLEuhFHdHTICqPNmOyj+Z8jUv2O7McSlmW8gt4JcYMb3cbiBPHVEC4ZifxhD02Iq2W3srgGlpLi4eRW1AqYkUN+IIEIz8y1WJZL6278Vwb1B1huVjDsPKOeNVAby1qwPmOtUx5cae7GXVJUlsWvg5n5K+9iET76uQXMfXYrrAbp4H8zW7WjwXjEd3AlxFnQ4OzDDKQSrIy+DKwKkeYNb1bTEKUpQClKUApSlAKUpQClKUApSlAKUpQClKUApSlAKrnaTt/Z2LiKeRjKRq5caO7geBIQHSPmRnwqeupxHG0hBIVSxA6nAzgeu1fmu+NyxEsw5dzdEzsJFJYKxIDlc9xMAIinchTsFGTWTpWXxxUnTMZpkWSWO3LMnOxC0iOmea+UD6wMaWfSx6d3PjXZ+A8GW0t0t030DvN4ux3dz6s2T/LwrjMsIljaPVnIK6ttiPHbbIOD9K7H2Z4r71ZwXB+J4wW9GHdcfR1avNzO1ZvqqX8ElSlKzEkd2BucXnE7cfClzHKPnNboz/myE/MmrtXPOw94sR4rxCTVy/fCmVRmOmBFQuFUEkDLdB9010CGZXUOhDKwBDAgggjIII6gjxr2sfpXyPOl6mZ0pSrlRSlKAUpSgFKUoBSlKAUrQ41x6Czj51zKsSdAWO7H8KqN2b0UE1Sr7tvd3O1pELSE/864UNMw80t84T5yH92lA6JSuZWnHL20bmCaS+iJzJDLyxJ6tA6KoDf3bDB8CproHB+MRXUKzwNrRvmCCNirKd1YHYg7ipaoG7SlKgClKUAr8++0mKWTiHFHjyohWHXIQcIphiWKNf13kdseQLHwr9BVp8S4PDcRvDPEkkb6dasNm0kFc+eCo/KoastGTjuj86WdoIkWMdFAH+Z+pya6d7OYSvDYM/e5j4BzgPNIwH5MKjPad2Dt7O1W7s4uUVlRJEDyGN0kOjdMtgh2Q5UeY32re9mEoPCrcAAaA8ZAz1WVwTg75PX615/UQcY/X9m2ORTqu+CyXYfQeUUD47pcEqPUgYJwN8ZGemR1rWjRbWB3Z2fQrSyO57zkLqZjjYbLgAYAAAAAFatpw2TiE9yhupraG3kWIJblVkkYxRys7yFSQv2oAVcfCSSa0e1PCbm1i91MxuLa7ZbUTTBeZbGUiPMhQASoVZsEgENpBJDZFY9PNxTKPLFOiQ7Fcags7C2t5ZGe5eLnyRxRSyyhpiZmLxwqzKMyYywHSprspeWrGWO0lbAfU1u6uhgLbnEUirJGrHJx8Oc4xvW/wDs/DZQCC3TSo3JO7O3i7t1Zz4k/0wKhu0EAHFuHSptK3vET46tFyGfDearKsZHkW9a9MxlrpWE5YKxQBnwdIYkAnGwLAHAz44PyNV/s1xi8kleK7teVpQNrUHQG1Y5YOphIMd4OCP1lU4BAsdKUoBSlQHabtULbEMQEt065SMk6UXOObKR8MYO3mxGB4kAT9at9xSGAappo4h5yOqj82IrlfFuH3VzvJxK536omI4f2eXEVYr83J8yajrfs1ye8LWymb8RV0f56pObk/UVbSDpM/tK4cpwLuOU+UIeY/9FWqHvPagJ9UXDYnklDFXlnjkjihx+JWAd38kAHqRUbEpaPS68vIIKo52ztsyhcHHiOnnSzs0iRY41CIowAP9bk9STuanSDWg4T9r7zcSNc3P9rJju/qxIO7Evoo+ZNeV1cuS0CMxuBblshAseSwUNls6XyrYGSOuc1JSSBRknFaM18Tsuw/n/4q1EGdi7RwxrcOHmCAOR4nxPQfngZrztOLyWtwbm3XIbHPhyAJgNg652WYDoejDut4Ea9fKmiLOr8I4xFdRCaFtSHboQykdUdTurA7FTuK3a4XHwCBDqjjETfiiZ42/ijYGpey4zeQforyRl/BcATL/EdMv/Uqmlk2ddrCViFJUaiASBkDJxsMnYZqn9me3rSzLa3caRSPnlSRsxjlIBLJhgGjfSCQCWBAO+RirnVCSudjrm+lV5b5UiDFeXEI9Lp3e/qPMbI1EqM4JC6sLq0jLjXbWK3m92SKa6uMBmigVSYwc6WkdmVEBxtk5PlVg1Dpnf8A1/ka51wvmcu9aHQbpr65BMpbSCJSkevG5VYRGQB1GOmc1yy5NEbReEdTo0PaV2yWbhk9tLbXFtLIYhHzURo5CJ420iWJmQHCk4Yjoay9lMRXhcZIxqlmYD05rDbc7d3zrYtVu3b3e9gWa3lDI5Ii7p0ltwjd6I6cZKqwYr18J7h/D0t4kgiXTHGoVRvsB6ncn1rDmzOcaZqxw0u0arxTW1w13aoJeYqrPASF5unISSNzssqglcNswwCVwDVa7T9uJp7M2pt2e4R457hnTkxwxx3KSDUA7tnCKNs7B2BOmrM0UV2G1qWRJGjB1OAxXCv8JGQHDLg53Q1tWdhHCnLijSNPwoqqPngDr60h1EoR0kSxKTsjbbthNZ2mmSwvZ2jV3Lme2lDDLOTzQ4YgA4H2ecAbVO9nbFpnHEZ3jkkki0wrCxaKGJiHwjEAyM+FLPgZ0qAABvq2tmkS6YkWNfJQAB8gNhWn2Um9yujYHa3m1y2vlGw701sPTcyqPIuPu1ow9RrelnLJi0q0XelKrPaLsYZ5xdW872twE5ZddZDAHUpKK6hmU5xq1KQxDK22NZwLNSleN3dpFG0sjBI0UszHooAyST5ACgNLtDxxbSHmY1ux0RRg4MjkHC58BgFi3gqsfCqDbW5BeSRuZNI2qWTGNRxgBR91FHdVfADxJJPrNxB7uX3qRSgIKwxt1jjODlh4SPgM3kAq/dJOVXSIFKVpy8QwcKM+tXBuVjJIFGTUe16x8cfIV4MxO5OaURZlLKWOT/6rClKkgUpSgFKUoDV4ijaNcX6aJlmi/bjOpR8jjSfRjXYbG/FzbJPC2BLEHjJGcalypI9MjauUVb/Zbef7vLaeNvMwUf3cg5sf0Bd0H+HVJosiU7F9mTZwvzSr3Er65XBZtRChFy795jhdRJx3nfAAOKcX7HrLK1xBPLaTsBraPQySYACmSKRWVmAGNQw2ABnAFWGlcmk9mWTrg5p2q7PSwQZlvri5mlcQ28KhII2kfIDSCEBmVAGkILYwhzUhy04fYER7rbwErnqxVScn1Ztz6tXwXXvt+9z1gtddvB5PISBcTDboMCIH0k868+2L/wC7Kn9rc20XzDXMWofVQa87M05qC4NeNPTqZI8KsORBHD1KIAT+JvvsfUtlvrW1X3NfVWsvLO3BjUV2msXkty0P/EQss8B/vIzqVfkw1IfRzU4I683TFWVxdoh09iV4LxVLq3iuY/gljV18xqAOD6jofUVu1UOwD8prux8IbjmRjGwjnHNUD0EnOX92rfXsxepJnntU6KvL2hn0cxFQtcPyrKIg5bGo+8TPnaPQpk0gbKAMlmAET24vmnli4fkMkYSe6IGA5B+xhxk4DOpkI8o1HRqnltDG1pOy4EcLQOP7PXye/wDshoAufJ89AapgJ97v9Xx++HOfLkQcv6aNP86suSD3Vic5GN9twcjA39N8j6VlWpwvIjCM/MdMI7/icKC5/Nvp08K266EGrfT4GkdT1+VVzh0ckWiMl51LSGSVyQVIxpAVskgnOMHHiNiBUhfXwVgSGOtwg0qT1zjOOigDcms6kgUpSpIFKUoBSte04hHKXEbauW5RuuzDqN+vXqK2KAUpSgFSnYi75XEwucLc27IfV4WDp9dEs38NRdfbebl3FtN05dzGc+jnkv8ATRMx+lRLglHY6rfbnjTwW4htzi6uX5EH6pIJeY/qxoGf5hR41ZKoFhce+3kvEDvCmq2tfIqrfbTjfHfkXSD+GMedZMs9EbOsI6nRI8L4alvDHBEMJGoVfPbxPqTkk+ZNQ/bQ4S1b7q8QtS3oOZjP8TCrDUP2xsGmsZ0j/SBOZHjrrjYSoB82QD615MX5rZua2JETgy8sOMqgZkxv3mIRtXh+jcY8fpW9EtVtOJhpIbtFAt54lLOMZZ3eFLeM+JwJpPlVlhNWS3Ib2NlI6wmirYj6VjcnatTitJxT3K7wc6eMMB0ewUt80uGC/wApWq51S+zv2nF7lx0htIIj+1JJLKR/CI/zFXStWH/mjhk9TBFc87dcPNrdDiA/4eYJDc/3bA4hnP6p1ctj4dw10OvG8tEljaKRQ8bqVZT0YEYIPoQa6lDk9l9lcPBqyGV7jfGQXmII+QyB9akpfhPyP9K0Lng5t5Tw+ZnwumW2lyNUsSSKwUtjd4yFRh4qVb720jXVEELStm6tdO4+H+lU7j/bB4p/dbaEzzYyRhsDI1YAXc7HOegqbILRSqpwvtuxdorq3eCQIzgYbv6VLFQrYOcKcbnNe9n2xW4uIoIV1JJCzlicMhGvukeB7v8AMH5rQM+2TtGsFwCVEVwhf9lsqc+m+P3qsIPlvXNOGQTG1W3dy8V2rqmckxSo5IQ58GKAfX0Oc7Dh3u1nHxK1kcMuOdGxGl+/oZcADG/nnb1FRYJvgl2LX/aLPkiO4Z8DqdWSB9dhW/2d7U+8sY5IWgl0h1Vs4dD95SQP9fXEXDB7xJxOFf8AmJEy/MxFl/nio/hF9JMrcQm0ottbtDGBtrfQRk58e8NvMjHQ1FgkZPaGBFzBFktOY411fEo05c7bHvAfM+hqxWvHIZJ3t421SRjLYBwNwCNXQkEj/Wa5LDwhikGnPNmciMZOyghQ3yLlt/1Kt/Zyy5MnEDb7mJOWh6lnVWyfmXTOPWibJL1q3x4+VaPHSRazFfiWJ2HzVSw/mKpvZrg7O1rfQSM7FmF0XbPz67nIPTf7pq/sgYFTuCMH5HY1ZbkF77a8ZYWaRW7YnvCIYmHVA6lpJuv3IgzZ89PnXyxskhiSGMaY40CKPIKMD67VUexnEfeiJ5DhLG2WzDNgDWADcy79O6kK59G86tHD+MwXGeRPFNjry5Ecj5hScV4/VScpV8DbhjSv4m5X2mK+VkNBSLmWKwmFpc/8C8ouYHGf92ZZkcpJp+GHmspVjsNek+Yt3Aw6wRiVxI4QZdTkP5MD45GDWHZG0EtzxCWUBvtEtQrAECNIEkxg+DNcuT57eVYXHs/eAl+GXHuwJJNtKpktievdXIeLJP3Gx6Vu8ByimnuZfFSk0ycjuMVo8Z4wkMTSytpRRv4k+AVR4sSQAB1JArQSy4pjSYLHP4xcz6fno5Gr6avrUjwvsgRItxeSi5mQ5jULoghOMao4ySS+5Gt2Y+WnJFI4cktpbIPJBboy7D8IeG3aWcabi5la4lXOdBYAJFn9SNUT5g+dWKlK3JVsZuRSlKkFL9qMatbwopC3TTj3d/wMqs8jEeKGNWVh0OselVzg/EufEHK6HBKSJ4o67Mn/AHB8QQfGt3jt37zxORwcx2qe7p0xzH0yTsPkOUnzDV4R2SrI8qjDOFDb7HTkKxH4sHGfIAeAq8SD3qi9vuD6cXkCgTQMshIG7KOqk+IGM/LNXeaUKMn/AN1EyHVnO+euf6fKr0Cj3nFo7y+seQdRTMj9e6O6xQ+o0kfX1r6eGpYcTjlACwThkB6CNiOnoCcY9GPlWHCLVOHcRaJl+znAEMn4d/0Z+uF+i+dWnjvB1uoGhY4zgq2M6SOjY/l8iajkgiLrscTeR3EcpWISiZojqwGzksg6d7G/l/Koe64FctcS2KArZyTc5nxsAcEqG6dRjT5qPCrzY25jiSNm1lUVS34sADP1xXtU0CE4Rwh4ry6mYAJJyxHg+Crg7eGNhXjc9hbeSYzNrwW1tEGxGzfiIxnx8D41YaUoGhJwiJWWdYgZIoikYBwAMHCgdAdyM+tU3hkl3YsjvBLKswd5EQbiRmONRAO4VVOP1j610GlKBBdkeFvDE7SqEeWVpeWOkeei/P8A8VO0pUkFZ4hxEiwFmikmfiVyGVB3pQrqVj26lnliH0xVqi4S0sQsZobO6u41VHuhGQbTA+CSZSGmnAwAqFemXx1bx7M9lY7yBJ2kljeO+upI2iYBiGflsM4JGeWO8MEY2IO9XuysEgjWKJBHGo2UDAHmfUk7kncnc15U86hajzbNsYOSV8EHB2EgVAGkuXlA2uGuZucD5q2rC/IDHmDUjwTnhGjue88blVlGAJlwCshUfC2+lh01KSNiKX3aS1g/TXMEZ8mlQH+HOT+VQt57Q4sH3aGW4P4ipii+ZklAOP2VasbcmtzvGO/lNHiPaa4seIXhgaBY2jt5JOekjAHQ6ahodcd2Nc5z0HTFT3Zj2izS3EVvdRQ4nJWOW3ZyMhGcBkfJwVRu8GPhnrmuccRtpLmaS4mxK0hGYUYpbpyxoAkdu84Gk7YxnJ04NdJ9mXZuNoIOJyMZJ5IsoNOmOAMMMkab77aS5JJA20g4rV085zlUX5Vz3yM+OGPH5o+Z8d8cF+pSlegecKUpQEbx1nKJFG7RtLIsetcalGC7lc9G0IwB8CQfCtLhimS6ubly2IibeFcnAUKjyvp/E0ndyfuxJjqcyXFrdmjzGMyIyyIM4yVOSmfDUuVz4as1hZQ/aNMhOiUAsjAgq4GnVg9CVAVh5ovrkDknZ18xWjO7GSZJZ2A6O8mJXdz+rzCAPNx5VYagJ+DtA8nD/hngV2tHYkB4WdWTcdcFFibY40+tT9dEQR/EGOoDwxWrUjfQ5XI6j+lR1XINa94bHNo5iBtDh167EdDt/Toa2aUoQKUpQClK8uEcH9+uZ1eWaOG3WNQIXKMzupcsWHUKukAdMk5qmTIscdTLRi5OketK1eHu2HjkOqSKWSFmxjUUcgPgdNS6W+tbVWTtWiHsKxlmCKXY4VQWJ8gBk/yFfJpNKs3kpP5DNVzivGVnUQqcR6Fe4fwC6Q3KHqR8Xku3U1Wc1COploQc5KKPXgdjKbWJZZ5guksIo3aJV5jGQ6uWQXbLndj6YrSvuFx27K8sYmgJwzSamePyY5OGXz7uR13xUpa9o4ZB1ZXP/LZGEnmCEAJI9RkVuyxCVMEEA+DDf6j/ALV8xLNkUrne59PHBi0VCrXvz/Zja2EUe8UcaeqIo/morwu+JrqMKKZ5PvIMYX/EY7KPTc+QNaltwmZRyObpt1PdZc87SR+j1HZQDkahk4wNsVIpHHbxHAEcaAscfmSfEn16muTST5vv3/R2TbXFd+37NjstwZrviUUNzpmiEUk0sIB5QwVWLVneTLsdm2Ok93aur8H4wssdviPl8635qqCMKBy+70HhKuNvyqudj+y0sdlJIwMd3eYLk/FBGRhEH66RszY/tGbwqwcMs/t2kC6IYoxbwrgjYHMjAH7pKxoP8InoQa+h6fH4eNRfJ811OTxMjkuPYmKUpXczilKUApSlAV/tl2W99iUowjuoSXglP3Wxgq2OsbjusPLfqBVK4bfmVTrQxSoxSWI9Y3HVT5jxDeIINdVqj9vuBmM/7TgUlkULcovWWIffA8ZIslh5rqXyqydAjajbu30nI6H+XpW/FKHUOpDKwDAjoQRkEehFJ49SkV0IIilKVJUUpSgFe/Zm9EF68bbLdKuk+HNjUgof2o8EesZHjXhUdxvLIIY97l2XkKPi1hgVkHkqkai3QAHNcs0FODTLwlpkmjdnTl3t3GdiZhMvqskad4eY1o6/MV6VaO0HZxLrS2t4pUyFkjC6sHGpCHBVlOAcHoQCMVz63hhlQOIb+6VgCDc3ccMZB3B0W5Jx8xWfBn1QSSbaOuTHUrs9+OcUjiikDyIrmNwqlhqYlSAAvU748KhOC9mLie1SCG0kUFUDPKOVH1DSbt32zgjKqepqWbjj2ciR2tpYW7OGYlI5HdVG2ppCULZYgDI8/Ktie5uLqM8+6lw2RpiIiTyyRGAzfJmIrL1edWlNVXfe5r6TDNpuHv33saXDeHNZ3Etk7xsQiTARFiq6sq6d45B1IG3xnXnAzUqTVT4fNHC0EmgI3u0iSBFGppBLEmkAbs5dWxUuvD3n71ySqHpAp7v/AMrD4z+r8Pz615eaKctT2XaPXwSahp5fbPWHj8LvoVwds6uiHfGFY7Oc/hyPWvHtFaPLHy1XUDnbJAZvu6iOiKe+d9yqjxrZj4QiEtEXiyckRsQpPnyzlM+oFfbi8S3TVLKSCdtWnUx/CoRRqPoBVE0pJ4zq03FrJ/h0fsN2wimSOyYTRXEcQAWdg5lCAKzrMpxIehPQ79AKuFcx9lVktxNJfSMFljDQpbnaSBWILSSqdw8mkYxsFHUknHTq+jxuTinPk+XyqCm1B7ClKV0OYpSlAKUpQChFK87iYIjOc4UFjgZOAMnAHU+lAcvNh7ndzWIGIx9vbeXKc96Mf4cupceCslY2HExKpbSU+0eMBsZYrnJGPkdvDB8qnO0Vs167pGU96g03NkwxpmhdFV4y2d1Zg6EjpmFvKqrPdvcRt7qeVdKQsiS7PFjJ0SIVbHeIOcd4A4O4IumQbN7Dhs+B/rWtUyy52IyK0p+Hkbr09f8AOrkGnXhdTOCkcSB5pXCRqTgZwWLMcHCKqsxOPD1rCXisKtoMqa/wKwZ/oi5Y/QVpTcUHOj/T2kiMWimli5YYlSpVRMO+CrEYIqJN1tyFzuWiHsS2C11ePgDJWBUhRfPLtqfHrqX6VhwLi9hFOsFjC8jy6gZ1UkPpGWzcTMDIAN+6WHlULxJWlXVfXLTRLuUcRxwjyLIgAb98kelTPZGxBzxKXuRiIiBSMaYtmeYjwLhRgeCKPxGvOywkoXllv7I1QknKoIuYFci4RxBYLGPmE5TVEFAyzsjugVR4k6f89qmeyntCiEM9xcygzSXBkjt1JMukxRBIlj6jGkrk4BwWzg5qvcE4Ic62GZWLM7EkhNbFmVfADLHp161PSqWNysZmpVRGFrgyz3DCI6UV5NTOOWMErArKDqbTvsBkt6ip+Ka70gm0j6DYXABG3Qgx9R061rcPiDpAn9vK90/qiEGMH03tx+6atFWydPjyO5Lf6l8XU5caqL2+hVI7GVZmn9yYuSSM3MJVSQAxQeBbAyeprObi9wsixvbxw6tleWYlCfwakQgN6EjPhmrRWEsQdSrAMpGCCAQR5EHqKo+kxPlfdnRdZmXD+yIgcLuX/SXCRDxEMW/8cpOP4a2bDgMUTcwAvL/ayMXf6Mfh+S4rEWEsW0EgKf2U2ohfRJB3lHowYeWK3oC+O+FB8lLEfmVH9K7QxQh6VRwnlnk9TbNfiVy1upvYjongRnVvxADU0L/ijfGCPMgjBANdpifKg4IyAcHqPQ1yLh3DTeXsVoBmNCtxcHwCI2Y4z6ySKNvwo9dfrqjgxSlKkgUpSgFKUoBXjdh9DcvSHx3dWdOfANjfB6ZHnXtSgKDfcFmjRZEinijDNJFyeW9xYux+0RUUlZ7VyMmIZI2wuy8uV/8A5YXgzxKC2kdccuaDnRykbk56PF4d0O3U1aaUBU09mNmCdXvLg+DXl3gfLEg/nWxb+zjhyHPucUh85g0p/OUtVkrGSQKCzEAAZJJwAB1JPgKA8LPh0UIxFFHEPJEVR+SgVyr2kcbF5dG0GGtrY4ddissxGSG81jUgY/EzZ+EVJdsPaZzAkPC5W1837S4EStCFCvlVaTZyX0boCMZ3FUi2g0KFLFjuWZurMSWZz6liT9aglI0peARFSoUjKsFyzsqZBGpUYlVIz4AVYuIdrZ57Q2gt1g1RcqSXmhgF06W5SAZyVyBqxpz44pYWgK6mGc9M/wBa90sEBzj6HpXOUFKr9jom1waVvw3CDrgDAUYzgDYZYgV4cT4vyYJB7vcL9m+ltCsurScZZHbG+NzUvNEzHZ9C+OANR+pyAPpn1FaPEYIYo2lkjEpHQONbMxOFVS+dyxA+tXIITg3aS1MwxOirHaxQrrym+pi/xAeCR1bIplcakYMvmpBH5jaoqz7OR8orNHG0jtzHIGAG8AhG6hRhRjHTPiaW/Z2NJA4Rcg5Dp9m/nhxHhZAfUfMHc0BMUpSoArXu7krpVEMs0jaIox1kY9B6KBuWOygEmvetTsj2hS14nLLdnue7AArBLIYCXyseqIMAWQFmJAyQoBwKkM6X2N7LixgKsQ9xI3MnkH33xjC56IoAVR4AeZNT9RnB+09rd592uIpiBkqjgsv7SfEv1FSdWOYpSlAKUpQClKUApSlAKgOM9vLG0YpPdRrIOsakvIPnHGCw/KpDj1nJNazRQyGGV4nVJBkaGKkK2RuMHxG/lXBn4PNZ5jlsp4cdWWJ5EY+JEsYYN8zv51xy5JQVxjZ1xQjN7ujpNz7aLRc6IL2YDxSDAPy5jKT+VUrtp7UU4isUMUNytt3nmVlT7TGkICEdtaKSxZMdQuQcYqDbiSDrrHzil/8AzWhcxh2DwpMzFhqCQT5PgJF7mNa5/eGQazR6jK3Th9maJYMa31fgm7W7SRdUbKw9D09CPD5Gt6ztNZ/VHX/Kob/YUs2H9wvebj447edD9JCFyPmamOGdl+MrgR27MnldG3Uj96OTV+amtGPI5cxaOM4KPDTJgCvtZXXCL+EZlsWkGN2tZEl/+jaH/JTUU/aKFG0Ss1u/4biOSI/9RQP511KWbl5drEupsncKFUZZ2JwqIo3ZidgK1OKdnZY7q0a6b7UxzT8lSDHDgxpGuR8cmZWLP0yAF2GTa/Z1wUXLHiUneRXeO1XbTgHS9z6s51Kp8FG3xGt32j8GkLQ3sSNJyQ8cqIMuY30HWoG7FHjU6RuQW8qmit7lZpXlb3KyKHjYOp6MpyPz8/SvWqlhSlKAV5QW4TUR1ZizHxJOAPyUBR6KK9ageJdpTrFvZRm6uXbQqpugbxy2d8dSAdh8RWgNvidtz5YreEA3sjDkuPjhwe9PrHeVUAJ67kY3zXcBVO9nnYL3BWnuH519MBzZPBR1EUfkg28s4HQAAXKrlG7FKUoQKUpQClKUApSlAKUpQDFKUoBSlKAVhLCrAqyhgeoIBB+hrOlAYxRBVCqAqgAAAAAAdAAOgrKlKAr3GOwNncyGZ4jHMessLvE59WaMjWf2s1Et7LYhuL6+Uf4lucfV4Sf51dmbAydgK4dx3tnLxIlslbUk8uIdGUHAeX8bHGdJ2XYYyCx5ZcscUdTOuLG8jpH3tM8VrNF7lc3F/guJgZIuWBpwvfWJUJ1HOxJGnpvURfdpboD7O3jUebSM5H7qBf615rchn5UYaaXwjiUu/wDCmcfM4FXDgPsvubgh7xvdIf7NGDTt6M4ysQ/Z1H1WskMubK/LGkaZY8WNbu2Urh1tccTfkxNJcv8AeQfZQRg9GmZM5XxA1MW8Aa7T2J7BQ8OTIxJcMoDy6QMDry41+5GD90depyam+D8FhtIhBbxLFGPur4nxYk7sx8WJJNbtbIQ07t2zJKd7LYUpSuhQUpSgFKUoBSlKAUpSgFKUoBSlKAUpSgFKUoBSlKA+EV+V+GWiHi8sOheVzmHL0jRjUdtPTFKUB+m+D8NigiVIYo4l0g6Y0VR064UAVvUpQClKUApSlAKUpQClKUB//9k="/>
          <p:cNvSpPr>
            <a:spLocks noChangeAspect="1" noChangeArrowheads="1"/>
          </p:cNvSpPr>
          <p:nvPr/>
        </p:nvSpPr>
        <p:spPr bwMode="auto">
          <a:xfrm>
            <a:off x="155575" y="-2193925"/>
            <a:ext cx="3943350" cy="45815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6293787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8077200" cy="18722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l-GR" sz="2800" b="1" dirty="0" smtClean="0">
                <a:solidFill>
                  <a:srgbClr val="CC0000"/>
                </a:solidFill>
              </a:rPr>
              <a:t>Αλγόριθμος</a:t>
            </a:r>
            <a:r>
              <a:rPr lang="el-GR" sz="2800" dirty="0" smtClean="0"/>
              <a:t> είναι μια πεπερασμένη σειρά ενεργειών, αυστηρά καθορισμένων και εκτελέσιμων σε πεπερασμένο χρόνο, που στοχεύουν στην επίλυση ενός προβλήματος.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C29C9-361E-42FF-BEEA-C0048E1F0EAB}" type="slidenum">
              <a:rPr lang="el-GR" smtClean="0"/>
              <a:pPr>
                <a:defRPr/>
              </a:pPr>
              <a:t>28</a:t>
            </a:fld>
            <a:endParaRPr lang="el-GR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580112" y="188640"/>
            <a:ext cx="3347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285750" indent="-285750">
              <a:lnSpc>
                <a:spcPct val="100000"/>
              </a:lnSpc>
              <a:spcBef>
                <a:spcPct val="50000"/>
              </a:spcBef>
              <a:buClrTx/>
              <a:buFont typeface="Wingdings" pitchFamily="2" charset="2"/>
              <a:buChar char="ü"/>
              <a:defRPr sz="2000">
                <a:solidFill>
                  <a:schemeClr val="bg2">
                    <a:lumMod val="10000"/>
                  </a:schemeClr>
                </a:solidFill>
                <a:latin typeface="Arial" charset="0"/>
              </a:defRPr>
            </a:lvl1pPr>
          </a:lstStyle>
          <a:p>
            <a:pPr marL="0" indent="0" algn="r">
              <a:buNone/>
            </a:pPr>
            <a:r>
              <a:rPr lang="el-GR" sz="2400" b="1" dirty="0" smtClean="0">
                <a:latin typeface="+mj-lt"/>
              </a:rPr>
              <a:t> </a:t>
            </a:r>
            <a:r>
              <a:rPr lang="el-GR" sz="2400" b="1" dirty="0" err="1" smtClean="0">
                <a:latin typeface="+mj-lt"/>
              </a:rPr>
              <a:t>κεφ</a:t>
            </a:r>
            <a:r>
              <a:rPr lang="el-GR" sz="2400" b="1" dirty="0" smtClean="0">
                <a:latin typeface="+mj-lt"/>
              </a:rPr>
              <a:t> 2.2 - Αλγόριθμοι</a:t>
            </a:r>
            <a:endParaRPr lang="en-GB" sz="2400" dirty="0">
              <a:latin typeface="+mj-lt"/>
            </a:endParaRPr>
          </a:p>
        </p:txBody>
      </p:sp>
      <p:sp>
        <p:nvSpPr>
          <p:cNvPr id="8" name="TextBox 7"/>
          <p:cNvSpPr txBox="1">
            <a:spLocks/>
          </p:cNvSpPr>
          <p:nvPr/>
        </p:nvSpPr>
        <p:spPr>
          <a:xfrm>
            <a:off x="755576" y="764704"/>
            <a:ext cx="6120680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/>
            <a:r>
              <a:rPr lang="el-GR" sz="2800" i="1" dirty="0" smtClean="0">
                <a:solidFill>
                  <a:srgbClr val="C00000"/>
                </a:solidFill>
                <a:latin typeface="+mn-lt"/>
              </a:rPr>
              <a:t>Τι είναι ο αλγόριθμος;</a:t>
            </a:r>
            <a:endParaRPr lang="el-GR" sz="2800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" name="TextBox 7"/>
          <p:cNvSpPr txBox="1">
            <a:spLocks/>
          </p:cNvSpPr>
          <p:nvPr/>
        </p:nvSpPr>
        <p:spPr>
          <a:xfrm>
            <a:off x="755576" y="3356992"/>
            <a:ext cx="6120680" cy="57606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just"/>
            <a:r>
              <a:rPr lang="el-GR" sz="2800" i="1" dirty="0" smtClean="0">
                <a:solidFill>
                  <a:srgbClr val="C00000"/>
                </a:solidFill>
                <a:latin typeface="+mn-lt"/>
              </a:rPr>
              <a:t>Παραδείγματα:</a:t>
            </a:r>
            <a:endParaRPr lang="el-GR" sz="2800" i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55298" name="Picture 2" descr="https://encrypted-tbn2.gstatic.com/images?q=tbn:ANd9GcRr8lfoQJxCl2Xqdd9hCmixjKKGK0Av7d0D9V3jYhs4sTvkwwrYr1xzQ6a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4077073"/>
            <a:ext cx="1368152" cy="1368152"/>
          </a:xfrm>
          <a:prstGeom prst="rect">
            <a:avLst/>
          </a:prstGeom>
          <a:noFill/>
        </p:spPr>
      </p:pic>
      <p:pic>
        <p:nvPicPr>
          <p:cNvPr id="55308" name="Picture 12" descr="http://www.aperfectworld.org/clipart/special_occasions/ti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861048"/>
            <a:ext cx="952500" cy="2295526"/>
          </a:xfrm>
          <a:prstGeom prst="rect">
            <a:avLst/>
          </a:prstGeom>
          <a:noFill/>
        </p:spPr>
      </p:pic>
      <p:pic>
        <p:nvPicPr>
          <p:cNvPr id="55310" name="Picture 14" descr="http://www.psealocals.org/sharedimages/Graduation/Graduates%20-%20Cartoon%203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933056"/>
            <a:ext cx="1332384" cy="18630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455378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7500</TotalTime>
  <Words>1367</Words>
  <Application>Microsoft Office PowerPoint</Application>
  <PresentationFormat>Προβολή στην οθόνη (4:3)</PresentationFormat>
  <Paragraphs>269</Paragraphs>
  <Slides>28</Slides>
  <Notes>9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29" baseType="lpstr">
      <vt:lpstr>Theme1</vt:lpstr>
      <vt:lpstr>ΘΕΜΑΤΙΚΗ ΕΝΟΤΗΤΑ 1:  ΒΑΣΙΚΕΣ ΕΝΝΟΙΕΣ</vt:lpstr>
      <vt:lpstr>Διαφάνεια 2</vt:lpstr>
      <vt:lpstr>Διαφάνεια 3</vt:lpstr>
      <vt:lpstr>Διαφάνεια 4</vt:lpstr>
      <vt:lpstr>ΘΕΜΑΤΙΚΗ ΕΝΟΤΗΤΑ 2:  ΘΕΜΑΤΑ ΘΕΩΡΗΤΙΚΗΣ ΕΠΙΣΤΗΜΗΣ Η/Υ </vt:lpstr>
      <vt:lpstr>Διαφάνεια 6</vt:lpstr>
      <vt:lpstr>Κατηγορίες Προβλημάτων</vt:lpstr>
      <vt:lpstr>Υπολογιστικά Προβλήματα</vt:lpstr>
      <vt:lpstr>Υπολογιστικά Προβλήματα</vt:lpstr>
      <vt:lpstr>Παραδείγματα</vt:lpstr>
      <vt:lpstr>Μη Υπολογιστικά Προβλήματα</vt:lpstr>
      <vt:lpstr>Διατύπωση Προβλήματος</vt:lpstr>
      <vt:lpstr>Διαδικασία Επίλυσης (Υπολογιστικού) Προβλήματος</vt:lpstr>
      <vt:lpstr>Διαδικασία Επίλυσης (Υπολογιστικού) Προβλήματος ΚατανόησηΑνάλυση-Αφαίρεση Σύνθεση Κατηγοριοποίηση Γενίκευση</vt:lpstr>
      <vt:lpstr>Διαδικασία Επίλυσης (Υπολογιστικού) Προβλήματος ΚατανόησηΑνάλυση-Αφαίρεση Σύνθεση Κατηγοριοποίηση Γενίκευση</vt:lpstr>
      <vt:lpstr>Διαδικασία Επίλυσης (Υπολογιστικού) Προβλήματος ΚατανόησηΑνάλυση-Αφαίρεση Σύνθεση Κατηγοριοποίηση Γενίκευση</vt:lpstr>
      <vt:lpstr>Διαδικασία Επίλυσης (Υπολογιστικού) Προβλήματος ΚατανόησηΑνάλυση-Αφαίρεση Σύνθεση Κατηγοριοποίηση Γενίκευση</vt:lpstr>
      <vt:lpstr>Διαδικασία Επίλυσης (Υπολογιστικού) Προβλήματος ΚατανόησηΑνάλυση-Αφαίρεση Σύνθεση Κατηγοριοποίηση Γενίκευση</vt:lpstr>
      <vt:lpstr>Διαδικασία Επίλυσης (Υπολογιστικού) Προβλήματος ΚατανόησηΑνάλυση-Αφαίρεση Σύνθεση Κατηγοριοποίηση Γενίκευση</vt:lpstr>
      <vt:lpstr>Διαφάνεια 20</vt:lpstr>
      <vt:lpstr>Διαφάνεια 21</vt:lpstr>
      <vt:lpstr>Διαδικασία Επίλυσης (Υπολογιστικού) Προβλήματος ΚατανόησηΑνάλυση-Αφαίρεση Σύνθεση Κατηγοριοποίηση Γενίκευση</vt:lpstr>
      <vt:lpstr>Διαδικασία Επίλυσης (Υπολογιστικού) Προβλήματος ΚατανόησηΑνάλυση-Αφαίρεση Σύνθεση Κατηγοριοποίηση Γενίκευση</vt:lpstr>
      <vt:lpstr>Διαδικασία Επίλυσης (Υπολογιστικού) Προβλήματος ΚατανόησηΑνάλυση-Αφαίρεση Σύνθεση Κατηγοριοποίηση Γενίκευση</vt:lpstr>
      <vt:lpstr>Παράδειγμα</vt:lpstr>
      <vt:lpstr>Παράδειγμα</vt:lpstr>
      <vt:lpstr>ΘΕΜΑΤΙΚΗ ΕΝΟΤΗΤΑ 2:  ΘΕΜΑΤΑ ΘΕΩΡΗΤΙΚΗΣ ΕΠΙΣΤΗΜΗΣ Η/Υ </vt:lpstr>
      <vt:lpstr>Διαφάνεια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Κεφάλαιο 2</dc:title>
  <dc:creator>ak</dc:creator>
  <cp:lastModifiedBy>user</cp:lastModifiedBy>
  <cp:revision>1201</cp:revision>
  <dcterms:created xsi:type="dcterms:W3CDTF">2010-09-23T17:43:55Z</dcterms:created>
  <dcterms:modified xsi:type="dcterms:W3CDTF">2014-10-06T19:16:26Z</dcterms:modified>
</cp:coreProperties>
</file>