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1993A1-E944-43CC-B9AD-A16844DA7E53}" type="doc">
      <dgm:prSet loTypeId="urn:microsoft.com/office/officeart/2005/8/layout/venn1" loCatId="relationship" qsTypeId="urn:microsoft.com/office/officeart/2005/8/quickstyle/3d9" qsCatId="3D" csTypeId="urn:microsoft.com/office/officeart/2005/8/colors/accent1_2" csCatId="accent1" phldr="1"/>
      <dgm:spPr/>
    </dgm:pt>
    <dgm:pt modelId="{CEF06A45-1148-4709-99CA-C95E38A892E9}">
      <dgm:prSet phldrT="[Κείμενο]"/>
      <dgm:spPr/>
      <dgm:t>
        <a:bodyPr/>
        <a:lstStyle/>
        <a:p>
          <a:r>
            <a:rPr lang="el-GR" dirty="0" smtClean="0"/>
            <a:t>Μαθηματικά</a:t>
          </a:r>
          <a:endParaRPr lang="el-GR" dirty="0"/>
        </a:p>
      </dgm:t>
    </dgm:pt>
    <dgm:pt modelId="{FD051F6D-BB54-4254-A928-E365807D5CBC}" type="parTrans" cxnId="{19423F14-B244-4EF3-853F-D5F66C0CC200}">
      <dgm:prSet/>
      <dgm:spPr/>
      <dgm:t>
        <a:bodyPr/>
        <a:lstStyle/>
        <a:p>
          <a:endParaRPr lang="el-GR"/>
        </a:p>
      </dgm:t>
    </dgm:pt>
    <dgm:pt modelId="{00D29847-61E4-4305-B246-DED5438D6CFF}" type="sibTrans" cxnId="{19423F14-B244-4EF3-853F-D5F66C0CC200}">
      <dgm:prSet/>
      <dgm:spPr/>
      <dgm:t>
        <a:bodyPr/>
        <a:lstStyle/>
        <a:p>
          <a:endParaRPr lang="el-GR"/>
        </a:p>
      </dgm:t>
    </dgm:pt>
    <dgm:pt modelId="{D54CCEC4-CE3B-48B8-87AB-93A8EC73FA82}">
      <dgm:prSet phldrT="[Κείμενο]"/>
      <dgm:spPr/>
      <dgm:t>
        <a:bodyPr/>
        <a:lstStyle/>
        <a:p>
          <a:r>
            <a:rPr lang="el-GR" dirty="0" smtClean="0"/>
            <a:t>Επιστήμη Η/Υ</a:t>
          </a:r>
          <a:endParaRPr lang="el-GR" dirty="0"/>
        </a:p>
      </dgm:t>
    </dgm:pt>
    <dgm:pt modelId="{B3D895D7-EAC2-4596-90E3-3630D3603F57}" type="parTrans" cxnId="{CC2358C7-5048-4623-B942-31BDDFC91D40}">
      <dgm:prSet/>
      <dgm:spPr/>
      <dgm:t>
        <a:bodyPr/>
        <a:lstStyle/>
        <a:p>
          <a:endParaRPr lang="el-GR"/>
        </a:p>
      </dgm:t>
    </dgm:pt>
    <dgm:pt modelId="{21244A4C-3840-4F08-B9A1-BD67DFDECABE}" type="sibTrans" cxnId="{CC2358C7-5048-4623-B942-31BDDFC91D40}">
      <dgm:prSet/>
      <dgm:spPr/>
      <dgm:t>
        <a:bodyPr/>
        <a:lstStyle/>
        <a:p>
          <a:endParaRPr lang="el-GR"/>
        </a:p>
      </dgm:t>
    </dgm:pt>
    <dgm:pt modelId="{2CA9E909-695D-4122-9DBE-8AC322E828D1}">
      <dgm:prSet phldrT="[Κείμενο]"/>
      <dgm:spPr/>
      <dgm:t>
        <a:bodyPr/>
        <a:lstStyle/>
        <a:p>
          <a:r>
            <a:rPr lang="el-GR" dirty="0" smtClean="0"/>
            <a:t>Φυσική</a:t>
          </a:r>
          <a:endParaRPr lang="el-GR" dirty="0"/>
        </a:p>
      </dgm:t>
    </dgm:pt>
    <dgm:pt modelId="{CD9AFF88-278E-477E-B705-CDE2D685EDA3}" type="parTrans" cxnId="{4EB1F9C8-FCF3-4659-A7ED-BD6BC164C8DE}">
      <dgm:prSet/>
      <dgm:spPr/>
      <dgm:t>
        <a:bodyPr/>
        <a:lstStyle/>
        <a:p>
          <a:endParaRPr lang="el-GR"/>
        </a:p>
      </dgm:t>
    </dgm:pt>
    <dgm:pt modelId="{1609DDCA-63FD-42CA-8B18-EEEB6EA92174}" type="sibTrans" cxnId="{4EB1F9C8-FCF3-4659-A7ED-BD6BC164C8DE}">
      <dgm:prSet/>
      <dgm:spPr/>
      <dgm:t>
        <a:bodyPr/>
        <a:lstStyle/>
        <a:p>
          <a:endParaRPr lang="el-GR"/>
        </a:p>
      </dgm:t>
    </dgm:pt>
    <dgm:pt modelId="{546A901B-BC61-4E88-BBE2-EB76DB755386}" type="pres">
      <dgm:prSet presAssocID="{AF1993A1-E944-43CC-B9AD-A16844DA7E53}" presName="compositeShape" presStyleCnt="0">
        <dgm:presLayoutVars>
          <dgm:chMax val="7"/>
          <dgm:dir/>
          <dgm:resizeHandles val="exact"/>
        </dgm:presLayoutVars>
      </dgm:prSet>
      <dgm:spPr/>
    </dgm:pt>
    <dgm:pt modelId="{24FB235F-7D9F-4A95-B18D-67A617728FCF}" type="pres">
      <dgm:prSet presAssocID="{CEF06A45-1148-4709-99CA-C95E38A892E9}" presName="circ1" presStyleLbl="vennNode1" presStyleIdx="0" presStyleCnt="3"/>
      <dgm:spPr/>
      <dgm:t>
        <a:bodyPr/>
        <a:lstStyle/>
        <a:p>
          <a:endParaRPr lang="el-GR"/>
        </a:p>
      </dgm:t>
    </dgm:pt>
    <dgm:pt modelId="{D5D0CBED-BA87-4E23-8422-4D9F465EB443}" type="pres">
      <dgm:prSet presAssocID="{CEF06A45-1148-4709-99CA-C95E38A892E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195CC4D-12BF-4053-ADC1-5AE5CD25BFC2}" type="pres">
      <dgm:prSet presAssocID="{D54CCEC4-CE3B-48B8-87AB-93A8EC73FA82}" presName="circ2" presStyleLbl="vennNode1" presStyleIdx="1" presStyleCnt="3"/>
      <dgm:spPr/>
      <dgm:t>
        <a:bodyPr/>
        <a:lstStyle/>
        <a:p>
          <a:endParaRPr lang="el-GR"/>
        </a:p>
      </dgm:t>
    </dgm:pt>
    <dgm:pt modelId="{CAE5E1BA-F9BB-434A-A653-891A5F4B20C8}" type="pres">
      <dgm:prSet presAssocID="{D54CCEC4-CE3B-48B8-87AB-93A8EC73FA8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7240CDE-5865-4590-8E2C-8A6E2D072792}" type="pres">
      <dgm:prSet presAssocID="{2CA9E909-695D-4122-9DBE-8AC322E828D1}" presName="circ3" presStyleLbl="vennNode1" presStyleIdx="2" presStyleCnt="3"/>
      <dgm:spPr/>
      <dgm:t>
        <a:bodyPr/>
        <a:lstStyle/>
        <a:p>
          <a:endParaRPr lang="el-GR"/>
        </a:p>
      </dgm:t>
    </dgm:pt>
    <dgm:pt modelId="{CE7BE9F8-A0D0-458B-9D64-D9DC382EF026}" type="pres">
      <dgm:prSet presAssocID="{2CA9E909-695D-4122-9DBE-8AC322E828D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4EB1F9C8-FCF3-4659-A7ED-BD6BC164C8DE}" srcId="{AF1993A1-E944-43CC-B9AD-A16844DA7E53}" destId="{2CA9E909-695D-4122-9DBE-8AC322E828D1}" srcOrd="2" destOrd="0" parTransId="{CD9AFF88-278E-477E-B705-CDE2D685EDA3}" sibTransId="{1609DDCA-63FD-42CA-8B18-EEEB6EA92174}"/>
    <dgm:cxn modelId="{C4A7AB08-A6D6-4914-AFC3-5C0C38EDE92B}" type="presOf" srcId="{CEF06A45-1148-4709-99CA-C95E38A892E9}" destId="{D5D0CBED-BA87-4E23-8422-4D9F465EB443}" srcOrd="1" destOrd="0" presId="urn:microsoft.com/office/officeart/2005/8/layout/venn1"/>
    <dgm:cxn modelId="{CB3C482D-02E2-4567-9015-3C92BBCA4B69}" type="presOf" srcId="{2CA9E909-695D-4122-9DBE-8AC322E828D1}" destId="{C7240CDE-5865-4590-8E2C-8A6E2D072792}" srcOrd="0" destOrd="0" presId="urn:microsoft.com/office/officeart/2005/8/layout/venn1"/>
    <dgm:cxn modelId="{520FD113-A20C-46F3-AF17-9C0B5E3413E4}" type="presOf" srcId="{CEF06A45-1148-4709-99CA-C95E38A892E9}" destId="{24FB235F-7D9F-4A95-B18D-67A617728FCF}" srcOrd="0" destOrd="0" presId="urn:microsoft.com/office/officeart/2005/8/layout/venn1"/>
    <dgm:cxn modelId="{19423F14-B244-4EF3-853F-D5F66C0CC200}" srcId="{AF1993A1-E944-43CC-B9AD-A16844DA7E53}" destId="{CEF06A45-1148-4709-99CA-C95E38A892E9}" srcOrd="0" destOrd="0" parTransId="{FD051F6D-BB54-4254-A928-E365807D5CBC}" sibTransId="{00D29847-61E4-4305-B246-DED5438D6CFF}"/>
    <dgm:cxn modelId="{CC2358C7-5048-4623-B942-31BDDFC91D40}" srcId="{AF1993A1-E944-43CC-B9AD-A16844DA7E53}" destId="{D54CCEC4-CE3B-48B8-87AB-93A8EC73FA82}" srcOrd="1" destOrd="0" parTransId="{B3D895D7-EAC2-4596-90E3-3630D3603F57}" sibTransId="{21244A4C-3840-4F08-B9A1-BD67DFDECABE}"/>
    <dgm:cxn modelId="{29256CB5-967B-47D3-AC1B-B8B348438E82}" type="presOf" srcId="{D54CCEC4-CE3B-48B8-87AB-93A8EC73FA82}" destId="{CAE5E1BA-F9BB-434A-A653-891A5F4B20C8}" srcOrd="1" destOrd="0" presId="urn:microsoft.com/office/officeart/2005/8/layout/venn1"/>
    <dgm:cxn modelId="{4E1D0968-A3F2-47CE-8851-D3CFF57C8C39}" type="presOf" srcId="{2CA9E909-695D-4122-9DBE-8AC322E828D1}" destId="{CE7BE9F8-A0D0-458B-9D64-D9DC382EF026}" srcOrd="1" destOrd="0" presId="urn:microsoft.com/office/officeart/2005/8/layout/venn1"/>
    <dgm:cxn modelId="{3FD9D5EA-FC73-4435-93C2-532773B81BF0}" type="presOf" srcId="{AF1993A1-E944-43CC-B9AD-A16844DA7E53}" destId="{546A901B-BC61-4E88-BBE2-EB76DB755386}" srcOrd="0" destOrd="0" presId="urn:microsoft.com/office/officeart/2005/8/layout/venn1"/>
    <dgm:cxn modelId="{545BC8C5-04A8-4A00-8CCF-EC56C5B3F0D3}" type="presOf" srcId="{D54CCEC4-CE3B-48B8-87AB-93A8EC73FA82}" destId="{E195CC4D-12BF-4053-ADC1-5AE5CD25BFC2}" srcOrd="0" destOrd="0" presId="urn:microsoft.com/office/officeart/2005/8/layout/venn1"/>
    <dgm:cxn modelId="{A1808196-4893-41CE-AB36-F0420F966924}" type="presParOf" srcId="{546A901B-BC61-4E88-BBE2-EB76DB755386}" destId="{24FB235F-7D9F-4A95-B18D-67A617728FCF}" srcOrd="0" destOrd="0" presId="urn:microsoft.com/office/officeart/2005/8/layout/venn1"/>
    <dgm:cxn modelId="{EE54E8BF-B594-452A-A666-634D4BBC0935}" type="presParOf" srcId="{546A901B-BC61-4E88-BBE2-EB76DB755386}" destId="{D5D0CBED-BA87-4E23-8422-4D9F465EB443}" srcOrd="1" destOrd="0" presId="urn:microsoft.com/office/officeart/2005/8/layout/venn1"/>
    <dgm:cxn modelId="{C78C820A-D130-4379-959F-4B0E403FED49}" type="presParOf" srcId="{546A901B-BC61-4E88-BBE2-EB76DB755386}" destId="{E195CC4D-12BF-4053-ADC1-5AE5CD25BFC2}" srcOrd="2" destOrd="0" presId="urn:microsoft.com/office/officeart/2005/8/layout/venn1"/>
    <dgm:cxn modelId="{F4A348BC-EF7F-4497-A901-CE5A279DDD9F}" type="presParOf" srcId="{546A901B-BC61-4E88-BBE2-EB76DB755386}" destId="{CAE5E1BA-F9BB-434A-A653-891A5F4B20C8}" srcOrd="3" destOrd="0" presId="urn:microsoft.com/office/officeart/2005/8/layout/venn1"/>
    <dgm:cxn modelId="{781CF632-A810-4F37-A830-95B0DE04E95C}" type="presParOf" srcId="{546A901B-BC61-4E88-BBE2-EB76DB755386}" destId="{C7240CDE-5865-4590-8E2C-8A6E2D072792}" srcOrd="4" destOrd="0" presId="urn:microsoft.com/office/officeart/2005/8/layout/venn1"/>
    <dgm:cxn modelId="{1119F6EE-222F-4995-AD3E-02AD8AF22FB2}" type="presParOf" srcId="{546A901B-BC61-4E88-BBE2-EB76DB755386}" destId="{CE7BE9F8-A0D0-458B-9D64-D9DC382EF02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FB235F-7D9F-4A95-B18D-67A617728FCF}">
      <dsp:nvSpPr>
        <dsp:cNvPr id="0" name=""/>
        <dsp:cNvSpPr/>
      </dsp:nvSpPr>
      <dsp:spPr>
        <a:xfrm>
          <a:off x="2067416" y="46148"/>
          <a:ext cx="2215128" cy="2215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 smtClean="0"/>
            <a:t>Μαθηματικά</a:t>
          </a:r>
          <a:endParaRPr lang="el-GR" sz="2400" kern="1200" dirty="0"/>
        </a:p>
      </dsp:txBody>
      <dsp:txXfrm>
        <a:off x="2362766" y="433795"/>
        <a:ext cx="1624427" cy="996807"/>
      </dsp:txXfrm>
    </dsp:sp>
    <dsp:sp modelId="{E195CC4D-12BF-4053-ADC1-5AE5CD25BFC2}">
      <dsp:nvSpPr>
        <dsp:cNvPr id="0" name=""/>
        <dsp:cNvSpPr/>
      </dsp:nvSpPr>
      <dsp:spPr>
        <a:xfrm>
          <a:off x="2866708" y="1430603"/>
          <a:ext cx="2215128" cy="2215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 smtClean="0"/>
            <a:t>Επιστήμη Η/Υ</a:t>
          </a:r>
          <a:endParaRPr lang="el-GR" sz="2400" kern="1200" dirty="0"/>
        </a:p>
      </dsp:txBody>
      <dsp:txXfrm>
        <a:off x="3544168" y="2002844"/>
        <a:ext cx="1329076" cy="1218320"/>
      </dsp:txXfrm>
    </dsp:sp>
    <dsp:sp modelId="{C7240CDE-5865-4590-8E2C-8A6E2D072792}">
      <dsp:nvSpPr>
        <dsp:cNvPr id="0" name=""/>
        <dsp:cNvSpPr/>
      </dsp:nvSpPr>
      <dsp:spPr>
        <a:xfrm>
          <a:off x="1268124" y="1430603"/>
          <a:ext cx="2215128" cy="2215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 smtClean="0"/>
            <a:t>Φυσική</a:t>
          </a:r>
          <a:endParaRPr lang="el-GR" sz="2400" kern="1200" dirty="0"/>
        </a:p>
      </dsp:txBody>
      <dsp:txXfrm>
        <a:off x="1476715" y="2002844"/>
        <a:ext cx="1329076" cy="1218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7F91E-AE86-4957-9178-9B9241232BFE}" type="datetimeFigureOut">
              <a:rPr lang="el-GR" smtClean="0"/>
              <a:pPr/>
              <a:t>18/9/2014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947C6-C20A-4EC9-B337-C9B0C5A3486B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59276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401B-2B1E-40AB-A45B-DE3FDD155241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89C0-D51A-4796-A613-E41B240B4DA6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B884-DE09-4D21-A45B-D98CF893196D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D2F95-7B4C-4D7C-93CB-C7F4D53341B6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F073-AE0E-402E-B2DE-17D608552C97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EBBE-BBF8-47A8-933A-F67CC967440B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FBC4D-5698-4C87-9594-9168CE0BA26D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8C3A-34BE-4BEC-9F42-702DFBAB8E4D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70A0E-E595-4C8D-AB56-7562F827557D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7974F-6381-46A8-9C4B-86479848D620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029BF-A4B0-4C94-A320-568D684B178A}" type="datetime1">
              <a:rPr lang="el-GR" smtClean="0"/>
              <a:pPr/>
              <a:t>18/9/2014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321023B-EE64-4E5B-8E25-A5F937557196}" type="datetime1">
              <a:rPr lang="el-GR" smtClean="0"/>
              <a:pPr/>
              <a:t>18/9/2014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Επιστήμη των Ηλεκτρονικών Υπολογιστών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91361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Επιστήμη Η/Υ </a:t>
            </a:r>
            <a:r>
              <a:rPr lang="en-US" dirty="0" smtClean="0"/>
              <a:t>(Computer Science – CS)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 όρος </a:t>
            </a:r>
            <a:r>
              <a:rPr lang="en-US" dirty="0" smtClean="0"/>
              <a:t>“</a:t>
            </a:r>
            <a:r>
              <a:rPr lang="el-GR" dirty="0" smtClean="0"/>
              <a:t>Επιστήμη των Ηλεκτρονικών Υπολογιστών</a:t>
            </a:r>
            <a:r>
              <a:rPr lang="en-US" dirty="0" smtClean="0"/>
              <a:t>” </a:t>
            </a:r>
            <a:r>
              <a:rPr lang="el-GR" dirty="0" smtClean="0"/>
              <a:t>είναι διαδεδομένος σήμερα: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2</a:t>
            </a:fld>
            <a:endParaRPr lang="el-G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2686050" cy="1123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2052" y="2708920"/>
            <a:ext cx="3905250" cy="104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6542" y="4221088"/>
            <a:ext cx="6611020" cy="57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61938"/>
            <a:ext cx="2581275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9654" y="5085184"/>
            <a:ext cx="4212468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71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Ηλεκτρονικός Υπολογιστής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 ηλεκτρονικός υπολογιστής είναι μια συσκευή που μπορεί να </a:t>
            </a:r>
            <a:r>
              <a:rPr lang="el-GR" b="1" dirty="0" smtClean="0"/>
              <a:t>προγραμματιστεί</a:t>
            </a:r>
            <a:r>
              <a:rPr lang="el-GR" dirty="0" smtClean="0"/>
              <a:t> ώστε να εκτελεί αριθμητικές και λογικές πράξεις αυτόματα.</a:t>
            </a:r>
          </a:p>
          <a:p>
            <a:r>
              <a:rPr lang="el-GR" dirty="0" smtClean="0"/>
              <a:t>Μπορεί να επιλύσει παραπάνω από ένα προβλήματα</a:t>
            </a:r>
            <a:endParaRPr lang="en-US" dirty="0" smtClean="0"/>
          </a:p>
          <a:p>
            <a:r>
              <a:rPr lang="el-GR" dirty="0" smtClean="0"/>
              <a:t>Σκοπός του είναι η επεξεργασία των πληροφοριών</a:t>
            </a:r>
            <a:endParaRPr lang="el-GR" dirty="0"/>
          </a:p>
        </p:txBody>
      </p:sp>
      <p:pic>
        <p:nvPicPr>
          <p:cNvPr id="1030" name="Picture 6" descr="http://www.technipages.com/images/articles/audacit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529" b="19206"/>
          <a:stretch/>
        </p:blipFill>
        <p:spPr bwMode="auto">
          <a:xfrm>
            <a:off x="1885304" y="3562744"/>
            <a:ext cx="3406776" cy="137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acostawilliams.com/wp-content/uploads/2013/05/DaVinci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2467"/>
            <a:ext cx="2592287" cy="341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ervizioindicizzazione.com/wp-content/uploads/2015/08/posizionamento-google-map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42770"/>
            <a:ext cx="3840361" cy="286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3</a:t>
            </a:fld>
            <a:endParaRPr lang="el-GR"/>
          </a:p>
        </p:txBody>
      </p:sp>
      <p:pic>
        <p:nvPicPr>
          <p:cNvPr id="1032" name="Picture 8" descr="http://media.officialplaystationmagazine.co.uk/files/2012/10/shot-00008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98778"/>
            <a:ext cx="3640693" cy="204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2.bp.blogspot.com/-XQUOlh_6AQo/UXA1GkOfjeI/AAAAAAAABxs/4lXA8Tgz7-I/s640/mentorpurpl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094"/>
          <a:stretch/>
        </p:blipFill>
        <p:spPr bwMode="auto">
          <a:xfrm>
            <a:off x="5426174" y="3563452"/>
            <a:ext cx="3717826" cy="181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connectnigeria.com/articles/wp-content/uploads/2014/05/e-commerce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98778"/>
            <a:ext cx="3888585" cy="202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76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Επιστήμη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6275040" cy="1551062"/>
          </a:xfrm>
        </p:spPr>
        <p:txBody>
          <a:bodyPr/>
          <a:lstStyle/>
          <a:p>
            <a:pPr marL="114300" indent="0">
              <a:buNone/>
            </a:pPr>
            <a:r>
              <a:rPr lang="el-GR" sz="2400" dirty="0" smtClean="0">
                <a:latin typeface="Calibri"/>
                <a:cs typeface="Calibri"/>
              </a:rPr>
              <a:t> </a:t>
            </a:r>
            <a:r>
              <a:rPr lang="el-GR" sz="2400" dirty="0" err="1" smtClean="0">
                <a:latin typeface="Calibri"/>
                <a:cs typeface="Calibri"/>
              </a:rPr>
              <a:t>Ἔστιν</a:t>
            </a:r>
            <a:r>
              <a:rPr lang="el-GR" sz="2400" dirty="0" smtClean="0">
                <a:latin typeface="Calibri"/>
                <a:cs typeface="Calibri"/>
              </a:rPr>
              <a:t> </a:t>
            </a:r>
            <a:r>
              <a:rPr lang="el-GR" sz="2400" dirty="0" err="1" smtClean="0">
                <a:latin typeface="Calibri"/>
                <a:cs typeface="Calibri"/>
              </a:rPr>
              <a:t>οὖν</a:t>
            </a:r>
            <a:r>
              <a:rPr lang="el-GR" sz="2400" dirty="0" smtClean="0">
                <a:latin typeface="Calibri"/>
                <a:cs typeface="Calibri"/>
              </a:rPr>
              <a:t> </a:t>
            </a:r>
            <a:r>
              <a:rPr lang="el-GR" sz="2400" dirty="0" err="1" smtClean="0">
                <a:latin typeface="Calibri"/>
                <a:cs typeface="Calibri"/>
              </a:rPr>
              <a:t>ἐπιστήμη</a:t>
            </a:r>
            <a:r>
              <a:rPr lang="el-GR" sz="2400" dirty="0" smtClean="0">
                <a:latin typeface="Calibri"/>
                <a:cs typeface="Calibri"/>
              </a:rPr>
              <a:t> δόξα </a:t>
            </a:r>
            <a:r>
              <a:rPr lang="el-GR" sz="2400" dirty="0" err="1" smtClean="0">
                <a:latin typeface="Calibri"/>
                <a:cs typeface="Calibri"/>
              </a:rPr>
              <a:t>ἀληθής</a:t>
            </a:r>
            <a:r>
              <a:rPr lang="el-GR" sz="2400" dirty="0" smtClean="0">
                <a:latin typeface="Calibri"/>
                <a:cs typeface="Calibri"/>
              </a:rPr>
              <a:t> μετά λόγου</a:t>
            </a:r>
          </a:p>
          <a:p>
            <a:pPr marL="114300" indent="0">
              <a:buNone/>
            </a:pPr>
            <a:endParaRPr lang="el-GR" dirty="0">
              <a:latin typeface="Calibri"/>
              <a:cs typeface="Calibri"/>
            </a:endParaRPr>
          </a:p>
          <a:p>
            <a:pPr marL="114300" indent="0" algn="r">
              <a:buNone/>
            </a:pPr>
            <a:r>
              <a:rPr lang="el-GR" dirty="0" smtClean="0">
                <a:latin typeface="Calibri"/>
                <a:cs typeface="Calibri"/>
              </a:rPr>
              <a:t>Πλάτων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4</a:t>
            </a:fld>
            <a:endParaRPr lang="el-GR"/>
          </a:p>
        </p:txBody>
      </p:sp>
      <p:pic>
        <p:nvPicPr>
          <p:cNvPr id="2050" name="Picture 2" descr="http://aldovendemiati.files.wordpress.com/2010/10/athene_detai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5189"/>
          <a:stretch/>
        </p:blipFill>
        <p:spPr bwMode="auto">
          <a:xfrm>
            <a:off x="827584" y="2326461"/>
            <a:ext cx="1769788" cy="4053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300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Δόξα αληθής μετά λόγου</a:t>
            </a:r>
            <a:endParaRPr lang="el-GR" dirty="0"/>
          </a:p>
        </p:txBody>
      </p:sp>
      <p:graphicFrame>
        <p:nvGraphicFramePr>
          <p:cNvPr id="6" name="Θέση περιεχομένου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80794399"/>
              </p:ext>
            </p:extLst>
          </p:nvPr>
        </p:nvGraphicFramePr>
        <p:xfrm>
          <a:off x="1467571" y="2636912"/>
          <a:ext cx="6349961" cy="3691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5</a:t>
            </a:fld>
            <a:endParaRPr lang="el-GR"/>
          </a:p>
        </p:txBody>
      </p:sp>
      <p:sp>
        <p:nvSpPr>
          <p:cNvPr id="5" name="Ορθογώνιο 4"/>
          <p:cNvSpPr/>
          <p:nvPr/>
        </p:nvSpPr>
        <p:spPr>
          <a:xfrm>
            <a:off x="2339752" y="2132856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latin typeface="Garamond" panose="02020502050306020203" pitchFamily="18" charset="0"/>
              </a:rPr>
              <a:t>Computer Science </a:t>
            </a:r>
            <a:r>
              <a:rPr lang="en-US" sz="2400" b="1" i="1" dirty="0">
                <a:latin typeface="Garamond" panose="02020502050306020203" pitchFamily="18" charset="0"/>
              </a:rPr>
              <a:t>is no more about computers than astronomy is about telescopes.</a:t>
            </a:r>
            <a:endParaRPr lang="el-GR" sz="2400" b="1" i="1" dirty="0"/>
          </a:p>
        </p:txBody>
      </p:sp>
      <p:pic>
        <p:nvPicPr>
          <p:cNvPr id="2052" name="Picture 4" descr="http://upload.wikimedia.org/wikipedia/commons/d/d9/Edsger_Wybe_Dijkstr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1844824"/>
            <a:ext cx="1423988" cy="19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795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</a:t>
            </a:r>
            <a:r>
              <a:rPr lang="el-GR" dirty="0" smtClean="0"/>
              <a:t>ρωτοπόροι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6</a:t>
            </a:fld>
            <a:endParaRPr lang="el-GR"/>
          </a:p>
        </p:txBody>
      </p:sp>
      <p:grpSp>
        <p:nvGrpSpPr>
          <p:cNvPr id="6" name="Ομάδα 5"/>
          <p:cNvGrpSpPr/>
          <p:nvPr/>
        </p:nvGrpSpPr>
        <p:grpSpPr>
          <a:xfrm>
            <a:off x="323528" y="1510885"/>
            <a:ext cx="2016224" cy="2783646"/>
            <a:chOff x="323528" y="1196752"/>
            <a:chExt cx="2752725" cy="3800476"/>
          </a:xfrm>
        </p:grpSpPr>
        <p:pic>
          <p:nvPicPr>
            <p:cNvPr id="3076" name="Picture 4" descr="https://exequy.files.wordpress.com/2012/12/alan-mathison-turing.jpg?w=76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196752"/>
              <a:ext cx="2752725" cy="3800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Ορθογώνιο 4"/>
            <p:cNvSpPr/>
            <p:nvPr/>
          </p:nvSpPr>
          <p:spPr>
            <a:xfrm>
              <a:off x="323528" y="3789040"/>
              <a:ext cx="2752725" cy="12081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Alan Turing</a:t>
              </a:r>
            </a:p>
            <a:p>
              <a:pPr algn="ctr"/>
              <a:r>
                <a:rPr lang="en-US" sz="1600" b="1" dirty="0" smtClean="0"/>
                <a:t>(</a:t>
              </a:r>
              <a:r>
                <a:rPr lang="el-GR" sz="1600" b="1" dirty="0" smtClean="0"/>
                <a:t>Μαθηματικός)</a:t>
              </a:r>
              <a:endParaRPr lang="el-GR" sz="1600" b="1" dirty="0"/>
            </a:p>
          </p:txBody>
        </p:sp>
      </p:grpSp>
      <p:grpSp>
        <p:nvGrpSpPr>
          <p:cNvPr id="7" name="Ομάδα 6"/>
          <p:cNvGrpSpPr/>
          <p:nvPr/>
        </p:nvGrpSpPr>
        <p:grpSpPr>
          <a:xfrm>
            <a:off x="4347951" y="1606181"/>
            <a:ext cx="2016224" cy="2745275"/>
            <a:chOff x="4525983" y="1052736"/>
            <a:chExt cx="2752725" cy="3512444"/>
          </a:xfrm>
        </p:grpSpPr>
        <p:pic>
          <p:nvPicPr>
            <p:cNvPr id="3078" name="Picture 6" descr="http://cdn1.thefamouspeople.com/profiles/images/john-von-neumann-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983" y="1052736"/>
              <a:ext cx="2752725" cy="2331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Ορθογώνιο 9"/>
            <p:cNvSpPr/>
            <p:nvPr/>
          </p:nvSpPr>
          <p:spPr>
            <a:xfrm>
              <a:off x="4525983" y="3356992"/>
              <a:ext cx="2752725" cy="12081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John von </a:t>
              </a:r>
              <a:r>
                <a:rPr lang="en-US" sz="1600" b="1" dirty="0" err="1" smtClean="0"/>
                <a:t>Neummann</a:t>
              </a:r>
              <a:endParaRPr lang="en-US" sz="1600" b="1" dirty="0" smtClean="0"/>
            </a:p>
            <a:p>
              <a:pPr algn="ctr"/>
              <a:r>
                <a:rPr lang="en-US" sz="1600" b="1" dirty="0" smtClean="0"/>
                <a:t>(</a:t>
              </a:r>
              <a:r>
                <a:rPr lang="el-GR" sz="1600" b="1" dirty="0" smtClean="0"/>
                <a:t>Μαθηματικός)</a:t>
              </a:r>
              <a:endParaRPr lang="el-GR" sz="1600" b="1" dirty="0"/>
            </a:p>
          </p:txBody>
        </p:sp>
      </p:grpSp>
      <p:sp>
        <p:nvSpPr>
          <p:cNvPr id="8" name="AutoShape 8" descr="data:image/jpeg;base64,/9j/4AAQSkZJRgABAQAAAQABAAD/2wCEAAkGBxQTEhQSEhQSFhUXFBQXFhYVFhQVFRgUFBQWFhQUFBQYHSggGBolHBQVITEhJSkrLi4uFx8zODMsNygtLisBCgoKDg0OFA8PFCwcFBksKywsNywsKyw3Nzc3LCwrNyssLCwsKysrKys3KzcrKysrKysrKysrKysrKysrKysrK//AABEIAOoA1wMBIgACEQEDEQH/xAAcAAAABwEBAAAAAAAAAAAAAAAAAQIDBAUGBwj/xAA8EAABAwIEBAIIBAUDBQAAAAABAAIRAyEEBRIxBkFRYSJxBxMygZGhsfAUUsHRI0JicuEVovEkM2OCsv/EABYBAQEBAAAAAAAAAAAAAAAAAAABAv/EABgRAQEBAQEAAAAAAAAAAAAAAAARATEh/9oADAMBAAIRAxEAPwDiznd0kORIigVqQJSIRoAjaUhGEWl6ketIhEgd1IpSUCUQqUAURRhAqUcpDinGNQBr1IpUnOMAEx0+9k/Ryt0aiIF9+2480h2J0EBh026oJBpw0xEiB5He++4TDsYeYsWx7xvI8/gpNPFVa5gw55DhfSNQ3IJ2Jsd+qRhcMHvLWAvG4LZ1t5l0G5gXhA9SYCGlrtQd7OoEkAe1PSOyPMsBaQRrDiHMEmI5gxcKbinjC1H0ajQX0nCoCC2HAtEttaC0yOk32VfXzS5Du9xYkkeEutyFlBVPaRuCkEqVWxDSAGmHAc5IMbeSj18UXC4YNtgG++yoQXI9aaDkofe6BYelSmwjBQSKZQTdI3QQRyiJSnNSYQAFCUYahCBIKNqBQCAwEISglBAgIFKR6UBQiL4SndElzQOf33KBoSSrfLMW2lLrFw2Doc3vqaRcKtbTJSqTYPiEi/MBBe4/ip1VmgsYBDY0wNLmgAFttoGx6lUTqxcZsb846lSGYI1CfVibTGx8hO57JFWm3S2A4Ojx2iHAnbqCIPK8hA7SfpLXNcAbOHRrrggg8/3UnC4ynTqk6T6s7EyXARZw6GeffZVzIi/mfkndUQHQ5pm0wbWBB5EQglZnWl7XE6rBskySGggGY22UDEnxOAkTEDewFr+UJWKdZp/pjlymJjmmq1QkzzEX8tvogZJRFGSgUBEJ1l00ltsgUlIglFqByigjpBBA04JMJbgklASMBG1GoGyEEaMBUKAR6UAlBQABHpRgJSBioLwlsZ1F1My3LX1qgZTEkz7gNyeyuMVlWgeIXtNwQgz9CneTb5fBOVqOgxA5R5HYnsVJfT6iRy+yET32AIMbDxGW/wBp6dkCPxOmNNiLg8w7nBG48+pUU1Jt5/NKfTnbZNmkVQ1U7bJLnEx2UjQmnsQJLrR2SdP6pRageSBtDSlo7d0DehKcQnKbo8v35hFaOcj4EdUCWJ0pqE61A5S3QR0gglDSQU4UghQEjQRwqEAI2oyEAECgE4AiaEoIDAS2s80S0XA2T/icXTpn2QQ53kCoOlejzgw08P61zW+sqt3dfS09B1WkbwBRi4GrrC12CoBoa0WAAA8lNa1aRzXHejxrnNDWiOZj91BxXoyDpgAD5+9dZhDSiuIH0VuDthEbXIJUbF+jRxuGEfIeQXdnUwU2+iI2Qed8b6PnNE3nkP8AJVS7g58n9t16JxuDa4beSzuOy0A+fOE3BwnF8NuaNlUVsvcORXbczy0OCyGc4BrbR99ZUHNKlMjkia0nkrvMsCR07qp9bpBAi5E9wOXkgTUHhi+8pmUqo6SUmUBynaTU1Kdon7sgfphGhT3RqQNFJ0qR6tAUlQyG9kehS24cp1uFKgrtKMU1YjBlLGAP2Cgr2sSgxWTcAeiBwBQV4auq+hHAg1KtSPZAE+a5x+EK7T6FsEW4Z7j/ADVPkFc6jpdMJ8JmmE4taUpBJRgrKjSHFAvTNWpCuIj4l4ErN5hWBJhW+Nqy03VC2jMnldXTFVXdv2WMz9xc7nc7f4WzzbEBgtAWKxlfU4m3PdZVQZtRDaRJiTELGVv3Wpz/ABUtPu+/r8Vlau6BCNJQCBYbsn6bYTNI3TygepoJFPdBBcU8Geik0cuPRaehlfZWmHyfayQZKjlasKOU9ls8Jkg5hW+GyYdFpHPaWSzyUpmRG1l0alknYKS3JvJIOa/6A7og7ICOS6kzJxzXKeOON6lHEV8Nh2UW+qfo1v1OeTAJLWwGi5I3OyapL8hI3C6n6P8ABing6Y/Nqd8SvNONzivWP8WtUcDvDth2aCAuyZJ6S8EyjTpMqOYKdNrQKjS2dIjcAi8KYOtMKVrC45i/Ss4EaWsLZuWuJtygQtNkPpApYixhrgNpmVbiRvC5GFV4TMG1LtNhdLqZi0GCRsqJlUqHWqJmpjgTvvsma+IDhbdMIrse6TbdQhiIBuU9iaB9o/8APZV2JEAn7+CmqznEePBMBZDHYqLDeOvdWHEmMAeRyWQxeKMyoIec4rUfK3zVW4p3Fukyo8oDCA35I0EDlEJ8hJwwsnCgFIII6aCD0Zhsm7KxoZMtAygnRRWolVeHywBTaeFA2AUxtNLDUEQUUv1KkhqPSlIYFFebfS5kFXD4+rUeJp13uqU3jYzGph6OB+RBXpmFgfTZloq5ZUfEuovZUB6DUGv/ANrifcpujzjTw09Pen3k0z4C5sxaZBnq1wgq74Ny8VsTTpO2JI/VdNqejqn6zWZIERzi+6i1xl1YX9ZRbvBdT/gvnvEsJ7aU/hqwpOD6VR3cEaKjfMCQ8dwfcF0PN/Rg99V9RjmNaTJEyJd7Wk8lnOLOCKuHouxJDQxrmizvzGBySDqXBGJBwhq06rKhIkgEEiNwRyKwfEXGVUVX/wAsHw/fMFYKqMRTZOmqxrhIcWFs9xULQfmoTcU8fzEn+qHf/QKDaD0hVbSbje9pPuV3kPH7nuhxtIBFzY85H7LnFKvUa2QWx3p0iP8Ac1L/AB7o8VOg603oU2mOuqmGkfFQdybn2to8bCP7hG/JQs6zD1YkukEWIMjyNlxJ+JcfZhs8mufHwc4o/wDVKo8PrHwORMj4Ki6zvG63k23VS6/NMHFlxv8AU39yT+IIUgdrUxH/AAoRapDsQSExKoKEQalq6yvITUaalSpTpMA3fJJ7BoQQGMgAInBP1WwYBmDuJv3TRUBMCCNiCg9laEcI4QWgAEIRoIChGgggCiZtgG16NShUEtqMcx3k4EH6qWiKDzdg8gr4TEB7iG1MPUDXtJALw0iKlPqHMIdHO8Su5YLFtqNa8EGQonFHD9LGOLHth2mz2mHC536jzWNfwvmuFP8A09RlZg2a/wALvKVeDf1IdIDfeRb3LI8d4QV3YTAgya9cOeOlCiC+oewJ0t96aGf5uG6P9NLn/m9YNHmeytOFchris/HY4g4h7PVsptuyjSkEtaebiRc3/VXoR6QMxbRwxbAILdIaRawsINoXmqp7RgRc2XcfSw8uAE2B+i4vjqEHUNj9VNGm4Y4a9e062SIBbeCLbgq1zfgN5Y1zXNGlsQ6xgGRfZbLgqqx+EpGnBIphro/MBcEK2rY7+V0dFBxPMOHDTZOoF3MW37Khq4ctBDhtBH0hdizutTEw1pPkJ+K55xJQOnUfae4NA5/dggztKkTsCnBhHHp8VeV6DabQ0bgAHzi6rXPUoi1MPG5UeFKxD5Cj02yUocpN2T1euSIkpptTklhkuHkgf6JtxS3JolQGzdBFTRq0ezkEEFQEEEEAQQQQBBBBBS1axGL0Wj1Wrv7RF1ahZ12IBxz55MDR18JM+6SVZYzGhrbbmw8/0VxD1TFDVoHST2EwEeLqBjCZG36LNVM+o0qbtTwX7uIkmeURuB2XOeOOOaun1fjZ5ggG3Iopj0i5wx8tDpM3hYPAjcvE0zYj9VBdmBJJddTX5u1zNAbpFvkoN5kHD+LZTFTB1G1aZEim8kED8ragv7tkWZ51VYS3FUcRRPXSKjfcWwleivPyz+E4+Gbfsuo4n1b2+MNIPUD9URx05xgzd1bEO/pFC5+L4+Kz+a5syrXFVrXNp0x/DY9wc8u5veRYHsOgW84r4bw5Be0NaZO1lzDMMPpJAKKTisVqM9VFL02e6Q50ICqOSqJiSmT7k5TbNkANzZT8JS3PT6pOHw8kNbclXFXDBjQ0ct/NQVNUJgqRXF1GKBVMXRpLEEg9oIIIKgIIIIAggggCBQRFBzTNcz9VmVVrrRTc6Y5W0tHx3VFnHGJc8iTpaJ08o2l0bndOekqoBjHOE/8AaAMmB4p/yuY4l9QAganajeGmIn5hKNDmGbucQ5xcfE0gkzJkfyjlfbsk53oxT6VJhMametcYEAk6jPkPooNKg8R62lVaN2lzXQY8h0HzUekx/rGuB8Bd7Ww63g22AQCvkVIPLZIJ1Oad7EO9WD3gSfNU+FyslxB5du0/QJ92KLpB3h4nvIgz5JrD4xwe6CNt73gf4QbLhXDsaCwHxA3PMG11vcLmRdT0uN43mx7hcZweaAHXJa7wSRzLSQDv5K6wfEL2uIJsXSP6XHl5JRdcVYl8EX/Rc8xlUlxXQM8qNfTDwREdee0Sud4h8OJG11BEeU1U2S6zY5z+qaVAaFoss4YxVUNLKFTSRZxENjrJVRlWENWqxgF3OaPiY/VeqKeXinQZSAs1jR8Ag4zgeFzh2kvM1D0Fh2CrMfR3XT86we6wea4aDsgxWLaoTgrXH04KrHhTAGC6CFNBUez0EEEAQQQQBBBBAERRoig4j6TWNGYkv9kMY4gEey0bEXkm3xTXBLm1sQHPaC1oECJM6rW+9gonpFzOnWxuIcwthgYwH8zm7med9PuCz/D1ZwrNDSQdV4mRpFpPSCZUHfMWaZA1gEbi30WTz/D5bUDWVqRBJsaXhJ6l2gj5qtx2dudADpAIAm3wH6LKZpmQIkOIsYmOZE7X2n4q0SM94Fw5GrCPqgzs90iD0t2WHx+QV6ROxidltcizp0GmXAtBiIgx4bg+bvmmzjmOc5rmjcxNwTBi43EclBzv1ThuCPcUupUgRPOZ9whbGroOo6WRpO3KDPx/ZZ7PGMLvANI0tnf2gPNPAMHmn8MsdcHYd+qqcS6Z5JGkpJcqCIskwnOSFJBsPRRl3rcxoA7NJef/AFH7kL0nWp7rzh6Ms6bhcdTe4WcDTPbVF16Tc8ET1CuDL53h1z3PaEXXUM3HhK57n9OyaY5vmwuqV6v84aqF6zgJm6CDUFR7NQQQQBBEhKA0RKSSm3PVgcL0zWfZIe9JedlYjzvx3lr8NjqjCDpfLqRi2lxkxPQkhU+AxYp6miNRJGrcxuSO9oXafS1k4rYU1Wtl9EFzYmYtqFuRhcGptgtJPfyve3WFjVaSlq07kQQ697zABPzVZiNRaYuY0D4tn33A8pS83x75ew2b4LgcgAB9FX08fpDAImb/ABtPXf8A2lBZZTidBJHKmbnyBMe8KKaxeHkQCHOdaLgDaOXNNjGta97mkEEGLW8W0W5AKqw+KImCee3WN0Fp+JGkOPOdRuHQA0c9xzVTUqEHV32+YISH1xG3l/wo73z8UDm5vz5+5NHafkjD7R97pBIlUG0KQxlk1TT7DZA9SMOBG4Xpvg7NmYjCUi10kMAd1kCLrzDRctNwbxVUwdUlpOg+0Ezo79mp8JWB4jFir3C8UUsSwFrhMbLPcQ1hBTRz7OCs/VV7m71Q1UB090SJiCD2ciRoFASS5KJSCVcDcpmolOekzK0yQQnmBJ0p17oagpuJnAYaqTtoNlxfjbhTTTZWwzDBa1zmgSAXGLeZAt3XUePsURgKrh0S8ie1+EpEiZptn+oxZZ1rHmfE13SA6RHI9RbbrZRnvPyv5rpvpK4TZSd6+kyGg/xINpPQclicVk40tex+oH7jzUFPrPNNakuoyN0yUCi9EXJMIaUCgUppSEpgQOsKWX8gmXOSmNgIJDDAS8O6SVHmydwiCbhcc+k6WEj3q/o8TGoNNSVk3PuUbHILjMaoJkXVQ9LL028KQGwoImoJB7QRIykEqgqjkw59kursoVerpaZWk006pLolS6bVQNxcvEH4K/piRKIeKiZw+Kbj2T4VbxLPqiAqMrx2Ccrf3ZKrPRvnOvBMk3ZI+Gy1PEeE1YB7P/Ed+ulce9HGN0tqMvY7LLWOm5phBUY8OAc3T4umty5Di8F+FrOpOINMmxHIrreXYkEAHYS5w69JVJxHlIeBIEulxIGwjZRHJ84yqDqbcFUVSmWm63NWkWjaW7AnmqHNGNJ2IKKzyNOVWgJsAoDCCMNRoA2EtpSGtQcUBvPJSaJiyj0hJlSB9EDNU+IpIcicLoiOiB5tVOtKhgJ+mEEhrZRpdBqClHsglNa+qdcmo3WsTTTj0UHHsJEAe8qwDRdQc0/7ZPn9VRSUGgVL9eS1NICFkqI8Q8/1Wsw4t7kQrSqjiSfVnsrkBV+eD+G5FQcQ3XhodzZ+i4XwZhyMZWYNtTh8yu+YEf8ATj+0/Rcc4RaPx2JsPaP1Km4q/LTTdqnlDhyhN4nNgW1TO+lgHMA7q7xjRBsNv2WJzUQ635gpopc+oua53qT4aYFjeSVlMTjXSdTbn7stdjtq39zVQ5qPGf7VKKKriwYhv0Ud1SU88fU/VIdz8kqw1CU1qdHJBKQ3MJp7pUgpDQqgUbJzWYQISnckDQKCcASiLoEtanhZEEZCRKlUKl/8IkrBC6CkN1//2Q=="/>
          <p:cNvSpPr>
            <a:spLocks noChangeAspect="1" noChangeArrowheads="1"/>
          </p:cNvSpPr>
          <p:nvPr/>
        </p:nvSpPr>
        <p:spPr bwMode="auto">
          <a:xfrm>
            <a:off x="155575" y="-1066800"/>
            <a:ext cx="20478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9" name="AutoShape 10" descr="data:image/jpeg;base64,/9j/4AAQSkZJRgABAQAAAQABAAD/2wCEAAkGBxQTEhQSEhQSFhUXFBQXFhYVFhQVFRgUFBQWFhQUFBQYHSggGBolHBQVITEhJSkrLi4uFx8zODMsNygtLisBCgoKDg0OFA8PFCwcFBksKywsNywsKyw3Nzc3LCwrNyssLCwsKysrKys3KzcrKysrKysrKysrKysrKysrKysrK//AABEIAOoA1wMBIgACEQEDEQH/xAAcAAAABwEBAAAAAAAAAAAAAAAAAQIDBAUGBwj/xAA8EAABAwIEBAIIBAUDBQAAAAABAAIRAyEEBRIxBkFRYSJxBxMygZGhsfAUUsHRI0JicuEVovEkM2OCsv/EABYBAQEBAAAAAAAAAAAAAAAAAAABAv/EABgRAQEBAQEAAAAAAAAAAAAAAAARATEh/9oADAMBAAIRAxEAPwDiznd0kORIigVqQJSIRoAjaUhGEWl6ketIhEgd1IpSUCUQqUAURRhAqUcpDinGNQBr1IpUnOMAEx0+9k/Ryt0aiIF9+2480h2J0EBh026oJBpw0xEiB5He++4TDsYeYsWx7xvI8/gpNPFVa5gw55DhfSNQ3IJ2Jsd+qRhcMHvLWAvG4LZ1t5l0G5gXhA9SYCGlrtQd7OoEkAe1PSOyPMsBaQRrDiHMEmI5gxcKbinjC1H0ajQX0nCoCC2HAtEttaC0yOk32VfXzS5Du9xYkkeEutyFlBVPaRuCkEqVWxDSAGmHAc5IMbeSj18UXC4YNtgG++yoQXI9aaDkofe6BYelSmwjBQSKZQTdI3QQRyiJSnNSYQAFCUYahCBIKNqBQCAwEISglBAgIFKR6UBQiL4SndElzQOf33KBoSSrfLMW2lLrFw2Doc3vqaRcKtbTJSqTYPiEi/MBBe4/ip1VmgsYBDY0wNLmgAFttoGx6lUTqxcZsb846lSGYI1CfVibTGx8hO57JFWm3S2A4Ojx2iHAnbqCIPK8hA7SfpLXNcAbOHRrrggg8/3UnC4ynTqk6T6s7EyXARZw6GeffZVzIi/mfkndUQHQ5pm0wbWBB5EQglZnWl7XE6rBskySGggGY22UDEnxOAkTEDewFr+UJWKdZp/pjlymJjmmq1QkzzEX8tvogZJRFGSgUBEJ1l00ltsgUlIglFqByigjpBBA04JMJbgklASMBG1GoGyEEaMBUKAR6UAlBQABHpRgJSBioLwlsZ1F1My3LX1qgZTEkz7gNyeyuMVlWgeIXtNwQgz9CneTb5fBOVqOgxA5R5HYnsVJfT6iRy+yET32AIMbDxGW/wBp6dkCPxOmNNiLg8w7nBG48+pUU1Jt5/NKfTnbZNmkVQ1U7bJLnEx2UjQmnsQJLrR2SdP6pRageSBtDSlo7d0DehKcQnKbo8v35hFaOcj4EdUCWJ0pqE61A5S3QR0gglDSQU4UghQEjQRwqEAI2oyEAECgE4AiaEoIDAS2s80S0XA2T/icXTpn2QQ53kCoOlejzgw08P61zW+sqt3dfS09B1WkbwBRi4GrrC12CoBoa0WAAA8lNa1aRzXHejxrnNDWiOZj91BxXoyDpgAD5+9dZhDSiuIH0VuDthEbXIJUbF+jRxuGEfIeQXdnUwU2+iI2Qed8b6PnNE3nkP8AJVS7g58n9t16JxuDa4beSzuOy0A+fOE3BwnF8NuaNlUVsvcORXbczy0OCyGc4BrbR99ZUHNKlMjkia0nkrvMsCR07qp9bpBAi5E9wOXkgTUHhi+8pmUqo6SUmUBynaTU1Kdon7sgfphGhT3RqQNFJ0qR6tAUlQyG9kehS24cp1uFKgrtKMU1YjBlLGAP2Cgr2sSgxWTcAeiBwBQV4auq+hHAg1KtSPZAE+a5x+EK7T6FsEW4Z7j/ADVPkFc6jpdMJ8JmmE4taUpBJRgrKjSHFAvTNWpCuIj4l4ErN5hWBJhW+Nqy03VC2jMnldXTFVXdv2WMz9xc7nc7f4WzzbEBgtAWKxlfU4m3PdZVQZtRDaRJiTELGVv3Wpz/ABUtPu+/r8Vlau6BCNJQCBYbsn6bYTNI3TygepoJFPdBBcU8Geik0cuPRaehlfZWmHyfayQZKjlasKOU9ls8Jkg5hW+GyYdFpHPaWSzyUpmRG1l0alknYKS3JvJIOa/6A7og7ICOS6kzJxzXKeOON6lHEV8Nh2UW+qfo1v1OeTAJLWwGi5I3OyapL8hI3C6n6P8ABing6Y/Nqd8SvNONzivWP8WtUcDvDth2aCAuyZJ6S8EyjTpMqOYKdNrQKjS2dIjcAi8KYOtMKVrC45i/Ss4EaWsLZuWuJtygQtNkPpApYixhrgNpmVbiRvC5GFV4TMG1LtNhdLqZi0GCRsqJlUqHWqJmpjgTvvsma+IDhbdMIrse6TbdQhiIBuU9iaB9o/8APZV2JEAn7+CmqznEePBMBZDHYqLDeOvdWHEmMAeRyWQxeKMyoIec4rUfK3zVW4p3Fukyo8oDCA35I0EDlEJ8hJwwsnCgFIII6aCD0Zhsm7KxoZMtAygnRRWolVeHywBTaeFA2AUxtNLDUEQUUv1KkhqPSlIYFFebfS5kFXD4+rUeJp13uqU3jYzGph6OB+RBXpmFgfTZloq5ZUfEuovZUB6DUGv/ANrifcpujzjTw09Pen3k0z4C5sxaZBnq1wgq74Ny8VsTTpO2JI/VdNqejqn6zWZIERzi+6i1xl1YX9ZRbvBdT/gvnvEsJ7aU/hqwpOD6VR3cEaKjfMCQ8dwfcF0PN/Rg99V9RjmNaTJEyJd7Wk8lnOLOCKuHouxJDQxrmizvzGBySDqXBGJBwhq06rKhIkgEEiNwRyKwfEXGVUVX/wAsHw/fMFYKqMRTZOmqxrhIcWFs9xULQfmoTcU8fzEn+qHf/QKDaD0hVbSbje9pPuV3kPH7nuhxtIBFzY85H7LnFKvUa2QWx3p0iP8Ac1L/AB7o8VOg603oU2mOuqmGkfFQdybn2to8bCP7hG/JQs6zD1YkukEWIMjyNlxJ+JcfZhs8mufHwc4o/wDVKo8PrHwORMj4Ki6zvG63k23VS6/NMHFlxv8AU39yT+IIUgdrUxH/AAoRapDsQSExKoKEQalq6yvITUaalSpTpMA3fJJ7BoQQGMgAInBP1WwYBmDuJv3TRUBMCCNiCg9laEcI4QWgAEIRoIChGgggCiZtgG16NShUEtqMcx3k4EH6qWiKDzdg8gr4TEB7iG1MPUDXtJALw0iKlPqHMIdHO8Su5YLFtqNa8EGQonFHD9LGOLHth2mz2mHC536jzWNfwvmuFP8A09RlZg2a/wALvKVeDf1IdIDfeRb3LI8d4QV3YTAgya9cOeOlCiC+oewJ0t96aGf5uG6P9NLn/m9YNHmeytOFchris/HY4g4h7PVsptuyjSkEtaebiRc3/VXoR6QMxbRwxbAILdIaRawsINoXmqp7RgRc2XcfSw8uAE2B+i4vjqEHUNj9VNGm4Y4a9e062SIBbeCLbgq1zfgN5Y1zXNGlsQ6xgGRfZbLgqqx+EpGnBIphro/MBcEK2rY7+V0dFBxPMOHDTZOoF3MW37Khq4ctBDhtBH0hdizutTEw1pPkJ+K55xJQOnUfae4NA5/dggztKkTsCnBhHHp8VeV6DabQ0bgAHzi6rXPUoi1MPG5UeFKxD5Cj02yUocpN2T1euSIkpptTklhkuHkgf6JtxS3JolQGzdBFTRq0ezkEEFQEEEEAQQQQBBBBBS1axGL0Wj1Wrv7RF1ahZ12IBxz55MDR18JM+6SVZYzGhrbbmw8/0VxD1TFDVoHST2EwEeLqBjCZG36LNVM+o0qbtTwX7uIkmeURuB2XOeOOOaun1fjZ5ggG3Iopj0i5wx8tDpM3hYPAjcvE0zYj9VBdmBJJddTX5u1zNAbpFvkoN5kHD+LZTFTB1G1aZEim8kED8ragv7tkWZ51VYS3FUcRRPXSKjfcWwleivPyz+E4+Gbfsuo4n1b2+MNIPUD9URx05xgzd1bEO/pFC5+L4+Kz+a5syrXFVrXNp0x/DY9wc8u5veRYHsOgW84r4bw5Be0NaZO1lzDMMPpJAKKTisVqM9VFL02e6Q50ICqOSqJiSmT7k5TbNkANzZT8JS3PT6pOHw8kNbclXFXDBjQ0ct/NQVNUJgqRXF1GKBVMXRpLEEg9oIIIKgIIIIAggggCBQRFBzTNcz9VmVVrrRTc6Y5W0tHx3VFnHGJc8iTpaJ08o2l0bndOekqoBjHOE/8AaAMmB4p/yuY4l9QAganajeGmIn5hKNDmGbucQ5xcfE0gkzJkfyjlfbsk53oxT6VJhMametcYEAk6jPkPooNKg8R62lVaN2lzXQY8h0HzUekx/rGuB8Bd7Ww63g22AQCvkVIPLZIJ1Oad7EO9WD3gSfNU+FyslxB5du0/QJ92KLpB3h4nvIgz5JrD4xwe6CNt73gf4QbLhXDsaCwHxA3PMG11vcLmRdT0uN43mx7hcZweaAHXJa7wSRzLSQDv5K6wfEL2uIJsXSP6XHl5JRdcVYl8EX/Rc8xlUlxXQM8qNfTDwREdee0Sud4h8OJG11BEeU1U2S6zY5z+qaVAaFoss4YxVUNLKFTSRZxENjrJVRlWENWqxgF3OaPiY/VeqKeXinQZSAs1jR8Ag4zgeFzh2kvM1D0Fh2CrMfR3XT86we6wea4aDsgxWLaoTgrXH04KrHhTAGC6CFNBUez0EEEAQQQQBBBBAERRoig4j6TWNGYkv9kMY4gEey0bEXkm3xTXBLm1sQHPaC1oECJM6rW+9gonpFzOnWxuIcwthgYwH8zm7med9PuCz/D1ZwrNDSQdV4mRpFpPSCZUHfMWaZA1gEbi30WTz/D5bUDWVqRBJsaXhJ6l2gj5qtx2dudADpAIAm3wH6LKZpmQIkOIsYmOZE7X2n4q0SM94Fw5GrCPqgzs90iD0t2WHx+QV6ROxidltcizp0GmXAtBiIgx4bg+bvmmzjmOc5rmjcxNwTBi43EclBzv1ThuCPcUupUgRPOZ9whbGroOo6WRpO3KDPx/ZZ7PGMLvANI0tnf2gPNPAMHmn8MsdcHYd+qqcS6Z5JGkpJcqCIskwnOSFJBsPRRl3rcxoA7NJef/AFH7kL0nWp7rzh6Ms6bhcdTe4WcDTPbVF16Tc8ET1CuDL53h1z3PaEXXUM3HhK57n9OyaY5vmwuqV6v84aqF6zgJm6CDUFR7NQQQQBBEhKA0RKSSm3PVgcL0zWfZIe9JedlYjzvx3lr8NjqjCDpfLqRi2lxkxPQkhU+AxYp6miNRJGrcxuSO9oXafS1k4rYU1Wtl9EFzYmYtqFuRhcGptgtJPfyve3WFjVaSlq07kQQ697zABPzVZiNRaYuY0D4tn33A8pS83x75ew2b4LgcgAB9FX08fpDAImb/ABtPXf8A2lBZZTidBJHKmbnyBMe8KKaxeHkQCHOdaLgDaOXNNjGta97mkEEGLW8W0W5AKqw+KImCee3WN0Fp+JGkOPOdRuHQA0c9xzVTUqEHV32+YISH1xG3l/wo73z8UDm5vz5+5NHafkjD7R97pBIlUG0KQxlk1TT7DZA9SMOBG4Xpvg7NmYjCUi10kMAd1kCLrzDRctNwbxVUwdUlpOg+0Ezo79mp8JWB4jFir3C8UUsSwFrhMbLPcQ1hBTRz7OCs/VV7m71Q1UB090SJiCD2ciRoFASS5KJSCVcDcpmolOekzK0yQQnmBJ0p17oagpuJnAYaqTtoNlxfjbhTTTZWwzDBa1zmgSAXGLeZAt3XUePsURgKrh0S8ie1+EpEiZptn+oxZZ1rHmfE13SA6RHI9RbbrZRnvPyv5rpvpK4TZSd6+kyGg/xINpPQclicVk40tex+oH7jzUFPrPNNakuoyN0yUCi9EXJMIaUCgUppSEpgQOsKWX8gmXOSmNgIJDDAS8O6SVHmydwiCbhcc+k6WEj3q/o8TGoNNSVk3PuUbHILjMaoJkXVQ9LL028KQGwoImoJB7QRIykEqgqjkw59kursoVerpaZWk006pLolS6bVQNxcvEH4K/piRKIeKiZw+Kbj2T4VbxLPqiAqMrx2Ccrf3ZKrPRvnOvBMk3ZI+Gy1PEeE1YB7P/Ed+ulce9HGN0tqMvY7LLWOm5phBUY8OAc3T4umty5Di8F+FrOpOINMmxHIrreXYkEAHYS5w69JVJxHlIeBIEulxIGwjZRHJ84yqDqbcFUVSmWm63NWkWjaW7AnmqHNGNJ2IKKzyNOVWgJsAoDCCMNRoA2EtpSGtQcUBvPJSaJiyj0hJlSB9EDNU+IpIcicLoiOiB5tVOtKhgJ+mEEhrZRpdBqClHsglNa+qdcmo3WsTTTj0UHHsJEAe8qwDRdQc0/7ZPn9VRSUGgVL9eS1NICFkqI8Q8/1Wsw4t7kQrSqjiSfVnsrkBV+eD+G5FQcQ3XhodzZ+i4XwZhyMZWYNtTh8yu+YEf8ATj+0/Rcc4RaPx2JsPaP1Km4q/LTTdqnlDhyhN4nNgW1TO+lgHMA7q7xjRBsNv2WJzUQ635gpopc+oua53qT4aYFjeSVlMTjXSdTbn7stdjtq39zVQ5qPGf7VKKKriwYhv0Ud1SU88fU/VIdz8kqw1CU1qdHJBKQ3MJp7pUgpDQqgUbJzWYQISnckDQKCcASiLoEtanhZEEZCRKlUKl/8IkrBC6CkN1//2Q=="/>
          <p:cNvSpPr>
            <a:spLocks noChangeAspect="1" noChangeArrowheads="1"/>
          </p:cNvSpPr>
          <p:nvPr/>
        </p:nvSpPr>
        <p:spPr bwMode="auto">
          <a:xfrm>
            <a:off x="307975" y="-914400"/>
            <a:ext cx="20478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1" name="AutoShape 12" descr="data:image/jpeg;base64,/9j/4AAQSkZJRgABAQAAAQABAAD/2wCEAAkGBxQTEhQSEhQSFhUXFBQXFhYVFhQVFRgUFBQWFhQUFBQYHSggGBolHBQVITEhJSkrLi4uFx8zODMsNygtLisBCgoKDg0OFA8PFCwcFBksKywsNywsKyw3Nzc3LCwrNyssLCwsKysrKys3KzcrKysrKysrKysrKysrKysrKysrK//AABEIAOoA1wMBIgACEQEDEQH/xAAcAAAABwEBAAAAAAAAAAAAAAAAAQIDBAUGBwj/xAA8EAABAwIEBAIIBAUDBQAAAAABAAIRAyEEBRIxBkFRYSJxBxMygZGhsfAUUsHRI0JicuEVovEkM2OCsv/EABYBAQEBAAAAAAAAAAAAAAAAAAABAv/EABgRAQEBAQEAAAAAAAAAAAAAAAARATEh/9oADAMBAAIRAxEAPwDiznd0kORIigVqQJSIRoAjaUhGEWl6ketIhEgd1IpSUCUQqUAURRhAqUcpDinGNQBr1IpUnOMAEx0+9k/Ryt0aiIF9+2480h2J0EBh026oJBpw0xEiB5He++4TDsYeYsWx7xvI8/gpNPFVa5gw55DhfSNQ3IJ2Jsd+qRhcMHvLWAvG4LZ1t5l0G5gXhA9SYCGlrtQd7OoEkAe1PSOyPMsBaQRrDiHMEmI5gxcKbinjC1H0ajQX0nCoCC2HAtEttaC0yOk32VfXzS5Du9xYkkeEutyFlBVPaRuCkEqVWxDSAGmHAc5IMbeSj18UXC4YNtgG++yoQXI9aaDkofe6BYelSmwjBQSKZQTdI3QQRyiJSnNSYQAFCUYahCBIKNqBQCAwEISglBAgIFKR6UBQiL4SndElzQOf33KBoSSrfLMW2lLrFw2Doc3vqaRcKtbTJSqTYPiEi/MBBe4/ip1VmgsYBDY0wNLmgAFttoGx6lUTqxcZsb846lSGYI1CfVibTGx8hO57JFWm3S2A4Ojx2iHAnbqCIPK8hA7SfpLXNcAbOHRrrggg8/3UnC4ynTqk6T6s7EyXARZw6GeffZVzIi/mfkndUQHQ5pm0wbWBB5EQglZnWl7XE6rBskySGggGY22UDEnxOAkTEDewFr+UJWKdZp/pjlymJjmmq1QkzzEX8tvogZJRFGSgUBEJ1l00ltsgUlIglFqByigjpBBA04JMJbgklASMBG1GoGyEEaMBUKAR6UAlBQABHpRgJSBioLwlsZ1F1My3LX1qgZTEkz7gNyeyuMVlWgeIXtNwQgz9CneTb5fBOVqOgxA5R5HYnsVJfT6iRy+yET32AIMbDxGW/wBp6dkCPxOmNNiLg8w7nBG48+pUU1Jt5/NKfTnbZNmkVQ1U7bJLnEx2UjQmnsQJLrR2SdP6pRageSBtDSlo7d0DehKcQnKbo8v35hFaOcj4EdUCWJ0pqE61A5S3QR0gglDSQU4UghQEjQRwqEAI2oyEAECgE4AiaEoIDAS2s80S0XA2T/icXTpn2QQ53kCoOlejzgw08P61zW+sqt3dfS09B1WkbwBRi4GrrC12CoBoa0WAAA8lNa1aRzXHejxrnNDWiOZj91BxXoyDpgAD5+9dZhDSiuIH0VuDthEbXIJUbF+jRxuGEfIeQXdnUwU2+iI2Qed8b6PnNE3nkP8AJVS7g58n9t16JxuDa4beSzuOy0A+fOE3BwnF8NuaNlUVsvcORXbczy0OCyGc4BrbR99ZUHNKlMjkia0nkrvMsCR07qp9bpBAi5E9wOXkgTUHhi+8pmUqo6SUmUBynaTU1Kdon7sgfphGhT3RqQNFJ0qR6tAUlQyG9kehS24cp1uFKgrtKMU1YjBlLGAP2Cgr2sSgxWTcAeiBwBQV4auq+hHAg1KtSPZAE+a5x+EK7T6FsEW4Z7j/ADVPkFc6jpdMJ8JmmE4taUpBJRgrKjSHFAvTNWpCuIj4l4ErN5hWBJhW+Nqy03VC2jMnldXTFVXdv2WMz9xc7nc7f4WzzbEBgtAWKxlfU4m3PdZVQZtRDaRJiTELGVv3Wpz/ABUtPu+/r8Vlau6BCNJQCBYbsn6bYTNI3TygepoJFPdBBcU8Geik0cuPRaehlfZWmHyfayQZKjlasKOU9ls8Jkg5hW+GyYdFpHPaWSzyUpmRG1l0alknYKS3JvJIOa/6A7og7ICOS6kzJxzXKeOON6lHEV8Nh2UW+qfo1v1OeTAJLWwGi5I3OyapL8hI3C6n6P8ABing6Y/Nqd8SvNONzivWP8WtUcDvDth2aCAuyZJ6S8EyjTpMqOYKdNrQKjS2dIjcAi8KYOtMKVrC45i/Ss4EaWsLZuWuJtygQtNkPpApYixhrgNpmVbiRvC5GFV4TMG1LtNhdLqZi0GCRsqJlUqHWqJmpjgTvvsma+IDhbdMIrse6TbdQhiIBuU9iaB9o/8APZV2JEAn7+CmqznEePBMBZDHYqLDeOvdWHEmMAeRyWQxeKMyoIec4rUfK3zVW4p3Fukyo8oDCA35I0EDlEJ8hJwwsnCgFIII6aCD0Zhsm7KxoZMtAygnRRWolVeHywBTaeFA2AUxtNLDUEQUUv1KkhqPSlIYFFebfS5kFXD4+rUeJp13uqU3jYzGph6OB+RBXpmFgfTZloq5ZUfEuovZUB6DUGv/ANrifcpujzjTw09Pen3k0z4C5sxaZBnq1wgq74Ny8VsTTpO2JI/VdNqejqn6zWZIERzi+6i1xl1YX9ZRbvBdT/gvnvEsJ7aU/hqwpOD6VR3cEaKjfMCQ8dwfcF0PN/Rg99V9RjmNaTJEyJd7Wk8lnOLOCKuHouxJDQxrmizvzGBySDqXBGJBwhq06rKhIkgEEiNwRyKwfEXGVUVX/wAsHw/fMFYKqMRTZOmqxrhIcWFs9xULQfmoTcU8fzEn+qHf/QKDaD0hVbSbje9pPuV3kPH7nuhxtIBFzY85H7LnFKvUa2QWx3p0iP8Ac1L/AB7o8VOg603oU2mOuqmGkfFQdybn2to8bCP7hG/JQs6zD1YkukEWIMjyNlxJ+JcfZhs8mufHwc4o/wDVKo8PrHwORMj4Ki6zvG63k23VS6/NMHFlxv8AU39yT+IIUgdrUxH/AAoRapDsQSExKoKEQalq6yvITUaalSpTpMA3fJJ7BoQQGMgAInBP1WwYBmDuJv3TRUBMCCNiCg9laEcI4QWgAEIRoIChGgggCiZtgG16NShUEtqMcx3k4EH6qWiKDzdg8gr4TEB7iG1MPUDXtJALw0iKlPqHMIdHO8Su5YLFtqNa8EGQonFHD9LGOLHth2mz2mHC536jzWNfwvmuFP8A09RlZg2a/wALvKVeDf1IdIDfeRb3LI8d4QV3YTAgya9cOeOlCiC+oewJ0t96aGf5uG6P9NLn/m9YNHmeytOFchris/HY4g4h7PVsptuyjSkEtaebiRc3/VXoR6QMxbRwxbAILdIaRawsINoXmqp7RgRc2XcfSw8uAE2B+i4vjqEHUNj9VNGm4Y4a9e062SIBbeCLbgq1zfgN5Y1zXNGlsQ6xgGRfZbLgqqx+EpGnBIphro/MBcEK2rY7+V0dFBxPMOHDTZOoF3MW37Khq4ctBDhtBH0hdizutTEw1pPkJ+K55xJQOnUfae4NA5/dggztKkTsCnBhHHp8VeV6DabQ0bgAHzi6rXPUoi1MPG5UeFKxD5Cj02yUocpN2T1euSIkpptTklhkuHkgf6JtxS3JolQGzdBFTRq0ezkEEFQEEEEAQQQQBBBBBS1axGL0Wj1Wrv7RF1ahZ12IBxz55MDR18JM+6SVZYzGhrbbmw8/0VxD1TFDVoHST2EwEeLqBjCZG36LNVM+o0qbtTwX7uIkmeURuB2XOeOOOaun1fjZ5ggG3Iopj0i5wx8tDpM3hYPAjcvE0zYj9VBdmBJJddTX5u1zNAbpFvkoN5kHD+LZTFTB1G1aZEim8kED8ragv7tkWZ51VYS3FUcRRPXSKjfcWwleivPyz+E4+Gbfsuo4n1b2+MNIPUD9URx05xgzd1bEO/pFC5+L4+Kz+a5syrXFVrXNp0x/DY9wc8u5veRYHsOgW84r4bw5Be0NaZO1lzDMMPpJAKKTisVqM9VFL02e6Q50ICqOSqJiSmT7k5TbNkANzZT8JS3PT6pOHw8kNbclXFXDBjQ0ct/NQVNUJgqRXF1GKBVMXRpLEEg9oIIIKgIIIIAggggCBQRFBzTNcz9VmVVrrRTc6Y5W0tHx3VFnHGJc8iTpaJ08o2l0bndOekqoBjHOE/8AaAMmB4p/yuY4l9QAganajeGmIn5hKNDmGbucQ5xcfE0gkzJkfyjlfbsk53oxT6VJhMametcYEAk6jPkPooNKg8R62lVaN2lzXQY8h0HzUekx/rGuB8Bd7Ww63g22AQCvkVIPLZIJ1Oad7EO9WD3gSfNU+FyslxB5du0/QJ92KLpB3h4nvIgz5JrD4xwe6CNt73gf4QbLhXDsaCwHxA3PMG11vcLmRdT0uN43mx7hcZweaAHXJa7wSRzLSQDv5K6wfEL2uIJsXSP6XHl5JRdcVYl8EX/Rc8xlUlxXQM8qNfTDwREdee0Sud4h8OJG11BEeU1U2S6zY5z+qaVAaFoss4YxVUNLKFTSRZxENjrJVRlWENWqxgF3OaPiY/VeqKeXinQZSAs1jR8Ag4zgeFzh2kvM1D0Fh2CrMfR3XT86we6wea4aDsgxWLaoTgrXH04KrHhTAGC6CFNBUez0EEEAQQQQBBBBAERRoig4j6TWNGYkv9kMY4gEey0bEXkm3xTXBLm1sQHPaC1oECJM6rW+9gonpFzOnWxuIcwthgYwH8zm7med9PuCz/D1ZwrNDSQdV4mRpFpPSCZUHfMWaZA1gEbi30WTz/D5bUDWVqRBJsaXhJ6l2gj5qtx2dudADpAIAm3wH6LKZpmQIkOIsYmOZE7X2n4q0SM94Fw5GrCPqgzs90iD0t2WHx+QV6ROxidltcizp0GmXAtBiIgx4bg+bvmmzjmOc5rmjcxNwTBi43EclBzv1ThuCPcUupUgRPOZ9whbGroOo6WRpO3KDPx/ZZ7PGMLvANI0tnf2gPNPAMHmn8MsdcHYd+qqcS6Z5JGkpJcqCIskwnOSFJBsPRRl3rcxoA7NJef/AFH7kL0nWp7rzh6Ms6bhcdTe4WcDTPbVF16Tc8ET1CuDL53h1z3PaEXXUM3HhK57n9OyaY5vmwuqV6v84aqF6zgJm6CDUFR7NQQQQBBEhKA0RKSSm3PVgcL0zWfZIe9JedlYjzvx3lr8NjqjCDpfLqRi2lxkxPQkhU+AxYp6miNRJGrcxuSO9oXafS1k4rYU1Wtl9EFzYmYtqFuRhcGptgtJPfyve3WFjVaSlq07kQQ697zABPzVZiNRaYuY0D4tn33A8pS83x75ew2b4LgcgAB9FX08fpDAImb/ABtPXf8A2lBZZTidBJHKmbnyBMe8KKaxeHkQCHOdaLgDaOXNNjGta97mkEEGLW8W0W5AKqw+KImCee3WN0Fp+JGkOPOdRuHQA0c9xzVTUqEHV32+YISH1xG3l/wo73z8UDm5vz5+5NHafkjD7R97pBIlUG0KQxlk1TT7DZA9SMOBG4Xpvg7NmYjCUi10kMAd1kCLrzDRctNwbxVUwdUlpOg+0Ezo79mp8JWB4jFir3C8UUsSwFrhMbLPcQ1hBTRz7OCs/VV7m71Q1UB090SJiCD2ciRoFASS5KJSCVcDcpmolOekzK0yQQnmBJ0p17oagpuJnAYaqTtoNlxfjbhTTTZWwzDBa1zmgSAXGLeZAt3XUePsURgKrh0S8ie1+EpEiZptn+oxZZ1rHmfE13SA6RHI9RbbrZRnvPyv5rpvpK4TZSd6+kyGg/xINpPQclicVk40tex+oH7jzUFPrPNNakuoyN0yUCi9EXJMIaUCgUppSEpgQOsKWX8gmXOSmNgIJDDAS8O6SVHmydwiCbhcc+k6WEj3q/o8TGoNNSVk3PuUbHILjMaoJkXVQ9LL028KQGwoImoJB7QRIykEqgqjkw59kursoVerpaZWk006pLolS6bVQNxcvEH4K/piRKIeKiZw+Kbj2T4VbxLPqiAqMrx2Ccrf3ZKrPRvnOvBMk3ZI+Gy1PEeE1YB7P/Ed+ulce9HGN0tqMvY7LLWOm5phBUY8OAc3T4umty5Di8F+FrOpOINMmxHIrreXYkEAHYS5w69JVJxHlIeBIEulxIGwjZRHJ84yqDqbcFUVSmWm63NWkWjaW7AnmqHNGNJ2IKKzyNOVWgJsAoDCCMNRoA2EtpSGtQcUBvPJSaJiyj0hJlSB9EDNU+IpIcicLoiOiB5tVOtKhgJ+mEEhrZRpdBqClHsglNa+qdcmo3WsTTTj0UHHsJEAe8qwDRdQc0/7ZPn9VRSUGgVL9eS1NICFkqI8Q8/1Wsw4t7kQrSqjiSfVnsrkBV+eD+G5FQcQ3XhodzZ+i4XwZhyMZWYNtTh8yu+YEf8ATj+0/Rcc4RaPx2JsPaP1Km4q/LTTdqnlDhyhN4nNgW1TO+lgHMA7q7xjRBsNv2WJzUQ635gpopc+oua53qT4aYFjeSVlMTjXSdTbn7stdjtq39zVQ5qPGf7VKKKriwYhv0Ud1SU88fU/VIdz8kqw1CU1qdHJBKQ3MJp7pUgpDQqgUbJzWYQISnckDQKCcASiLoEtanhZEEZCRKlUKl/8IkrBC6CkN1//2Q=="/>
          <p:cNvSpPr>
            <a:spLocks noChangeAspect="1" noChangeArrowheads="1"/>
          </p:cNvSpPr>
          <p:nvPr/>
        </p:nvSpPr>
        <p:spPr bwMode="auto">
          <a:xfrm>
            <a:off x="460375" y="-762000"/>
            <a:ext cx="20478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grpSp>
        <p:nvGrpSpPr>
          <p:cNvPr id="13" name="Ομάδα 12"/>
          <p:cNvGrpSpPr/>
          <p:nvPr/>
        </p:nvGrpSpPr>
        <p:grpSpPr>
          <a:xfrm>
            <a:off x="2339752" y="3391750"/>
            <a:ext cx="2016224" cy="2745275"/>
            <a:chOff x="3476017" y="2543380"/>
            <a:chExt cx="2242635" cy="2982050"/>
          </a:xfrm>
        </p:grpSpPr>
        <p:pic>
          <p:nvPicPr>
            <p:cNvPr id="3088" name="Picture 16" descr="http://brendaneich.github.io/Strange-Loop-2012/assets/images/dijkstra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017" y="2543380"/>
              <a:ext cx="2242635" cy="2217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Ορθογώνιο 16"/>
            <p:cNvSpPr/>
            <p:nvPr/>
          </p:nvSpPr>
          <p:spPr>
            <a:xfrm>
              <a:off x="3491880" y="4581128"/>
              <a:ext cx="2217845" cy="94430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 smtClean="0"/>
                <a:t>Edsger</a:t>
              </a:r>
              <a:r>
                <a:rPr lang="en-US" sz="1600" b="1" dirty="0" smtClean="0"/>
                <a:t> </a:t>
              </a:r>
              <a:r>
                <a:rPr lang="en-US" sz="1600" b="1" dirty="0" err="1" smtClean="0"/>
                <a:t>Dijkstra</a:t>
              </a:r>
              <a:endParaRPr lang="en-US" sz="1600" b="1" dirty="0" smtClean="0"/>
            </a:p>
            <a:p>
              <a:pPr algn="ctr"/>
              <a:r>
                <a:rPr lang="en-US" sz="1600" b="1" dirty="0" smtClean="0"/>
                <a:t>(</a:t>
              </a:r>
              <a:r>
                <a:rPr lang="el-GR" sz="1600" b="1" dirty="0" smtClean="0"/>
                <a:t>Φυσικός)</a:t>
              </a:r>
              <a:endParaRPr lang="el-GR" sz="1600" b="1" dirty="0"/>
            </a:p>
          </p:txBody>
        </p:sp>
      </p:grpSp>
      <p:pic>
        <p:nvPicPr>
          <p:cNvPr id="3090" name="Picture 1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53" t="-1522" r="5799" b="1522"/>
          <a:stretch/>
        </p:blipFill>
        <p:spPr bwMode="auto">
          <a:xfrm>
            <a:off x="6364175" y="3428363"/>
            <a:ext cx="2008199" cy="18461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Ορθογώνιο 21"/>
          <p:cNvSpPr/>
          <p:nvPr/>
        </p:nvSpPr>
        <p:spPr>
          <a:xfrm>
            <a:off x="6331647" y="5274548"/>
            <a:ext cx="2016224" cy="944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Donald Knuth</a:t>
            </a:r>
          </a:p>
          <a:p>
            <a:pPr algn="ctr"/>
            <a:r>
              <a:rPr lang="en-US" sz="1600" b="1" dirty="0" smtClean="0"/>
              <a:t>(</a:t>
            </a:r>
            <a:r>
              <a:rPr lang="el-GR" sz="1600" b="1" dirty="0" smtClean="0"/>
              <a:t>Φυσικός και Μαθηματικός)</a:t>
            </a:r>
            <a:endParaRPr lang="el-GR" sz="1600" b="1" dirty="0"/>
          </a:p>
        </p:txBody>
      </p:sp>
    </p:spTree>
    <p:extLst>
      <p:ext uri="{BB962C8B-B14F-4D97-AF65-F5344CB8AC3E}">
        <p14:creationId xmlns:p14="http://schemas.microsoft.com/office/powerpoint/2010/main" xmlns="" val="219480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Φυσικός;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556792"/>
            <a:ext cx="5521424" cy="4844008"/>
          </a:xfrm>
        </p:spPr>
        <p:txBody>
          <a:bodyPr/>
          <a:lstStyle/>
          <a:p>
            <a:pPr marL="114300" indent="0" algn="just">
              <a:buNone/>
            </a:pPr>
            <a:r>
              <a:rPr lang="en-US" sz="2400" i="1" dirty="0">
                <a:latin typeface="Garamond" panose="02020502050306020203" pitchFamily="18" charset="0"/>
              </a:rPr>
              <a:t>Another two years later, in 1957, I married and Dutch marriage rites require you to state your profession and I stated that I was a </a:t>
            </a:r>
            <a:r>
              <a:rPr lang="en-US" sz="2400" b="1" i="1" dirty="0">
                <a:latin typeface="Garamond" panose="02020502050306020203" pitchFamily="18" charset="0"/>
              </a:rPr>
              <a:t>programmer</a:t>
            </a:r>
            <a:r>
              <a:rPr lang="en-US" sz="2400" i="1" dirty="0">
                <a:latin typeface="Garamond" panose="02020502050306020203" pitchFamily="18" charset="0"/>
              </a:rPr>
              <a:t>. But the municipal authorities of the town of Amsterdam did not accept it on the grounds that </a:t>
            </a:r>
            <a:r>
              <a:rPr lang="en-US" sz="2400" b="1" i="1" dirty="0">
                <a:latin typeface="Garamond" panose="02020502050306020203" pitchFamily="18" charset="0"/>
              </a:rPr>
              <a:t>there was no such profession</a:t>
            </a:r>
            <a:r>
              <a:rPr lang="en-US" sz="2400" i="1" dirty="0">
                <a:latin typeface="Garamond" panose="02020502050306020203" pitchFamily="18" charset="0"/>
              </a:rPr>
              <a:t>. And, believe it or not, but under the heading “profession” my marriage act shows the ridiculous entry “</a:t>
            </a:r>
            <a:r>
              <a:rPr lang="en-US" sz="2400" b="1" i="1" dirty="0">
                <a:latin typeface="Garamond" panose="02020502050306020203" pitchFamily="18" charset="0"/>
              </a:rPr>
              <a:t>theoretical physicist</a:t>
            </a:r>
            <a:r>
              <a:rPr lang="en-US" sz="2400" i="1" dirty="0">
                <a:latin typeface="Garamond" panose="02020502050306020203" pitchFamily="18" charset="0"/>
              </a:rPr>
              <a:t>”!</a:t>
            </a:r>
            <a:endParaRPr lang="el-GR" sz="2400" i="1" dirty="0">
              <a:latin typeface="Garamond" panose="02020502050306020203" pitchFamily="18" charset="0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7</a:t>
            </a:fld>
            <a:endParaRPr lang="el-GR"/>
          </a:p>
        </p:txBody>
      </p:sp>
      <p:grpSp>
        <p:nvGrpSpPr>
          <p:cNvPr id="7" name="Ομάδα 6"/>
          <p:cNvGrpSpPr/>
          <p:nvPr/>
        </p:nvGrpSpPr>
        <p:grpSpPr>
          <a:xfrm>
            <a:off x="6300192" y="2082325"/>
            <a:ext cx="2016224" cy="2745275"/>
            <a:chOff x="3476017" y="2543380"/>
            <a:chExt cx="2242635" cy="2982050"/>
          </a:xfrm>
        </p:grpSpPr>
        <p:pic>
          <p:nvPicPr>
            <p:cNvPr id="8" name="Picture 16" descr="http://brendaneich.github.io/Strange-Loop-2012/assets/images/dijkstr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017" y="2543380"/>
              <a:ext cx="2242635" cy="2217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Ορθογώνιο 8"/>
            <p:cNvSpPr/>
            <p:nvPr/>
          </p:nvSpPr>
          <p:spPr>
            <a:xfrm>
              <a:off x="3491881" y="4581128"/>
              <a:ext cx="2226771" cy="94430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 smtClean="0"/>
                <a:t>Edsger</a:t>
              </a:r>
              <a:r>
                <a:rPr lang="en-US" sz="1600" b="1" dirty="0" smtClean="0"/>
                <a:t> </a:t>
              </a:r>
              <a:r>
                <a:rPr lang="en-US" sz="1600" b="1" dirty="0" err="1" smtClean="0"/>
                <a:t>Dijkstra</a:t>
              </a:r>
              <a:endParaRPr lang="en-US" sz="1600" b="1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xmlns="" val="300525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Θεωρητική επιστήμη της Πληροφορικής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Βασικές έννοιες:</a:t>
            </a:r>
          </a:p>
          <a:p>
            <a:pPr lvl="1"/>
            <a:r>
              <a:rPr lang="el-GR" sz="2600" dirty="0" smtClean="0"/>
              <a:t>Πρόβλημα</a:t>
            </a:r>
          </a:p>
          <a:p>
            <a:pPr lvl="1"/>
            <a:r>
              <a:rPr lang="el-GR" sz="2600" dirty="0" smtClean="0"/>
              <a:t>Αλγόριθμος (ορισμός / ανάλυση / αναπαράσταση)</a:t>
            </a:r>
          </a:p>
          <a:p>
            <a:pPr lvl="1"/>
            <a:r>
              <a:rPr lang="el-GR" sz="2600" dirty="0" smtClean="0"/>
              <a:t>Δομές δεδομένων</a:t>
            </a:r>
          </a:p>
          <a:p>
            <a:pPr lvl="1"/>
            <a:r>
              <a:rPr lang="el-GR" sz="2600" dirty="0" smtClean="0"/>
              <a:t>Κώδικας / Πρόγραμμα</a:t>
            </a:r>
          </a:p>
          <a:p>
            <a:pPr lvl="1"/>
            <a:r>
              <a:rPr lang="el-GR" sz="2600" dirty="0" smtClean="0"/>
              <a:t>Μοντέλα ανάπτυξης εφαρμογών</a:t>
            </a:r>
          </a:p>
          <a:p>
            <a:pPr lvl="1"/>
            <a:endParaRPr lang="el-GR" sz="2600" dirty="0" smtClean="0"/>
          </a:p>
          <a:p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68673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Εφαρμοσμένη επιστήμη της Πληροφορικής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 smtClean="0"/>
              <a:t>Λειτουργικά Συστήματα</a:t>
            </a:r>
          </a:p>
          <a:p>
            <a:r>
              <a:rPr lang="el-GR" sz="2600" dirty="0" smtClean="0"/>
              <a:t>Διαχείριση δεδομένων (αποθήκευση / ανάκτηση)</a:t>
            </a:r>
          </a:p>
          <a:p>
            <a:r>
              <a:rPr lang="el-GR" sz="2600" dirty="0" smtClean="0"/>
              <a:t>Επικοινωνία και δίκτυα υπολογιστών</a:t>
            </a:r>
          </a:p>
          <a:p>
            <a:r>
              <a:rPr lang="el-GR" sz="2600" dirty="0" smtClean="0"/>
              <a:t>Τεχνητή Νοημοσύνη</a:t>
            </a:r>
            <a:endParaRPr lang="el-GR" sz="26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6748332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Γειτνίαση">
  <a:themeElements>
    <a:clrScheme name="Γειτνίαση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Γειτνίαση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158</TotalTime>
  <Words>247</Words>
  <Application>Microsoft Office PowerPoint</Application>
  <PresentationFormat>Προβολή στην οθόνη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Γειτνίαση</vt:lpstr>
      <vt:lpstr>Επιστήμη των Ηλεκτρονικών Υπολογιστών</vt:lpstr>
      <vt:lpstr>Επιστήμη Η/Υ (Computer Science – CS)</vt:lpstr>
      <vt:lpstr>Ηλεκτρονικός Υπολογιστής</vt:lpstr>
      <vt:lpstr>Επιστήμη</vt:lpstr>
      <vt:lpstr>Δόξα αληθής μετά λόγου</vt:lpstr>
      <vt:lpstr>Πρωτοπόροι</vt:lpstr>
      <vt:lpstr>Φυσικός;</vt:lpstr>
      <vt:lpstr>Θεωρητική επιστήμη της Πληροφορικής</vt:lpstr>
      <vt:lpstr>Εφαρμοσμένη επιστήμη της Πληροφορικής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Επιστήμη των Ηλεκτρονικών Υπολογιστών</dc:title>
  <dc:creator>user</dc:creator>
  <cp:lastModifiedBy>user</cp:lastModifiedBy>
  <cp:revision>17</cp:revision>
  <dcterms:modified xsi:type="dcterms:W3CDTF">2014-09-18T14:56:18Z</dcterms:modified>
</cp:coreProperties>
</file>