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3" r:id="rId1"/>
  </p:sldMasterIdLst>
  <p:sldIdLst>
    <p:sldId id="279" r:id="rId2"/>
    <p:sldId id="280" r:id="rId3"/>
    <p:sldId id="281" r:id="rId4"/>
    <p:sldId id="282" r:id="rId5"/>
    <p:sldId id="263" r:id="rId6"/>
    <p:sldId id="264" r:id="rId7"/>
    <p:sldId id="276" r:id="rId8"/>
    <p:sldId id="273" r:id="rId9"/>
    <p:sldId id="283" r:id="rId10"/>
    <p:sldId id="275" r:id="rId1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66FF33"/>
    <a:srgbClr val="99CCF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37" autoAdjust="0"/>
    <p:restoredTop sz="94657" autoAdjust="0"/>
  </p:normalViewPr>
  <p:slideViewPr>
    <p:cSldViewPr>
      <p:cViewPr varScale="1">
        <p:scale>
          <a:sx n="70" d="100"/>
          <a:sy n="70" d="100"/>
        </p:scale>
        <p:origin x="-516"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l-GR" smtClean="0"/>
              <a:t>Στυλ κύριου τίτλου</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Στυλ κύριου υπότιτλου</a:t>
            </a:r>
            <a:endParaRPr lang="en-US" dirty="0"/>
          </a:p>
        </p:txBody>
      </p:sp>
      <p:sp>
        <p:nvSpPr>
          <p:cNvPr id="4" name="Date Placeholder 3"/>
          <p:cNvSpPr>
            <a:spLocks noGrp="1"/>
          </p:cNvSpPr>
          <p:nvPr>
            <p:ph type="dt" sz="half" idx="10"/>
          </p:nvPr>
        </p:nvSpPr>
        <p:spPr/>
        <p:txBody>
          <a:bodyPr/>
          <a:lstStyle/>
          <a:p>
            <a:fld id="{318657D4-8735-4FBA-96CF-2A639DF79F8F}" type="datetimeFigureOut">
              <a:rPr lang="el-GR" smtClean="0"/>
              <a:pPr/>
              <a:t>13/10/2014</a:t>
            </a:fld>
            <a:endParaRPr lang="el-GR"/>
          </a:p>
        </p:txBody>
      </p:sp>
      <p:sp>
        <p:nvSpPr>
          <p:cNvPr id="5" name="Footer Placeholder 4"/>
          <p:cNvSpPr>
            <a:spLocks noGrp="1"/>
          </p:cNvSpPr>
          <p:nvPr>
            <p:ph type="ftr" sz="quarter" idx="11"/>
          </p:nvPr>
        </p:nvSpPr>
        <p:spPr/>
        <p:txBody>
          <a:bodyPr/>
          <a:lstStyle/>
          <a:p>
            <a:endParaRPr lang="el-GR"/>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940AFE91-B0D4-4FC2-8DC7-476289EC812D}" type="slidenum">
              <a:rPr lang="el-GR" smtClean="0"/>
              <a:pPr/>
              <a:t>‹#›</a:t>
            </a:fld>
            <a:endParaRPr lang="el-GR"/>
          </a:p>
        </p:txBody>
      </p:sp>
    </p:spTree>
    <p:extLst>
      <p:ext uri="{BB962C8B-B14F-4D97-AF65-F5344CB8AC3E}">
        <p14:creationId xmlns="" xmlns:p14="http://schemas.microsoft.com/office/powerpoint/2010/main" val="31747086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l-GR" smtClean="0"/>
              <a:t>Στυλ κύριου τίτλου</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10"/>
          </p:nvPr>
        </p:nvSpPr>
        <p:spPr/>
        <p:txBody>
          <a:bodyPr/>
          <a:lstStyle/>
          <a:p>
            <a:fld id="{318657D4-8735-4FBA-96CF-2A639DF79F8F}" type="datetimeFigureOut">
              <a:rPr lang="el-GR" smtClean="0"/>
              <a:pPr/>
              <a:t>13/10/2014</a:t>
            </a:fld>
            <a:endParaRPr lang="el-GR"/>
          </a:p>
        </p:txBody>
      </p:sp>
      <p:sp>
        <p:nvSpPr>
          <p:cNvPr id="5" name="Footer Placeholder 4"/>
          <p:cNvSpPr>
            <a:spLocks noGrp="1"/>
          </p:cNvSpPr>
          <p:nvPr>
            <p:ph type="ftr" sz="quarter" idx="11"/>
          </p:nvPr>
        </p:nvSpPr>
        <p:spPr/>
        <p:txBody>
          <a:bodyPr/>
          <a:lstStyle/>
          <a:p>
            <a:endParaRPr lang="el-GR"/>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940AFE91-B0D4-4FC2-8DC7-476289EC812D}" type="slidenum">
              <a:rPr lang="el-GR" smtClean="0"/>
              <a:pPr/>
              <a:t>‹#›</a:t>
            </a:fld>
            <a:endParaRPr lang="el-GR"/>
          </a:p>
        </p:txBody>
      </p:sp>
    </p:spTree>
    <p:extLst>
      <p:ext uri="{BB962C8B-B14F-4D97-AF65-F5344CB8AC3E}">
        <p14:creationId xmlns="" xmlns:p14="http://schemas.microsoft.com/office/powerpoint/2010/main" val="26266940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l-GR" smtClean="0"/>
              <a:t>Στυλ κύριου τίτλου</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4" name="Date Placeholder 3"/>
          <p:cNvSpPr>
            <a:spLocks noGrp="1"/>
          </p:cNvSpPr>
          <p:nvPr>
            <p:ph type="dt" sz="half" idx="10"/>
          </p:nvPr>
        </p:nvSpPr>
        <p:spPr/>
        <p:txBody>
          <a:bodyPr/>
          <a:lstStyle/>
          <a:p>
            <a:fld id="{318657D4-8735-4FBA-96CF-2A639DF79F8F}" type="datetimeFigureOut">
              <a:rPr lang="el-GR" smtClean="0"/>
              <a:pPr/>
              <a:t>13/10/2014</a:t>
            </a:fld>
            <a:endParaRPr lang="el-GR"/>
          </a:p>
        </p:txBody>
      </p:sp>
      <p:sp>
        <p:nvSpPr>
          <p:cNvPr id="5" name="Footer Placeholder 4"/>
          <p:cNvSpPr>
            <a:spLocks noGrp="1"/>
          </p:cNvSpPr>
          <p:nvPr>
            <p:ph type="ftr" sz="quarter" idx="11"/>
          </p:nvPr>
        </p:nvSpPr>
        <p:spPr/>
        <p:txBody>
          <a:bodyPr/>
          <a:lstStyle/>
          <a:p>
            <a:endParaRPr lang="el-GR"/>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940AFE91-B0D4-4FC2-8DC7-476289EC812D}" type="slidenum">
              <a:rPr lang="el-GR" smtClean="0"/>
              <a:pPr/>
              <a:t>‹#›</a:t>
            </a:fld>
            <a:endParaRPr lang="el-GR"/>
          </a:p>
        </p:txBody>
      </p:sp>
    </p:spTree>
    <p:extLst>
      <p:ext uri="{BB962C8B-B14F-4D97-AF65-F5344CB8AC3E}">
        <p14:creationId xmlns="" xmlns:p14="http://schemas.microsoft.com/office/powerpoint/2010/main" val="22535001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l-GR" smtClean="0"/>
              <a:t>Στυλ κύριου τίτλου</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Date Placeholder 4"/>
          <p:cNvSpPr>
            <a:spLocks noGrp="1"/>
          </p:cNvSpPr>
          <p:nvPr>
            <p:ph type="dt" sz="half" idx="10"/>
          </p:nvPr>
        </p:nvSpPr>
        <p:spPr/>
        <p:txBody>
          <a:bodyPr/>
          <a:lstStyle/>
          <a:p>
            <a:fld id="{318657D4-8735-4FBA-96CF-2A639DF79F8F}" type="datetimeFigureOut">
              <a:rPr lang="el-GR" smtClean="0"/>
              <a:pPr/>
              <a:t>13/10/2014</a:t>
            </a:fld>
            <a:endParaRPr lang="el-GR"/>
          </a:p>
        </p:txBody>
      </p:sp>
      <p:sp>
        <p:nvSpPr>
          <p:cNvPr id="6" name="Footer Placeholder 5"/>
          <p:cNvSpPr>
            <a:spLocks noGrp="1"/>
          </p:cNvSpPr>
          <p:nvPr>
            <p:ph type="ftr" sz="quarter" idx="11"/>
          </p:nvPr>
        </p:nvSpPr>
        <p:spPr/>
        <p:txBody>
          <a:bodyPr/>
          <a:lstStyle/>
          <a:p>
            <a:endParaRPr lang="el-GR"/>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940AFE91-B0D4-4FC2-8DC7-476289EC812D}" type="slidenum">
              <a:rPr lang="el-GR" smtClean="0"/>
              <a:pPr/>
              <a:t>‹#›</a:t>
            </a:fld>
            <a:endParaRPr lang="el-GR"/>
          </a:p>
        </p:txBody>
      </p:sp>
    </p:spTree>
    <p:extLst>
      <p:ext uri="{BB962C8B-B14F-4D97-AF65-F5344CB8AC3E}">
        <p14:creationId xmlns="" xmlns:p14="http://schemas.microsoft.com/office/powerpoint/2010/main" val="32935568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l-GR" smtClean="0"/>
              <a:t>Στυλ κύριου τίτλου</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7" name="Date Placeholder 6"/>
          <p:cNvSpPr>
            <a:spLocks noGrp="1"/>
          </p:cNvSpPr>
          <p:nvPr>
            <p:ph type="dt" sz="half" idx="10"/>
          </p:nvPr>
        </p:nvSpPr>
        <p:spPr/>
        <p:txBody>
          <a:bodyPr/>
          <a:lstStyle/>
          <a:p>
            <a:fld id="{318657D4-8735-4FBA-96CF-2A639DF79F8F}" type="datetimeFigureOut">
              <a:rPr lang="el-GR" smtClean="0"/>
              <a:pPr/>
              <a:t>13/10/2014</a:t>
            </a:fld>
            <a:endParaRPr lang="el-GR"/>
          </a:p>
        </p:txBody>
      </p:sp>
      <p:sp>
        <p:nvSpPr>
          <p:cNvPr id="8" name="Footer Placeholder 7"/>
          <p:cNvSpPr>
            <a:spLocks noGrp="1"/>
          </p:cNvSpPr>
          <p:nvPr>
            <p:ph type="ftr" sz="quarter" idx="11"/>
          </p:nvPr>
        </p:nvSpPr>
        <p:spPr/>
        <p:txBody>
          <a:bodyPr/>
          <a:lstStyle/>
          <a:p>
            <a:endParaRPr lang="el-GR"/>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940AFE91-B0D4-4FC2-8DC7-476289EC812D}" type="slidenum">
              <a:rPr lang="el-GR" smtClean="0"/>
              <a:pPr/>
              <a:t>‹#›</a:t>
            </a:fld>
            <a:endParaRPr lang="el-GR"/>
          </a:p>
        </p:txBody>
      </p:sp>
    </p:spTree>
    <p:extLst>
      <p:ext uri="{BB962C8B-B14F-4D97-AF65-F5344CB8AC3E}">
        <p14:creationId xmlns="" xmlns:p14="http://schemas.microsoft.com/office/powerpoint/2010/main" val="32030539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l-GR" smtClean="0"/>
              <a:t>Στυλ κύριου τίτλου</a:t>
            </a:r>
            <a:endParaRPr lang="en-US" dirty="0"/>
          </a:p>
        </p:txBody>
      </p:sp>
      <p:sp>
        <p:nvSpPr>
          <p:cNvPr id="3" name="Date Placeholder 2"/>
          <p:cNvSpPr>
            <a:spLocks noGrp="1"/>
          </p:cNvSpPr>
          <p:nvPr>
            <p:ph type="dt" sz="half" idx="10"/>
          </p:nvPr>
        </p:nvSpPr>
        <p:spPr/>
        <p:txBody>
          <a:bodyPr/>
          <a:lstStyle/>
          <a:p>
            <a:fld id="{318657D4-8735-4FBA-96CF-2A639DF79F8F}" type="datetimeFigureOut">
              <a:rPr lang="el-GR" smtClean="0"/>
              <a:pPr/>
              <a:t>13/10/2014</a:t>
            </a:fld>
            <a:endParaRPr lang="el-GR"/>
          </a:p>
        </p:txBody>
      </p:sp>
      <p:sp>
        <p:nvSpPr>
          <p:cNvPr id="4" name="Footer Placeholder 3"/>
          <p:cNvSpPr>
            <a:spLocks noGrp="1"/>
          </p:cNvSpPr>
          <p:nvPr>
            <p:ph type="ftr" sz="quarter" idx="11"/>
          </p:nvPr>
        </p:nvSpPr>
        <p:spPr/>
        <p:txBody>
          <a:bodyPr/>
          <a:lstStyle/>
          <a:p>
            <a:endParaRPr lang="el-GR"/>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940AFE91-B0D4-4FC2-8DC7-476289EC812D}" type="slidenum">
              <a:rPr lang="el-GR" smtClean="0"/>
              <a:pPr/>
              <a:t>‹#›</a:t>
            </a:fld>
            <a:endParaRPr lang="el-GR"/>
          </a:p>
        </p:txBody>
      </p:sp>
    </p:spTree>
    <p:extLst>
      <p:ext uri="{BB962C8B-B14F-4D97-AF65-F5344CB8AC3E}">
        <p14:creationId xmlns="" xmlns:p14="http://schemas.microsoft.com/office/powerpoint/2010/main" val="27061092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8657D4-8735-4FBA-96CF-2A639DF79F8F}" type="datetimeFigureOut">
              <a:rPr lang="el-GR" smtClean="0"/>
              <a:pPr/>
              <a:t>13/10/2014</a:t>
            </a:fld>
            <a:endParaRPr lang="el-GR"/>
          </a:p>
        </p:txBody>
      </p:sp>
      <p:sp>
        <p:nvSpPr>
          <p:cNvPr id="3" name="Footer Placeholder 2"/>
          <p:cNvSpPr>
            <a:spLocks noGrp="1"/>
          </p:cNvSpPr>
          <p:nvPr>
            <p:ph type="ftr" sz="quarter" idx="11"/>
          </p:nvPr>
        </p:nvSpPr>
        <p:spPr/>
        <p:txBody>
          <a:bodyPr/>
          <a:lstStyle/>
          <a:p>
            <a:endParaRPr lang="el-GR"/>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940AFE91-B0D4-4FC2-8DC7-476289EC812D}" type="slidenum">
              <a:rPr lang="el-GR" smtClean="0"/>
              <a:pPr/>
              <a:t>‹#›</a:t>
            </a:fld>
            <a:endParaRPr lang="el-GR"/>
          </a:p>
        </p:txBody>
      </p:sp>
    </p:spTree>
    <p:extLst>
      <p:ext uri="{BB962C8B-B14F-4D97-AF65-F5344CB8AC3E}">
        <p14:creationId xmlns="" xmlns:p14="http://schemas.microsoft.com/office/powerpoint/2010/main" val="7153084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l-GR" smtClean="0"/>
              <a:t>Στυλ κύριου τίτλου</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5" name="Date Placeholder 4"/>
          <p:cNvSpPr>
            <a:spLocks noGrp="1"/>
          </p:cNvSpPr>
          <p:nvPr>
            <p:ph type="dt" sz="half" idx="10"/>
          </p:nvPr>
        </p:nvSpPr>
        <p:spPr/>
        <p:txBody>
          <a:bodyPr/>
          <a:lstStyle/>
          <a:p>
            <a:fld id="{318657D4-8735-4FBA-96CF-2A639DF79F8F}" type="datetimeFigureOut">
              <a:rPr lang="el-GR" smtClean="0"/>
              <a:pPr/>
              <a:t>13/10/2014</a:t>
            </a:fld>
            <a:endParaRPr lang="el-GR"/>
          </a:p>
        </p:txBody>
      </p:sp>
      <p:sp>
        <p:nvSpPr>
          <p:cNvPr id="6" name="Footer Placeholder 5"/>
          <p:cNvSpPr>
            <a:spLocks noGrp="1"/>
          </p:cNvSpPr>
          <p:nvPr>
            <p:ph type="ftr" sz="quarter" idx="11"/>
          </p:nvPr>
        </p:nvSpPr>
        <p:spPr/>
        <p:txBody>
          <a:bodyPr/>
          <a:lstStyle/>
          <a:p>
            <a:endParaRPr lang="el-GR"/>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940AFE91-B0D4-4FC2-8DC7-476289EC812D}" type="slidenum">
              <a:rPr lang="el-GR" smtClean="0"/>
              <a:pPr/>
              <a:t>‹#›</a:t>
            </a:fld>
            <a:endParaRPr lang="el-GR"/>
          </a:p>
        </p:txBody>
      </p:sp>
    </p:spTree>
    <p:extLst>
      <p:ext uri="{BB962C8B-B14F-4D97-AF65-F5344CB8AC3E}">
        <p14:creationId xmlns="" xmlns:p14="http://schemas.microsoft.com/office/powerpoint/2010/main" val="5024126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l-GR" smtClean="0"/>
              <a:t>Στυλ κύριου τίτλου</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smtClean="0"/>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5" name="Date Placeholder 4"/>
          <p:cNvSpPr>
            <a:spLocks noGrp="1"/>
          </p:cNvSpPr>
          <p:nvPr>
            <p:ph type="dt" sz="half" idx="10"/>
          </p:nvPr>
        </p:nvSpPr>
        <p:spPr/>
        <p:txBody>
          <a:bodyPr/>
          <a:lstStyle/>
          <a:p>
            <a:fld id="{318657D4-8735-4FBA-96CF-2A639DF79F8F}" type="datetimeFigureOut">
              <a:rPr lang="el-GR" smtClean="0"/>
              <a:pPr/>
              <a:t>13/10/2014</a:t>
            </a:fld>
            <a:endParaRPr lang="el-GR"/>
          </a:p>
        </p:txBody>
      </p:sp>
      <p:sp>
        <p:nvSpPr>
          <p:cNvPr id="6" name="Footer Placeholder 5"/>
          <p:cNvSpPr>
            <a:spLocks noGrp="1"/>
          </p:cNvSpPr>
          <p:nvPr>
            <p:ph type="ftr" sz="quarter" idx="11"/>
          </p:nvPr>
        </p:nvSpPr>
        <p:spPr/>
        <p:txBody>
          <a:bodyPr/>
          <a:lstStyle/>
          <a:p>
            <a:endParaRPr lang="el-GR"/>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940AFE91-B0D4-4FC2-8DC7-476289EC812D}" type="slidenum">
              <a:rPr lang="el-GR" smtClean="0"/>
              <a:pPr/>
              <a:t>‹#›</a:t>
            </a:fld>
            <a:endParaRPr lang="el-GR"/>
          </a:p>
        </p:txBody>
      </p:sp>
    </p:spTree>
    <p:extLst>
      <p:ext uri="{BB962C8B-B14F-4D97-AF65-F5344CB8AC3E}">
        <p14:creationId xmlns="" xmlns:p14="http://schemas.microsoft.com/office/powerpoint/2010/main" val="27729319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Τίτλος και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l-GR" smtClean="0"/>
              <a:t>Στυλ κύριου τίτλου</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4" name="Date Placeholder 3"/>
          <p:cNvSpPr>
            <a:spLocks noGrp="1"/>
          </p:cNvSpPr>
          <p:nvPr>
            <p:ph type="dt" sz="half" idx="10"/>
          </p:nvPr>
        </p:nvSpPr>
        <p:spPr/>
        <p:txBody>
          <a:bodyPr/>
          <a:lstStyle/>
          <a:p>
            <a:fld id="{318657D4-8735-4FBA-96CF-2A639DF79F8F}" type="datetimeFigureOut">
              <a:rPr lang="el-GR" smtClean="0"/>
              <a:pPr/>
              <a:t>13/10/2014</a:t>
            </a:fld>
            <a:endParaRPr lang="el-GR"/>
          </a:p>
        </p:txBody>
      </p:sp>
      <p:sp>
        <p:nvSpPr>
          <p:cNvPr id="5" name="Footer Placeholder 4"/>
          <p:cNvSpPr>
            <a:spLocks noGrp="1"/>
          </p:cNvSpPr>
          <p:nvPr>
            <p:ph type="ftr" sz="quarter" idx="11"/>
          </p:nvPr>
        </p:nvSpPr>
        <p:spPr/>
        <p:txBody>
          <a:bodyPr/>
          <a:lstStyle/>
          <a:p>
            <a:endParaRPr lang="el-GR"/>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940AFE91-B0D4-4FC2-8DC7-476289EC812D}" type="slidenum">
              <a:rPr lang="el-GR" smtClean="0"/>
              <a:pPr/>
              <a:t>‹#›</a:t>
            </a:fld>
            <a:endParaRPr lang="el-GR"/>
          </a:p>
        </p:txBody>
      </p:sp>
    </p:spTree>
    <p:extLst>
      <p:ext uri="{BB962C8B-B14F-4D97-AF65-F5344CB8AC3E}">
        <p14:creationId xmlns="" xmlns:p14="http://schemas.microsoft.com/office/powerpoint/2010/main" val="12039276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Εισαγωγικά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l-GR" smtClean="0"/>
              <a:t>Στυλ κύριου τίτλου</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smtClean="0"/>
              <a:t>Στυλ υποδείγματος κειμένου</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4" name="Date Placeholder 3"/>
          <p:cNvSpPr>
            <a:spLocks noGrp="1"/>
          </p:cNvSpPr>
          <p:nvPr>
            <p:ph type="dt" sz="half" idx="10"/>
          </p:nvPr>
        </p:nvSpPr>
        <p:spPr/>
        <p:txBody>
          <a:bodyPr/>
          <a:lstStyle/>
          <a:p>
            <a:fld id="{318657D4-8735-4FBA-96CF-2A639DF79F8F}" type="datetimeFigureOut">
              <a:rPr lang="el-GR" smtClean="0"/>
              <a:pPr/>
              <a:t>13/10/2014</a:t>
            </a:fld>
            <a:endParaRPr lang="el-GR"/>
          </a:p>
        </p:txBody>
      </p:sp>
      <p:sp>
        <p:nvSpPr>
          <p:cNvPr id="5" name="Footer Placeholder 4"/>
          <p:cNvSpPr>
            <a:spLocks noGrp="1"/>
          </p:cNvSpPr>
          <p:nvPr>
            <p:ph type="ftr" sz="quarter" idx="11"/>
          </p:nvPr>
        </p:nvSpPr>
        <p:spPr/>
        <p:txBody>
          <a:bodyPr/>
          <a:lstStyle/>
          <a:p>
            <a:endParaRPr lang="el-GR"/>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940AFE91-B0D4-4FC2-8DC7-476289EC812D}" type="slidenum">
              <a:rPr lang="el-GR" smtClean="0"/>
              <a:pPr/>
              <a:t>‹#›</a:t>
            </a:fld>
            <a:endParaRPr lang="el-GR"/>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 xmlns:p14="http://schemas.microsoft.com/office/powerpoint/2010/main" val="20014847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Κάρτα ονόματος">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l-GR" smtClean="0"/>
              <a:t>Στυλ κύριου τίτλου</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l-GR" smtClean="0"/>
              <a:t>Στυλ υποδείγματος κειμένου</a:t>
            </a:r>
          </a:p>
        </p:txBody>
      </p:sp>
      <p:sp>
        <p:nvSpPr>
          <p:cNvPr id="5" name="Date Placeholder 4"/>
          <p:cNvSpPr>
            <a:spLocks noGrp="1"/>
          </p:cNvSpPr>
          <p:nvPr>
            <p:ph type="dt" sz="half" idx="10"/>
          </p:nvPr>
        </p:nvSpPr>
        <p:spPr/>
        <p:txBody>
          <a:bodyPr/>
          <a:lstStyle/>
          <a:p>
            <a:fld id="{318657D4-8735-4FBA-96CF-2A639DF79F8F}" type="datetimeFigureOut">
              <a:rPr lang="el-GR" smtClean="0"/>
              <a:pPr/>
              <a:t>13/10/2014</a:t>
            </a:fld>
            <a:endParaRPr lang="el-GR"/>
          </a:p>
        </p:txBody>
      </p:sp>
      <p:sp>
        <p:nvSpPr>
          <p:cNvPr id="6" name="Footer Placeholder 5"/>
          <p:cNvSpPr>
            <a:spLocks noGrp="1"/>
          </p:cNvSpPr>
          <p:nvPr>
            <p:ph type="ftr" sz="quarter" idx="11"/>
          </p:nvPr>
        </p:nvSpPr>
        <p:spPr/>
        <p:txBody>
          <a:bodyPr/>
          <a:lstStyle/>
          <a:p>
            <a:endParaRPr lang="el-GR"/>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940AFE91-B0D4-4FC2-8DC7-476289EC812D}" type="slidenum">
              <a:rPr lang="el-GR" smtClean="0"/>
              <a:pPr/>
              <a:t>‹#›</a:t>
            </a:fld>
            <a:endParaRPr lang="el-GR"/>
          </a:p>
        </p:txBody>
      </p:sp>
    </p:spTree>
    <p:extLst>
      <p:ext uri="{BB962C8B-B14F-4D97-AF65-F5344CB8AC3E}">
        <p14:creationId xmlns="" xmlns:p14="http://schemas.microsoft.com/office/powerpoint/2010/main" val="7947190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Κάρτα ονόματος με φράση">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l-GR" smtClean="0"/>
              <a:t>Στυλ κύριου τίτλου</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smtClean="0"/>
              <a:t>Στυλ υποδείγματος κειμένου</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l-GR" smtClean="0"/>
              <a:t>Στυλ υποδείγματος κειμένου</a:t>
            </a:r>
          </a:p>
        </p:txBody>
      </p:sp>
      <p:sp>
        <p:nvSpPr>
          <p:cNvPr id="5" name="Date Placeholder 4"/>
          <p:cNvSpPr>
            <a:spLocks noGrp="1"/>
          </p:cNvSpPr>
          <p:nvPr>
            <p:ph type="dt" sz="half" idx="10"/>
          </p:nvPr>
        </p:nvSpPr>
        <p:spPr/>
        <p:txBody>
          <a:bodyPr/>
          <a:lstStyle/>
          <a:p>
            <a:fld id="{318657D4-8735-4FBA-96CF-2A639DF79F8F}" type="datetimeFigureOut">
              <a:rPr lang="el-GR" smtClean="0"/>
              <a:pPr/>
              <a:t>13/10/2014</a:t>
            </a:fld>
            <a:endParaRPr lang="el-GR"/>
          </a:p>
        </p:txBody>
      </p:sp>
      <p:sp>
        <p:nvSpPr>
          <p:cNvPr id="6" name="Footer Placeholder 5"/>
          <p:cNvSpPr>
            <a:spLocks noGrp="1"/>
          </p:cNvSpPr>
          <p:nvPr>
            <p:ph type="ftr" sz="quarter" idx="11"/>
          </p:nvPr>
        </p:nvSpPr>
        <p:spPr/>
        <p:txBody>
          <a:bodyPr/>
          <a:lstStyle/>
          <a:p>
            <a:endParaRPr lang="el-GR"/>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940AFE91-B0D4-4FC2-8DC7-476289EC812D}" type="slidenum">
              <a:rPr lang="el-GR" smtClean="0"/>
              <a:pPr/>
              <a:t>‹#›</a:t>
            </a:fld>
            <a:endParaRPr lang="el-GR"/>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 xmlns:p14="http://schemas.microsoft.com/office/powerpoint/2010/main" val="17460735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ή False">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l-GR" smtClean="0"/>
              <a:t>Στυλ κύριου τίτλου</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smtClean="0"/>
              <a:t>Στυλ υποδείγματος κειμένου</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l-GR" smtClean="0"/>
              <a:t>Στυλ υποδείγματος κειμένου</a:t>
            </a:r>
          </a:p>
        </p:txBody>
      </p:sp>
      <p:sp>
        <p:nvSpPr>
          <p:cNvPr id="5" name="Date Placeholder 4"/>
          <p:cNvSpPr>
            <a:spLocks noGrp="1"/>
          </p:cNvSpPr>
          <p:nvPr>
            <p:ph type="dt" sz="half" idx="10"/>
          </p:nvPr>
        </p:nvSpPr>
        <p:spPr/>
        <p:txBody>
          <a:bodyPr/>
          <a:lstStyle/>
          <a:p>
            <a:fld id="{318657D4-8735-4FBA-96CF-2A639DF79F8F}" type="datetimeFigureOut">
              <a:rPr lang="el-GR" smtClean="0"/>
              <a:pPr/>
              <a:t>13/10/2014</a:t>
            </a:fld>
            <a:endParaRPr lang="el-GR"/>
          </a:p>
        </p:txBody>
      </p:sp>
      <p:sp>
        <p:nvSpPr>
          <p:cNvPr id="6" name="Footer Placeholder 5"/>
          <p:cNvSpPr>
            <a:spLocks noGrp="1"/>
          </p:cNvSpPr>
          <p:nvPr>
            <p:ph type="ftr" sz="quarter" idx="11"/>
          </p:nvPr>
        </p:nvSpPr>
        <p:spPr/>
        <p:txBody>
          <a:bodyPr/>
          <a:lstStyle/>
          <a:p>
            <a:endParaRPr lang="el-GR"/>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940AFE91-B0D4-4FC2-8DC7-476289EC812D}" type="slidenum">
              <a:rPr lang="el-GR" smtClean="0"/>
              <a:pPr/>
              <a:t>‹#›</a:t>
            </a:fld>
            <a:endParaRPr lang="el-GR"/>
          </a:p>
        </p:txBody>
      </p:sp>
    </p:spTree>
    <p:extLst>
      <p:ext uri="{BB962C8B-B14F-4D97-AF65-F5344CB8AC3E}">
        <p14:creationId xmlns="" xmlns:p14="http://schemas.microsoft.com/office/powerpoint/2010/main" val="18856844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Vertical Text Placeholder 2"/>
          <p:cNvSpPr>
            <a:spLocks noGrp="1"/>
          </p:cNvSpPr>
          <p:nvPr>
            <p:ph type="body" orient="vert" idx="1"/>
          </p:nvPr>
        </p:nvSpPr>
        <p:spPr/>
        <p:txBody>
          <a:bodyPr vert="eaVert" ancho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10"/>
          </p:nvPr>
        </p:nvSpPr>
        <p:spPr/>
        <p:txBody>
          <a:bodyPr/>
          <a:lstStyle/>
          <a:p>
            <a:fld id="{318657D4-8735-4FBA-96CF-2A639DF79F8F}" type="datetimeFigureOut">
              <a:rPr lang="el-GR" smtClean="0"/>
              <a:pPr/>
              <a:t>13/10/2014</a:t>
            </a:fld>
            <a:endParaRPr lang="el-GR"/>
          </a:p>
        </p:txBody>
      </p:sp>
      <p:sp>
        <p:nvSpPr>
          <p:cNvPr id="5" name="Footer Placeholder 4"/>
          <p:cNvSpPr>
            <a:spLocks noGrp="1"/>
          </p:cNvSpPr>
          <p:nvPr>
            <p:ph type="ftr" sz="quarter" idx="11"/>
          </p:nvPr>
        </p:nvSpPr>
        <p:spPr/>
        <p:txBody>
          <a:bodyPr/>
          <a:lstStyle/>
          <a:p>
            <a:endParaRPr lang="el-GR"/>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940AFE91-B0D4-4FC2-8DC7-476289EC812D}" type="slidenum">
              <a:rPr lang="el-GR" smtClean="0"/>
              <a:pPr/>
              <a:t>‹#›</a:t>
            </a:fld>
            <a:endParaRPr lang="el-GR"/>
          </a:p>
        </p:txBody>
      </p:sp>
    </p:spTree>
    <p:extLst>
      <p:ext uri="{BB962C8B-B14F-4D97-AF65-F5344CB8AC3E}">
        <p14:creationId xmlns="" xmlns:p14="http://schemas.microsoft.com/office/powerpoint/2010/main" val="13586083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l-GR" smtClean="0"/>
              <a:t>Στυλ κύριου τίτλου</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10"/>
          </p:nvPr>
        </p:nvSpPr>
        <p:spPr/>
        <p:txBody>
          <a:bodyPr/>
          <a:lstStyle/>
          <a:p>
            <a:fld id="{318657D4-8735-4FBA-96CF-2A639DF79F8F}" type="datetimeFigureOut">
              <a:rPr lang="el-GR" smtClean="0"/>
              <a:pPr/>
              <a:t>13/10/2014</a:t>
            </a:fld>
            <a:endParaRPr lang="el-GR"/>
          </a:p>
        </p:txBody>
      </p:sp>
      <p:sp>
        <p:nvSpPr>
          <p:cNvPr id="5" name="Footer Placeholder 4"/>
          <p:cNvSpPr>
            <a:spLocks noGrp="1"/>
          </p:cNvSpPr>
          <p:nvPr>
            <p:ph type="ftr" sz="quarter" idx="11"/>
          </p:nvPr>
        </p:nvSpPr>
        <p:spPr/>
        <p:txBody>
          <a:bodyPr/>
          <a:lstStyle/>
          <a:p>
            <a:endParaRPr lang="el-GR"/>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940AFE91-B0D4-4FC2-8DC7-476289EC812D}" type="slidenum">
              <a:rPr lang="el-GR" smtClean="0"/>
              <a:pPr/>
              <a:t>‹#›</a:t>
            </a:fld>
            <a:endParaRPr lang="el-GR"/>
          </a:p>
        </p:txBody>
      </p:sp>
    </p:spTree>
    <p:extLst>
      <p:ext uri="{BB962C8B-B14F-4D97-AF65-F5344CB8AC3E}">
        <p14:creationId xmlns="" xmlns:p14="http://schemas.microsoft.com/office/powerpoint/2010/main" val="41021437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l-GR" smtClean="0"/>
              <a:t>Στυλ κύριου τίτλου</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318657D4-8735-4FBA-96CF-2A639DF79F8F}" type="datetimeFigureOut">
              <a:rPr lang="el-GR" smtClean="0"/>
              <a:pPr/>
              <a:t>13/10/2014</a:t>
            </a:fld>
            <a:endParaRPr lang="el-GR"/>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l-GR"/>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940AFE91-B0D4-4FC2-8DC7-476289EC812D}" type="slidenum">
              <a:rPr lang="el-GR" smtClean="0"/>
              <a:pPr/>
              <a:t>‹#›</a:t>
            </a:fld>
            <a:endParaRPr lang="el-GR"/>
          </a:p>
        </p:txBody>
      </p:sp>
    </p:spTree>
    <p:extLst>
      <p:ext uri="{BB962C8B-B14F-4D97-AF65-F5344CB8AC3E}">
        <p14:creationId xmlns="" xmlns:p14="http://schemas.microsoft.com/office/powerpoint/2010/main" val="1107975329"/>
      </p:ext>
    </p:extLst>
  </p:cSld>
  <p:clrMap bg1="lt1" tx1="dk1" bg2="lt2" tx2="dk2" accent1="accent1" accent2="accent2" accent3="accent3" accent4="accent4" accent5="accent5" accent6="accent6" hlink="hlink" folHlink="folHlink"/>
  <p:sldLayoutIdLst>
    <p:sldLayoutId id="2147483844" r:id="rId1"/>
    <p:sldLayoutId id="2147483845" r:id="rId2"/>
    <p:sldLayoutId id="2147483846" r:id="rId3"/>
    <p:sldLayoutId id="2147483847" r:id="rId4"/>
    <p:sldLayoutId id="2147483848" r:id="rId5"/>
    <p:sldLayoutId id="2147483849" r:id="rId6"/>
    <p:sldLayoutId id="2147483850" r:id="rId7"/>
    <p:sldLayoutId id="2147483851" r:id="rId8"/>
    <p:sldLayoutId id="2147483852" r:id="rId9"/>
    <p:sldLayoutId id="2147483853" r:id="rId10"/>
    <p:sldLayoutId id="2147483854" r:id="rId11"/>
    <p:sldLayoutId id="2147483855" r:id="rId12"/>
    <p:sldLayoutId id="2147483856" r:id="rId13"/>
    <p:sldLayoutId id="2147483857" r:id="rId14"/>
    <p:sldLayoutId id="2147483858" r:id="rId15"/>
    <p:sldLayoutId id="21474838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p:txBody>
          <a:bodyPr/>
          <a:lstStyle/>
          <a:p>
            <a:pPr algn="ctr"/>
            <a:r>
              <a:rPr lang="el-GR" sz="4000" b="1" dirty="0"/>
              <a:t>Εισαγωγή στην έννοια του Αλγόριθμου</a:t>
            </a:r>
            <a:endParaRPr lang="el-GR" sz="4000" dirty="0"/>
          </a:p>
        </p:txBody>
      </p:sp>
    </p:spTree>
    <p:extLst>
      <p:ext uri="{BB962C8B-B14F-4D97-AF65-F5344CB8AC3E}">
        <p14:creationId xmlns="" xmlns:p14="http://schemas.microsoft.com/office/powerpoint/2010/main" val="16385892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357291" y="285728"/>
            <a:ext cx="4000528" cy="2214578"/>
          </a:xfrm>
        </p:spPr>
        <p:txBody>
          <a:bodyPr>
            <a:normAutofit fontScale="90000"/>
          </a:bodyPr>
          <a:lstStyle/>
          <a:p>
            <a:r>
              <a:rPr lang="el-GR" dirty="0" smtClean="0"/>
              <a:t>Ο λύκος, το πρόβατο και το καφάσι με τα χόρτα</a:t>
            </a:r>
            <a:endParaRPr lang="el-GR" dirty="0"/>
          </a:p>
        </p:txBody>
      </p:sp>
      <p:sp>
        <p:nvSpPr>
          <p:cNvPr id="3" name="Θέση περιεχομένου 2"/>
          <p:cNvSpPr>
            <a:spLocks noGrp="1"/>
          </p:cNvSpPr>
          <p:nvPr>
            <p:ph idx="1"/>
          </p:nvPr>
        </p:nvSpPr>
        <p:spPr>
          <a:xfrm>
            <a:off x="500034" y="2500306"/>
            <a:ext cx="7858180" cy="3777622"/>
          </a:xfrm>
        </p:spPr>
        <p:txBody>
          <a:bodyPr>
            <a:normAutofit/>
          </a:bodyPr>
          <a:lstStyle/>
          <a:p>
            <a:r>
              <a:rPr lang="el-GR" i="1" dirty="0"/>
              <a:t>Έχει κάποιος ένα πρόβατο, ένα λύκο και ένα καφάσι με χόρτα στη μία όχθη ενός ποταμού και θέλει να τα περάσει όλα στην απέναντι όχθη χρησιμοποιώντας μία βάρκα χωρίς </a:t>
            </a:r>
            <a:r>
              <a:rPr lang="el-GR" i="1" dirty="0" smtClean="0"/>
              <a:t> </a:t>
            </a:r>
            <a:r>
              <a:rPr lang="el-GR" i="1" dirty="0"/>
              <a:t>ο λύκος να φάει το πρόβατο η το πρόβατο τα χόρτα. Η βάρκα όμως είναι μικρή και μπορεί να μεταφέρει, εκτός από τον ίδιο, άλλο ένα από τα ζώα ή το καφάσι. Ωστόσο δεν πρέπει να μείνουν μαζί ο λύκος με το πρόβατο και το πρόβατο με τα χόρτα. Μπορείτε να δώσετε οδηγίες στο βαρκάρη για το πώς πρέπει να κάνει τη μεταφορά τους</a:t>
            </a:r>
            <a:endParaRPr lang="el-GR" dirty="0"/>
          </a:p>
          <a:p>
            <a:r>
              <a:rPr lang="el-GR" b="1" dirty="0"/>
              <a:t>Δεδομένα προβλήματος:</a:t>
            </a:r>
            <a:r>
              <a:rPr lang="el-GR" dirty="0"/>
              <a:t> 1 πρόβατο, 1 λύκος, 1 καφάσι με χόρτα, μία θέση επιπλέον στη βάρκα,2 όχθες ποταμού. </a:t>
            </a:r>
          </a:p>
          <a:p>
            <a:r>
              <a:rPr lang="el-GR" b="1" dirty="0"/>
              <a:t>Ζητούμενα του προβλήματος: </a:t>
            </a:r>
            <a:r>
              <a:rPr lang="el-GR" dirty="0"/>
              <a:t>Να περάσει ο λύκος, το πρόβατο και τα χόρτα στην απέναντι όχθη.</a:t>
            </a:r>
          </a:p>
          <a:p>
            <a:endParaRPr lang="el-GR" dirty="0"/>
          </a:p>
        </p:txBody>
      </p:sp>
      <p:pic>
        <p:nvPicPr>
          <p:cNvPr id="5" name="4 - Εικόνα" descr="wolf_goat_cabbage.gif"/>
          <p:cNvPicPr>
            <a:picLocks noChangeAspect="1"/>
          </p:cNvPicPr>
          <p:nvPr/>
        </p:nvPicPr>
        <p:blipFill>
          <a:blip r:embed="rId2"/>
          <a:stretch>
            <a:fillRect/>
          </a:stretch>
        </p:blipFill>
        <p:spPr>
          <a:xfrm>
            <a:off x="5338757" y="0"/>
            <a:ext cx="3805243" cy="2508820"/>
          </a:xfrm>
          <a:prstGeom prst="rect">
            <a:avLst/>
          </a:prstGeom>
        </p:spPr>
      </p:pic>
    </p:spTree>
    <p:extLst>
      <p:ext uri="{BB962C8B-B14F-4D97-AF65-F5344CB8AC3E}">
        <p14:creationId xmlns="" xmlns:p14="http://schemas.microsoft.com/office/powerpoint/2010/main" val="24292372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pPr algn="ctr"/>
            <a:r>
              <a:rPr lang="el-GR" dirty="0" smtClean="0"/>
              <a:t>Η λύση του προβλήματος βήμα - βήμα</a:t>
            </a:r>
            <a:endParaRPr lang="el-GR" dirty="0"/>
          </a:p>
        </p:txBody>
      </p:sp>
      <p:sp>
        <p:nvSpPr>
          <p:cNvPr id="3" name="Θέση περιεχομένου 2"/>
          <p:cNvSpPr>
            <a:spLocks noGrp="1"/>
          </p:cNvSpPr>
          <p:nvPr>
            <p:ph idx="1"/>
          </p:nvPr>
        </p:nvSpPr>
        <p:spPr>
          <a:xfrm>
            <a:off x="1475656" y="2132857"/>
            <a:ext cx="6914729" cy="3600400"/>
          </a:xfrm>
        </p:spPr>
        <p:txBody>
          <a:bodyPr numCol="2">
            <a:normAutofit fontScale="85000" lnSpcReduction="10000"/>
          </a:bodyPr>
          <a:lstStyle/>
          <a:p>
            <a:pPr>
              <a:buFont typeface="+mj-lt"/>
              <a:buAutoNum type="arabicPeriod"/>
            </a:pPr>
            <a:r>
              <a:rPr lang="el-GR" dirty="0"/>
              <a:t>Βάλε το πρόβατο στη βάρκα. </a:t>
            </a:r>
          </a:p>
          <a:p>
            <a:pPr>
              <a:buFont typeface="+mj-lt"/>
              <a:buAutoNum type="arabicPeriod"/>
            </a:pPr>
            <a:r>
              <a:rPr lang="el-GR" dirty="0"/>
              <a:t>Πήγαινε στην απέναντι όχθη.</a:t>
            </a:r>
          </a:p>
          <a:p>
            <a:pPr>
              <a:buFont typeface="+mj-lt"/>
              <a:buAutoNum type="arabicPeriod"/>
            </a:pPr>
            <a:r>
              <a:rPr lang="el-GR" dirty="0"/>
              <a:t>Άφησε το πρόβατο στην όχθη.</a:t>
            </a:r>
          </a:p>
          <a:p>
            <a:pPr>
              <a:buFont typeface="+mj-lt"/>
              <a:buAutoNum type="arabicPeriod"/>
            </a:pPr>
            <a:r>
              <a:rPr lang="el-GR" dirty="0"/>
              <a:t>Γύρνα πίσω στην αρχική όχθη.</a:t>
            </a:r>
          </a:p>
          <a:p>
            <a:pPr>
              <a:buFont typeface="+mj-lt"/>
              <a:buAutoNum type="arabicPeriod"/>
            </a:pPr>
            <a:r>
              <a:rPr lang="el-GR" dirty="0"/>
              <a:t>Φόρτωσε το καφάσι με τα χόρτα.</a:t>
            </a:r>
          </a:p>
          <a:p>
            <a:pPr>
              <a:buFont typeface="+mj-lt"/>
              <a:buAutoNum type="arabicPeriod"/>
            </a:pPr>
            <a:r>
              <a:rPr lang="el-GR" dirty="0"/>
              <a:t>Πήγαινε στην απέναντι όχθη</a:t>
            </a:r>
            <a:r>
              <a:rPr lang="el-GR" dirty="0" smtClean="0"/>
              <a:t>.</a:t>
            </a:r>
            <a:r>
              <a:rPr lang="el-GR" dirty="0"/>
              <a:t>	</a:t>
            </a:r>
            <a:endParaRPr lang="el-GR" dirty="0" smtClean="0"/>
          </a:p>
          <a:p>
            <a:pPr>
              <a:buFont typeface="+mj-lt"/>
              <a:buAutoNum type="arabicPeriod"/>
            </a:pPr>
            <a:r>
              <a:rPr lang="el-GR" dirty="0" smtClean="0"/>
              <a:t>Άφησε το καφάσι στην όχθη.</a:t>
            </a:r>
          </a:p>
          <a:p>
            <a:pPr>
              <a:buFont typeface="+mj-lt"/>
              <a:buAutoNum type="arabicPeriod"/>
            </a:pPr>
            <a:r>
              <a:rPr lang="el-GR" dirty="0" smtClean="0"/>
              <a:t>Βάλε </a:t>
            </a:r>
            <a:r>
              <a:rPr lang="el-GR" dirty="0"/>
              <a:t>το πρόβατο στη βάρκα.</a:t>
            </a:r>
          </a:p>
          <a:p>
            <a:pPr>
              <a:buFont typeface="+mj-lt"/>
              <a:buAutoNum type="arabicPeriod"/>
            </a:pPr>
            <a:r>
              <a:rPr lang="el-GR" dirty="0"/>
              <a:t>Πήγαινε στην αρχική όχθη.  </a:t>
            </a:r>
            <a:endParaRPr lang="el-GR" dirty="0" smtClean="0"/>
          </a:p>
          <a:p>
            <a:pPr>
              <a:buFont typeface="+mj-lt"/>
              <a:buAutoNum type="arabicPeriod"/>
            </a:pPr>
            <a:endParaRPr lang="el-GR" dirty="0"/>
          </a:p>
          <a:p>
            <a:pPr>
              <a:buFont typeface="+mj-lt"/>
              <a:buAutoNum type="arabicPeriod"/>
            </a:pPr>
            <a:r>
              <a:rPr lang="el-GR" dirty="0"/>
              <a:t>Άφησε το πρόβατο στην όχθη.  </a:t>
            </a:r>
          </a:p>
          <a:p>
            <a:pPr>
              <a:buFont typeface="+mj-lt"/>
              <a:buAutoNum type="arabicPeriod"/>
            </a:pPr>
            <a:r>
              <a:rPr lang="el-GR" dirty="0"/>
              <a:t>Βάλε το λύκο στη βάρκα. </a:t>
            </a:r>
          </a:p>
          <a:p>
            <a:pPr>
              <a:buFont typeface="+mj-lt"/>
              <a:buAutoNum type="arabicPeriod"/>
            </a:pPr>
            <a:r>
              <a:rPr lang="el-GR" dirty="0"/>
              <a:t>Πήγαινε στην απέναντι όχθη.  </a:t>
            </a:r>
          </a:p>
          <a:p>
            <a:pPr>
              <a:buFont typeface="+mj-lt"/>
              <a:buAutoNum type="arabicPeriod"/>
            </a:pPr>
            <a:r>
              <a:rPr lang="el-GR" dirty="0"/>
              <a:t>Άφησε το λύκο </a:t>
            </a:r>
            <a:r>
              <a:rPr lang="el-GR" dirty="0" smtClean="0"/>
              <a:t>στην </a:t>
            </a:r>
            <a:r>
              <a:rPr lang="el-GR" dirty="0"/>
              <a:t>όχθη.  </a:t>
            </a:r>
          </a:p>
          <a:p>
            <a:pPr>
              <a:buFont typeface="+mj-lt"/>
              <a:buAutoNum type="arabicPeriod"/>
            </a:pPr>
            <a:r>
              <a:rPr lang="el-GR" dirty="0"/>
              <a:t>Γύρνα πίσω </a:t>
            </a:r>
            <a:r>
              <a:rPr lang="el-GR" dirty="0" smtClean="0"/>
              <a:t>στην </a:t>
            </a:r>
            <a:r>
              <a:rPr lang="el-GR" dirty="0"/>
              <a:t>αρχική όχθη.  </a:t>
            </a:r>
          </a:p>
          <a:p>
            <a:pPr>
              <a:buFont typeface="+mj-lt"/>
              <a:buAutoNum type="arabicPeriod"/>
            </a:pPr>
            <a:r>
              <a:rPr lang="el-GR" dirty="0"/>
              <a:t>Βάλε το πρόβατο στη βάρκα. </a:t>
            </a:r>
          </a:p>
          <a:p>
            <a:pPr>
              <a:buFont typeface="+mj-lt"/>
              <a:buAutoNum type="arabicPeriod"/>
            </a:pPr>
            <a:r>
              <a:rPr lang="el-GR" dirty="0"/>
              <a:t>Πήγαινε στην απέναντι όχθη. </a:t>
            </a:r>
          </a:p>
          <a:p>
            <a:pPr>
              <a:buFont typeface="+mj-lt"/>
              <a:buAutoNum type="arabicPeriod"/>
            </a:pPr>
            <a:r>
              <a:rPr lang="el-GR" dirty="0"/>
              <a:t>Άφησε το πρόβατο στην όχθη. </a:t>
            </a:r>
          </a:p>
          <a:p>
            <a:pPr>
              <a:buFont typeface="+mj-lt"/>
              <a:buAutoNum type="arabicPeriod"/>
            </a:pPr>
            <a:r>
              <a:rPr lang="el-GR" dirty="0"/>
              <a:t>Τέλος.</a:t>
            </a:r>
          </a:p>
          <a:p>
            <a:endParaRPr lang="el-GR" dirty="0"/>
          </a:p>
        </p:txBody>
      </p:sp>
    </p:spTree>
    <p:extLst>
      <p:ext uri="{BB962C8B-B14F-4D97-AF65-F5344CB8AC3E}">
        <p14:creationId xmlns="" xmlns:p14="http://schemas.microsoft.com/office/powerpoint/2010/main" val="19083038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392638" y="332656"/>
            <a:ext cx="6347713" cy="1019200"/>
          </a:xfrm>
        </p:spPr>
        <p:txBody>
          <a:bodyPr>
            <a:normAutofit fontScale="90000"/>
          </a:bodyPr>
          <a:lstStyle/>
          <a:p>
            <a:pPr algn="ctr"/>
            <a:r>
              <a:rPr lang="el-GR" dirty="0" smtClean="0"/>
              <a:t>Δημιουργώντας ένα τετράγωνο στην άμμο. </a:t>
            </a:r>
            <a:endParaRPr lang="el-GR" dirty="0"/>
          </a:p>
        </p:txBody>
      </p:sp>
      <p:sp>
        <p:nvSpPr>
          <p:cNvPr id="3" name="Θέση περιεχομένου 2"/>
          <p:cNvSpPr>
            <a:spLocks noGrp="1"/>
          </p:cNvSpPr>
          <p:nvPr>
            <p:ph idx="1"/>
          </p:nvPr>
        </p:nvSpPr>
        <p:spPr>
          <a:xfrm>
            <a:off x="1259632" y="1556792"/>
            <a:ext cx="7130753" cy="4556579"/>
          </a:xfrm>
        </p:spPr>
        <p:txBody>
          <a:bodyPr>
            <a:normAutofit fontScale="70000" lnSpcReduction="20000"/>
          </a:bodyPr>
          <a:lstStyle/>
          <a:p>
            <a:pPr marL="0" indent="0">
              <a:buNone/>
            </a:pPr>
            <a:r>
              <a:rPr lang="el-GR" dirty="0"/>
              <a:t>Θέλουμε να περιγράψουμε σε ένα μικρό παιδί πώς Θα δημιουργήσει με τις πατούσες του ένα τετράγωνο στην άμμο. Αν το παιδί δε γνωρίζει τι σχήμα θέλουμε να αποτυπωθεί στην άμμο, ποιες είναι οι κατάλληλες οδηγίες που θα του δώσουμε;</a:t>
            </a:r>
          </a:p>
          <a:p>
            <a:pPr marL="0" indent="0">
              <a:buNone/>
            </a:pPr>
            <a:r>
              <a:rPr lang="el-GR" dirty="0"/>
              <a:t>Κατ' αρχάς πρέπει να αναλύσουμε την έννοια «τετράγωνο»:</a:t>
            </a:r>
          </a:p>
          <a:p>
            <a:pPr marL="0" lvl="0" indent="0">
              <a:buNone/>
            </a:pPr>
            <a:r>
              <a:rPr lang="el-GR" dirty="0"/>
              <a:t>Ένα τετράγωνο είναι ένα κλειστό γεωμετρικό σχήμα με 4 ίσες πλευρές. Άρα, για να σχηματίσουμε τις πλευρές, πρέπει κάθε φορά να κάνουμε τον ίδιο αριθμό βημάτων</a:t>
            </a:r>
          </a:p>
          <a:p>
            <a:pPr marL="0" lvl="0" indent="0">
              <a:buNone/>
            </a:pPr>
            <a:r>
              <a:rPr lang="el-GR" dirty="0"/>
              <a:t>Ένα τετράγωνο έχει 4 ορθές γωνίες δηλ. 4 γωνίες των 90ο. Άρα, μόλις σχηματίζουμε μία πλευρά πρέπει να γυρνάμε κατά 90ο γύρω από τον εαυτό μας και πάντοτε με την ίδια φορά.</a:t>
            </a:r>
          </a:p>
          <a:p>
            <a:pPr marL="0" indent="0">
              <a:buNone/>
            </a:pPr>
            <a:r>
              <a:rPr lang="el-GR" dirty="0"/>
              <a:t>Λύση:</a:t>
            </a:r>
          </a:p>
          <a:p>
            <a:pPr>
              <a:buFont typeface="Wingdings" panose="05000000000000000000" pitchFamily="2" charset="2"/>
              <a:buChar char="§"/>
            </a:pPr>
            <a:r>
              <a:rPr lang="el-GR" dirty="0"/>
              <a:t>Περπάτησε 5 βήματα μπροστά.</a:t>
            </a:r>
          </a:p>
          <a:p>
            <a:pPr>
              <a:buFont typeface="Wingdings" panose="05000000000000000000" pitchFamily="2" charset="2"/>
              <a:buChar char="§"/>
            </a:pPr>
            <a:r>
              <a:rPr lang="el-GR" dirty="0"/>
              <a:t>Στρίψε δεξιά κατά ενενήντα μοίρες</a:t>
            </a:r>
          </a:p>
          <a:p>
            <a:pPr>
              <a:buFont typeface="Wingdings" panose="05000000000000000000" pitchFamily="2" charset="2"/>
              <a:buChar char="§"/>
            </a:pPr>
            <a:r>
              <a:rPr lang="el-GR" dirty="0"/>
              <a:t>Περπάτησε 5 βήματα μπροστά.</a:t>
            </a:r>
          </a:p>
          <a:p>
            <a:pPr>
              <a:buFont typeface="Wingdings" panose="05000000000000000000" pitchFamily="2" charset="2"/>
              <a:buChar char="§"/>
            </a:pPr>
            <a:r>
              <a:rPr lang="el-GR" dirty="0"/>
              <a:t>Στρίψε δεξιά κατά ενενήντα μοίρες.</a:t>
            </a:r>
          </a:p>
          <a:p>
            <a:pPr>
              <a:buFont typeface="Wingdings" panose="05000000000000000000" pitchFamily="2" charset="2"/>
              <a:buChar char="§"/>
            </a:pPr>
            <a:r>
              <a:rPr lang="el-GR" dirty="0"/>
              <a:t>Περπάτησε 5 βήματα μπροστά.</a:t>
            </a:r>
          </a:p>
          <a:p>
            <a:pPr>
              <a:buFont typeface="Wingdings" panose="05000000000000000000" pitchFamily="2" charset="2"/>
              <a:buChar char="§"/>
            </a:pPr>
            <a:r>
              <a:rPr lang="el-GR" dirty="0"/>
              <a:t>Στρίψε δεξιά κατά ενενήντα μοίρες.</a:t>
            </a:r>
          </a:p>
          <a:p>
            <a:pPr>
              <a:buFont typeface="Wingdings" panose="05000000000000000000" pitchFamily="2" charset="2"/>
              <a:buChar char="§"/>
            </a:pPr>
            <a:r>
              <a:rPr lang="el-GR" dirty="0"/>
              <a:t>Περπάτησε 5 βήματα μπροστά.</a:t>
            </a:r>
          </a:p>
          <a:p>
            <a:endParaRPr lang="el-GR" dirty="0"/>
          </a:p>
        </p:txBody>
      </p:sp>
    </p:spTree>
    <p:extLst>
      <p:ext uri="{BB962C8B-B14F-4D97-AF65-F5344CB8AC3E}">
        <p14:creationId xmlns="" xmlns:p14="http://schemas.microsoft.com/office/powerpoint/2010/main" val="4700165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822960" y="286605"/>
            <a:ext cx="7543800" cy="766131"/>
          </a:xfrm>
        </p:spPr>
        <p:txBody>
          <a:bodyPr>
            <a:noAutofit/>
          </a:bodyPr>
          <a:lstStyle/>
          <a:p>
            <a:pPr algn="ctr" eaLnBrk="1" hangingPunct="1"/>
            <a:r>
              <a:rPr lang="el-GR" dirty="0"/>
              <a:t>Τι είναι Αλγόριθμος</a:t>
            </a:r>
            <a:endParaRPr lang="en-US" dirty="0"/>
          </a:p>
        </p:txBody>
      </p:sp>
      <p:sp>
        <p:nvSpPr>
          <p:cNvPr id="148483" name="Rectangle 3"/>
          <p:cNvSpPr>
            <a:spLocks noGrp="1" noChangeArrowheads="1"/>
          </p:cNvSpPr>
          <p:nvPr>
            <p:ph idx="1"/>
          </p:nvPr>
        </p:nvSpPr>
        <p:spPr>
          <a:xfrm>
            <a:off x="971600" y="1340768"/>
            <a:ext cx="7543801" cy="4608512"/>
          </a:xfrm>
          <a:ln>
            <a:solidFill>
              <a:schemeClr val="bg1"/>
            </a:solidFill>
            <a:headEnd/>
            <a:tailEnd/>
          </a:ln>
        </p:spPr>
        <p:style>
          <a:lnRef idx="2">
            <a:schemeClr val="accent2"/>
          </a:lnRef>
          <a:fillRef idx="1">
            <a:schemeClr val="lt1"/>
          </a:fillRef>
          <a:effectRef idx="0">
            <a:schemeClr val="accent2"/>
          </a:effectRef>
          <a:fontRef idx="minor">
            <a:schemeClr val="dk1"/>
          </a:fontRef>
        </p:style>
        <p:txBody>
          <a:bodyPr>
            <a:normAutofit/>
          </a:bodyPr>
          <a:lstStyle/>
          <a:p>
            <a:pPr marL="0" indent="0" eaLnBrk="1" hangingPunct="1">
              <a:buFontTx/>
              <a:buNone/>
            </a:pPr>
            <a:r>
              <a:rPr lang="el-GR" dirty="0" smtClean="0"/>
              <a:t>Για να λυθεί κάθε ένα από τα προηγούμενα προβλήματα χρειάστηκε να γίνουν μια σειρά από βήματα </a:t>
            </a:r>
            <a:r>
              <a:rPr lang="el-GR" dirty="0"/>
              <a:t>- </a:t>
            </a:r>
            <a:r>
              <a:rPr lang="el-GR" dirty="0" smtClean="0"/>
              <a:t>ενέργειες. </a:t>
            </a:r>
            <a:endParaRPr lang="el-GR" dirty="0"/>
          </a:p>
          <a:p>
            <a:pPr marL="0" indent="0">
              <a:buNone/>
            </a:pPr>
            <a:r>
              <a:rPr lang="el-GR" dirty="0" smtClean="0"/>
              <a:t>Τα βήματα που χρειάζονται για την επίλυση ενός προβλήματος είναι στην ουσία ο </a:t>
            </a:r>
            <a:r>
              <a:rPr lang="el-GR" b="1" dirty="0" smtClean="0"/>
              <a:t>Αλγόριθμος</a:t>
            </a:r>
            <a:r>
              <a:rPr lang="el-GR" dirty="0" smtClean="0"/>
              <a:t> επίλυσης του προβλήματος.  </a:t>
            </a:r>
            <a:endParaRPr lang="el-GR" dirty="0"/>
          </a:p>
          <a:p>
            <a:pPr marL="0" indent="0">
              <a:buNone/>
            </a:pPr>
            <a:r>
              <a:rPr lang="el-GR" dirty="0"/>
              <a:t>Η λέξη αλγόριθμος (</a:t>
            </a:r>
            <a:r>
              <a:rPr lang="el-GR" dirty="0" err="1"/>
              <a:t>algorithm</a:t>
            </a:r>
            <a:r>
              <a:rPr lang="el-GR" dirty="0"/>
              <a:t>) προέρχεται από μια μελέτη του Πέρση</a:t>
            </a:r>
            <a:r>
              <a:rPr lang="en-US" dirty="0"/>
              <a:t> </a:t>
            </a:r>
            <a:r>
              <a:rPr lang="el-GR" dirty="0"/>
              <a:t>μαθηματικού Μοχάμεντ </a:t>
            </a:r>
            <a:r>
              <a:rPr lang="el-GR" dirty="0" err="1"/>
              <a:t>Ιμπν</a:t>
            </a:r>
            <a:r>
              <a:rPr lang="el-GR" dirty="0"/>
              <a:t> </a:t>
            </a:r>
            <a:r>
              <a:rPr lang="el-GR" dirty="0" err="1"/>
              <a:t>Μουσά</a:t>
            </a:r>
            <a:r>
              <a:rPr lang="el-GR" dirty="0"/>
              <a:t> Αλ </a:t>
            </a:r>
            <a:r>
              <a:rPr lang="el-GR" dirty="0" err="1"/>
              <a:t>Χουαρίζμι</a:t>
            </a:r>
            <a:r>
              <a:rPr lang="el-GR" dirty="0"/>
              <a:t>.</a:t>
            </a:r>
          </a:p>
          <a:p>
            <a:pPr marL="0" indent="0">
              <a:buNone/>
            </a:pPr>
            <a:r>
              <a:rPr lang="el-GR" sz="1800" dirty="0" smtClean="0"/>
              <a:t>Η ύπαρξη και η ηλικία μερικών αλγορίθμων αριθμεί χιλιάδες χρόνια παράδειγμα: </a:t>
            </a:r>
          </a:p>
          <a:p>
            <a:pPr>
              <a:buFont typeface="Arial" panose="020B0604020202020204" pitchFamily="34" charset="0"/>
              <a:buChar char="•"/>
            </a:pPr>
            <a:r>
              <a:rPr lang="el-GR" sz="1800" dirty="0" smtClean="0"/>
              <a:t> ο αλγόριθμος του Ερατοσθένη για την εύρεση των πρώτων αριθμών σε ένα διάστημα.</a:t>
            </a:r>
          </a:p>
          <a:p>
            <a:pPr>
              <a:buFont typeface="Arial" panose="020B0604020202020204" pitchFamily="34" charset="0"/>
              <a:buChar char="•"/>
            </a:pPr>
            <a:r>
              <a:rPr lang="el-GR" dirty="0"/>
              <a:t>ο</a:t>
            </a:r>
            <a:r>
              <a:rPr lang="el-GR" dirty="0" smtClean="0"/>
              <a:t> </a:t>
            </a:r>
            <a:r>
              <a:rPr lang="el-GR" dirty="0"/>
              <a:t>αλγόριθμος </a:t>
            </a:r>
            <a:r>
              <a:rPr lang="el-GR" dirty="0" smtClean="0"/>
              <a:t>του Ευκλείδη για την </a:t>
            </a:r>
            <a:r>
              <a:rPr lang="el-GR" dirty="0"/>
              <a:t>εύρεση του Μέγιστου Κοινού Διαιρέτη (ΜΚΔ) δύο ακεραίων </a:t>
            </a:r>
            <a:r>
              <a:rPr lang="el-GR" dirty="0" smtClean="0"/>
              <a:t>αριθμών </a:t>
            </a:r>
            <a:r>
              <a:rPr lang="en-US" dirty="0"/>
              <a:t>x </a:t>
            </a:r>
            <a:r>
              <a:rPr lang="el-GR" dirty="0"/>
              <a:t>και </a:t>
            </a:r>
            <a:r>
              <a:rPr lang="en-US" dirty="0"/>
              <a:t>y.</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822960" y="286605"/>
            <a:ext cx="7543800" cy="478100"/>
          </a:xfrm>
        </p:spPr>
        <p:txBody>
          <a:bodyPr>
            <a:noAutofit/>
          </a:bodyPr>
          <a:lstStyle/>
          <a:p>
            <a:pPr algn="ctr"/>
            <a:r>
              <a:rPr lang="el-GR" dirty="0"/>
              <a:t>Ορισμός Αλγορίθμου</a:t>
            </a:r>
          </a:p>
        </p:txBody>
      </p:sp>
      <p:sp>
        <p:nvSpPr>
          <p:cNvPr id="14339" name="Rectangle 3"/>
          <p:cNvSpPr>
            <a:spLocks noGrp="1" noChangeArrowheads="1"/>
          </p:cNvSpPr>
          <p:nvPr>
            <p:ph idx="1"/>
          </p:nvPr>
        </p:nvSpPr>
        <p:spPr>
          <a:xfrm>
            <a:off x="1259632" y="1196752"/>
            <a:ext cx="7365504" cy="4679950"/>
          </a:xfrm>
          <a:ln>
            <a:solidFill>
              <a:schemeClr val="bg1"/>
            </a:solidFill>
            <a:headEnd/>
            <a:tailEnd/>
          </a:ln>
        </p:spPr>
        <p:style>
          <a:lnRef idx="2">
            <a:schemeClr val="accent2"/>
          </a:lnRef>
          <a:fillRef idx="1">
            <a:schemeClr val="lt1"/>
          </a:fillRef>
          <a:effectRef idx="0">
            <a:schemeClr val="accent2"/>
          </a:effectRef>
          <a:fontRef idx="minor">
            <a:schemeClr val="dk1"/>
          </a:fontRef>
        </p:style>
        <p:txBody>
          <a:bodyPr>
            <a:normAutofit/>
          </a:bodyPr>
          <a:lstStyle/>
          <a:p>
            <a:pPr marL="0" indent="0">
              <a:buNone/>
            </a:pPr>
            <a:r>
              <a:rPr lang="el-GR" dirty="0" smtClean="0"/>
              <a:t> </a:t>
            </a:r>
            <a:endParaRPr lang="el-GR" dirty="0" smtClean="0">
              <a:latin typeface="Comic Sans MS" panose="030F0702030302020204" pitchFamily="66" charset="0"/>
            </a:endParaRPr>
          </a:p>
          <a:p>
            <a:pPr marL="0" indent="0">
              <a:buNone/>
            </a:pPr>
            <a:endParaRPr lang="el-GR" dirty="0"/>
          </a:p>
          <a:p>
            <a:pPr marL="0" indent="0">
              <a:buNone/>
            </a:pPr>
            <a:r>
              <a:rPr lang="el-GR" dirty="0"/>
              <a:t>Μπορούμε να πούμε ότι ο ορισμός του αλγορίθμου είναι: </a:t>
            </a:r>
          </a:p>
          <a:p>
            <a:pPr marL="0" indent="0">
              <a:buNone/>
            </a:pPr>
            <a:r>
              <a:rPr lang="el-GR" sz="2000" b="1" i="1" dirty="0"/>
              <a:t>Αλγόριθμος</a:t>
            </a:r>
            <a:r>
              <a:rPr lang="el-GR" sz="2000" i="1" dirty="0"/>
              <a:t> είναι μια πεπερασμένη σειρά ενεργειών, αυστηρά καθορισμένων και εκτελέσιμων σε πεπερασμένο χρόνο, που στοχεύουν στην επίλυση ενός προβλήματος</a:t>
            </a:r>
            <a:r>
              <a:rPr lang="el-GR" dirty="0"/>
              <a:t>. </a:t>
            </a:r>
            <a:endParaRPr lang="el-GR" dirty="0" smtClean="0"/>
          </a:p>
          <a:p>
            <a:pPr marL="0" indent="0">
              <a:buNone/>
            </a:pPr>
            <a:endParaRPr lang="el-GR" dirty="0"/>
          </a:p>
          <a:p>
            <a:pPr marL="0" indent="0">
              <a:buNone/>
            </a:pPr>
            <a:r>
              <a:rPr lang="el-GR" sz="2000" dirty="0"/>
              <a:t>Ο αλγόριθμος καλύπτει οποιουδήποτε είδους πραγματικά προβλήματα και δεν αναφέρεται μόνο στη Πληροφορική. </a:t>
            </a:r>
          </a:p>
          <a:p>
            <a:pPr>
              <a:buNone/>
            </a:pPr>
            <a:endParaRPr lang="el-GR" sz="2000" dirty="0">
              <a:latin typeface="Comic Sans MS" panose="030F0702030302020204" pitchFamily="66" charset="0"/>
            </a:endParaRPr>
          </a:p>
          <a:p>
            <a:pPr marL="201168" lvl="1" indent="0">
              <a:buNone/>
            </a:pPr>
            <a:endParaRPr lang="el-GR" sz="1600" b="1" dirty="0" smtClean="0">
              <a:latin typeface="Comic Sans MS" panose="030F0702030302020204" pitchFamily="66" charset="0"/>
            </a:endParaRPr>
          </a:p>
          <a:p>
            <a:pPr eaLnBrk="1" hangingPunct="1">
              <a:buFontTx/>
              <a:buNone/>
            </a:pPr>
            <a:endParaRPr lang="el-GR" sz="2000" b="1" dirty="0" smtClean="0">
              <a:latin typeface="Comic Sans MS" panose="030F0702030302020204" pitchFamily="66" charset="0"/>
            </a:endParaRPr>
          </a:p>
          <a:p>
            <a:pPr eaLnBrk="1" hangingPunct="1">
              <a:buFontTx/>
              <a:buNone/>
            </a:pPr>
            <a:endParaRPr lang="el-GR" sz="2000" b="1" dirty="0" smtClean="0">
              <a:latin typeface="Comic Sans MS" panose="030F0702030302020204" pitchFamily="66" charset="0"/>
            </a:endParaRPr>
          </a:p>
          <a:p>
            <a:pPr eaLnBrk="1" hangingPunct="1">
              <a:buFontTx/>
              <a:buNone/>
            </a:pPr>
            <a:endParaRPr lang="en-US" sz="1800" dirty="0" smtClean="0">
              <a:latin typeface="Comic Sans MS" panose="030F0702030302020204" pitchFamily="66"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1403648" y="404664"/>
            <a:ext cx="6347714" cy="5636699"/>
          </a:xfrm>
        </p:spPr>
        <p:txBody>
          <a:bodyPr>
            <a:normAutofit/>
          </a:bodyPr>
          <a:lstStyle/>
          <a:p>
            <a:pPr marL="0" indent="0">
              <a:buNone/>
            </a:pPr>
            <a:endParaRPr lang="el-GR" sz="2400" u="sng" dirty="0" smtClean="0">
              <a:latin typeface="Comic Sans MS" panose="030F0702030302020204" pitchFamily="66" charset="0"/>
            </a:endParaRPr>
          </a:p>
          <a:p>
            <a:pPr marL="0" indent="0">
              <a:buNone/>
            </a:pPr>
            <a:r>
              <a:rPr lang="el-GR" b="1" dirty="0" smtClean="0">
                <a:solidFill>
                  <a:schemeClr val="dk1"/>
                </a:solidFill>
              </a:rPr>
              <a:t>Πρόβλημα </a:t>
            </a:r>
            <a:r>
              <a:rPr lang="el-GR" b="1" dirty="0">
                <a:solidFill>
                  <a:schemeClr val="dk1"/>
                </a:solidFill>
              </a:rPr>
              <a:t>1.</a:t>
            </a:r>
          </a:p>
          <a:p>
            <a:pPr marL="0" indent="0" defTabSz="473075">
              <a:buNone/>
            </a:pPr>
            <a:r>
              <a:rPr lang="el-GR" dirty="0">
                <a:solidFill>
                  <a:schemeClr val="dk1"/>
                </a:solidFill>
              </a:rPr>
              <a:t>Ο μικρός Λευτέρης θέλει να μαγειρέψει ένα τηγανιτό αυγό. Ποια είναι τα βήματα ή ποιες είναι οι οδηγίες, δηλαδή ποιος είναι ο αλγόριθμος που, αν τον ακολουθήσει ο μικρός Ανέστης, θα τηγανίσει με επιτυχία το αυγό χωρίς να βάλει φωτιά στο σπίτι;</a:t>
            </a:r>
          </a:p>
          <a:p>
            <a:pPr marL="0" indent="0">
              <a:buNone/>
            </a:pPr>
            <a:endParaRPr lang="el-GR" dirty="0" smtClean="0">
              <a:solidFill>
                <a:schemeClr val="dk1"/>
              </a:solidFill>
            </a:endParaRPr>
          </a:p>
          <a:p>
            <a:pPr marL="0" indent="0">
              <a:buNone/>
            </a:pPr>
            <a:endParaRPr lang="el-GR" dirty="0">
              <a:solidFill>
                <a:schemeClr val="dk1"/>
              </a:solidFill>
            </a:endParaRPr>
          </a:p>
          <a:p>
            <a:pPr marL="0" indent="0">
              <a:buNone/>
            </a:pPr>
            <a:r>
              <a:rPr lang="el-GR" b="1" dirty="0">
                <a:solidFill>
                  <a:schemeClr val="dk1"/>
                </a:solidFill>
              </a:rPr>
              <a:t>Πρόβλημα </a:t>
            </a:r>
            <a:r>
              <a:rPr lang="el-GR" b="1" dirty="0" smtClean="0">
                <a:solidFill>
                  <a:schemeClr val="dk1"/>
                </a:solidFill>
              </a:rPr>
              <a:t>2.</a:t>
            </a:r>
            <a:endParaRPr lang="el-GR" b="1" dirty="0">
              <a:solidFill>
                <a:schemeClr val="dk1"/>
              </a:solidFill>
            </a:endParaRPr>
          </a:p>
          <a:p>
            <a:pPr marL="0" indent="0">
              <a:buNone/>
            </a:pPr>
            <a:r>
              <a:rPr lang="el-GR" dirty="0">
                <a:solidFill>
                  <a:schemeClr val="dk1"/>
                </a:solidFill>
              </a:rPr>
              <a:t>Ποια είναι τα βήματα που χρειάζονται για την επίλυση της δευτεροβάθμιας εξίσωσης: αx2+βx+γ=0.</a:t>
            </a:r>
          </a:p>
          <a:p>
            <a:pPr marL="0" indent="0" defTabSz="473075">
              <a:buNone/>
            </a:pPr>
            <a:endParaRPr lang="el-GR" sz="2400" dirty="0">
              <a:latin typeface="Comic Sans MS" panose="030F0702030302020204" pitchFamily="66" charset="0"/>
            </a:endParaRPr>
          </a:p>
          <a:p>
            <a:endParaRPr lang="el-GR" dirty="0"/>
          </a:p>
        </p:txBody>
      </p:sp>
    </p:spTree>
    <p:extLst>
      <p:ext uri="{BB962C8B-B14F-4D97-AF65-F5344CB8AC3E}">
        <p14:creationId xmlns="" xmlns:p14="http://schemas.microsoft.com/office/powerpoint/2010/main" val="17556532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1"/>
          <p:cNvSpPr>
            <a:spLocks noGrp="1"/>
          </p:cNvSpPr>
          <p:nvPr>
            <p:ph type="title"/>
          </p:nvPr>
        </p:nvSpPr>
        <p:spPr>
          <a:xfrm>
            <a:off x="822960" y="286605"/>
            <a:ext cx="7543800" cy="694123"/>
          </a:xfrm>
        </p:spPr>
        <p:txBody>
          <a:bodyPr>
            <a:normAutofit/>
          </a:bodyPr>
          <a:lstStyle/>
          <a:p>
            <a:pPr algn="ctr"/>
            <a:r>
              <a:rPr lang="el-GR" dirty="0"/>
              <a:t>Χαρακτηριστικά Αλγορίθμου</a:t>
            </a:r>
          </a:p>
        </p:txBody>
      </p:sp>
      <p:sp>
        <p:nvSpPr>
          <p:cNvPr id="3" name="Θέση περιεχομένου 2"/>
          <p:cNvSpPr>
            <a:spLocks noGrp="1"/>
          </p:cNvSpPr>
          <p:nvPr>
            <p:ph idx="1"/>
          </p:nvPr>
        </p:nvSpPr>
        <p:spPr>
          <a:xfrm>
            <a:off x="1259632" y="1124744"/>
            <a:ext cx="7543801" cy="5256584"/>
          </a:xfrm>
        </p:spPr>
        <p:txBody>
          <a:bodyPr>
            <a:noAutofit/>
          </a:bodyPr>
          <a:lstStyle/>
          <a:p>
            <a:pPr marL="0" indent="0">
              <a:buNone/>
            </a:pPr>
            <a:r>
              <a:rPr lang="el-GR" sz="1200" dirty="0">
                <a:solidFill>
                  <a:schemeClr val="dk1"/>
                </a:solidFill>
              </a:rPr>
              <a:t>Τα βήματα που αποτελούν τον αλγόριθμο λέγονται οδηγίες ή εντολές και για να προκύψει το επιθυμητό αποτέλεσμα όταν τον εκτελέσουμε, πρέπει αυτές οι οδηγίες να είναι απόλυτα κατανοητές, πρέπει</a:t>
            </a:r>
            <a:r>
              <a:rPr lang="en-US" sz="1200" dirty="0">
                <a:solidFill>
                  <a:schemeClr val="dk1"/>
                </a:solidFill>
              </a:rPr>
              <a:t> </a:t>
            </a:r>
            <a:endParaRPr lang="el-GR" sz="1200" dirty="0">
              <a:solidFill>
                <a:schemeClr val="dk1"/>
              </a:solidFill>
            </a:endParaRPr>
          </a:p>
          <a:p>
            <a:pPr lvl="1">
              <a:spcBef>
                <a:spcPts val="600"/>
              </a:spcBef>
              <a:buFont typeface="Arial" panose="020B0604020202020204" pitchFamily="34" charset="0"/>
              <a:buChar char="•"/>
            </a:pPr>
            <a:r>
              <a:rPr lang="el-GR" sz="1200" dirty="0">
                <a:solidFill>
                  <a:schemeClr val="dk1"/>
                </a:solidFill>
              </a:rPr>
              <a:t>να έχουν σαφήνεια</a:t>
            </a:r>
          </a:p>
          <a:p>
            <a:pPr lvl="1">
              <a:spcBef>
                <a:spcPts val="600"/>
              </a:spcBef>
              <a:buFont typeface="Arial" panose="020B0604020202020204" pitchFamily="34" charset="0"/>
              <a:buChar char="•"/>
            </a:pPr>
            <a:r>
              <a:rPr lang="el-GR" sz="1200" dirty="0">
                <a:solidFill>
                  <a:schemeClr val="dk1"/>
                </a:solidFill>
              </a:rPr>
              <a:t>να έχουν ακρίβεια</a:t>
            </a:r>
          </a:p>
          <a:p>
            <a:pPr lvl="1">
              <a:spcBef>
                <a:spcPts val="600"/>
              </a:spcBef>
              <a:buFont typeface="Arial" panose="020B0604020202020204" pitchFamily="34" charset="0"/>
              <a:buChar char="•"/>
            </a:pPr>
            <a:r>
              <a:rPr lang="el-GR" sz="1200" dirty="0">
                <a:solidFill>
                  <a:schemeClr val="dk1"/>
                </a:solidFill>
              </a:rPr>
              <a:t>να είναι διατυπωμένες σε λογική σειρά</a:t>
            </a:r>
          </a:p>
          <a:p>
            <a:pPr lvl="1">
              <a:spcBef>
                <a:spcPts val="600"/>
              </a:spcBef>
              <a:buFont typeface="Arial" panose="020B0604020202020204" pitchFamily="34" charset="0"/>
              <a:buChar char="•"/>
            </a:pPr>
            <a:r>
              <a:rPr lang="el-GR" sz="1200" dirty="0">
                <a:solidFill>
                  <a:schemeClr val="dk1"/>
                </a:solidFill>
              </a:rPr>
              <a:t>κάπου να τερματίζονται</a:t>
            </a:r>
          </a:p>
          <a:p>
            <a:pPr lvl="1">
              <a:spcBef>
                <a:spcPts val="600"/>
              </a:spcBef>
              <a:buFont typeface="Arial" panose="020B0604020202020204" pitchFamily="34" charset="0"/>
              <a:buChar char="•"/>
            </a:pPr>
            <a:r>
              <a:rPr lang="el-GR" sz="1200" dirty="0">
                <a:solidFill>
                  <a:schemeClr val="dk1"/>
                </a:solidFill>
              </a:rPr>
              <a:t>Και να μας οδηγούν στο επιθυμητό αποτέλεσμα (λύση του προβλήματος)</a:t>
            </a:r>
          </a:p>
          <a:p>
            <a:pPr marL="0" indent="0">
              <a:buNone/>
            </a:pPr>
            <a:r>
              <a:rPr lang="el-GR" sz="1200" dirty="0">
                <a:solidFill>
                  <a:schemeClr val="dk1"/>
                </a:solidFill>
              </a:rPr>
              <a:t>Σύμφωνα με τον Ντόναλντ </a:t>
            </a:r>
            <a:r>
              <a:rPr lang="el-GR" sz="1200" dirty="0" err="1">
                <a:solidFill>
                  <a:schemeClr val="dk1"/>
                </a:solidFill>
              </a:rPr>
              <a:t>Κνουθ</a:t>
            </a:r>
            <a:r>
              <a:rPr lang="el-GR" sz="1200" dirty="0">
                <a:solidFill>
                  <a:schemeClr val="dk1"/>
                </a:solidFill>
              </a:rPr>
              <a:t>, </a:t>
            </a:r>
            <a:r>
              <a:rPr lang="en-US" sz="1200" dirty="0">
                <a:solidFill>
                  <a:schemeClr val="dk1"/>
                </a:solidFill>
              </a:rPr>
              <a:t>(Donald Knuth), </a:t>
            </a:r>
            <a:r>
              <a:rPr lang="el-GR" sz="1200" dirty="0">
                <a:solidFill>
                  <a:schemeClr val="dk1"/>
                </a:solidFill>
              </a:rPr>
              <a:t>κάθε αλγόριθμος πρέπει να έχει τα παρακάτω Χαρακτηριστικά (</a:t>
            </a:r>
            <a:r>
              <a:rPr lang="el-GR" sz="1200" dirty="0" err="1">
                <a:solidFill>
                  <a:schemeClr val="dk1"/>
                </a:solidFill>
              </a:rPr>
              <a:t>Κρητήρια</a:t>
            </a:r>
            <a:r>
              <a:rPr lang="el-GR" sz="1200" dirty="0">
                <a:solidFill>
                  <a:schemeClr val="dk1"/>
                </a:solidFill>
              </a:rPr>
              <a:t>):</a:t>
            </a:r>
          </a:p>
          <a:p>
            <a:pPr marL="554037" indent="-285750">
              <a:buFont typeface="Arial" panose="020B0604020202020204" pitchFamily="34" charset="0"/>
              <a:buChar char="•"/>
            </a:pPr>
            <a:r>
              <a:rPr lang="el-GR" sz="1200" b="1" dirty="0" err="1">
                <a:solidFill>
                  <a:schemeClr val="dk1"/>
                </a:solidFill>
              </a:rPr>
              <a:t>Καθοριστικότητα</a:t>
            </a:r>
            <a:r>
              <a:rPr lang="el-GR" sz="1200" dirty="0">
                <a:solidFill>
                  <a:schemeClr val="dk1"/>
                </a:solidFill>
              </a:rPr>
              <a:t>: Κάθε εντολή ενός αλγορίθμου χρειάζεται να καθορίζεται χωρίς καμία αμφιβολία για τον τρόπο εκτέλεσής της</a:t>
            </a:r>
          </a:p>
          <a:p>
            <a:pPr marL="554037" indent="-285750">
              <a:buFont typeface="Arial" panose="020B0604020202020204" pitchFamily="34" charset="0"/>
              <a:buChar char="•"/>
            </a:pPr>
            <a:r>
              <a:rPr lang="el-GR" sz="1200" b="1" dirty="0">
                <a:solidFill>
                  <a:schemeClr val="dk1"/>
                </a:solidFill>
              </a:rPr>
              <a:t>Περατότητα</a:t>
            </a:r>
            <a:r>
              <a:rPr lang="el-GR" sz="1200" dirty="0">
                <a:solidFill>
                  <a:schemeClr val="dk1"/>
                </a:solidFill>
              </a:rPr>
              <a:t>: Κάθε αλγόριθμος πρέπει να τελειώνει μετά από πεπερασμένα βήματα εκτέλεσης των εντολών του. Και το κάθε βήμα να τελειώνει μετά από πεπερασμένο χρόνο.</a:t>
            </a:r>
          </a:p>
          <a:p>
            <a:pPr marL="554037" indent="-285750">
              <a:buFont typeface="Arial" panose="020B0604020202020204" pitchFamily="34" charset="0"/>
              <a:buChar char="•"/>
            </a:pPr>
            <a:r>
              <a:rPr lang="el-GR" sz="1200" b="1" dirty="0">
                <a:solidFill>
                  <a:schemeClr val="dk1"/>
                </a:solidFill>
              </a:rPr>
              <a:t>Αποτελεσματικότητα</a:t>
            </a:r>
            <a:r>
              <a:rPr lang="el-GR" sz="1200" dirty="0">
                <a:solidFill>
                  <a:schemeClr val="dk1"/>
                </a:solidFill>
              </a:rPr>
              <a:t>: Κάθε εντολή ενός αλγορίθμου χρειάζεται να είναι διατυπωμένη απλά και κατανοητά, ώστε να μπορεί να εκτελεστεί επακριβώς και σε πεπερασμένο μήκος χρόνου.</a:t>
            </a:r>
          </a:p>
          <a:p>
            <a:pPr marL="554037" indent="-285750">
              <a:buFont typeface="Arial" panose="020B0604020202020204" pitchFamily="34" charset="0"/>
              <a:buChar char="•"/>
            </a:pPr>
            <a:r>
              <a:rPr lang="el-GR" sz="1200" b="1" dirty="0">
                <a:solidFill>
                  <a:schemeClr val="dk1"/>
                </a:solidFill>
              </a:rPr>
              <a:t>Είσοδος</a:t>
            </a:r>
            <a:r>
              <a:rPr lang="el-GR" sz="1200" dirty="0">
                <a:solidFill>
                  <a:schemeClr val="dk1"/>
                </a:solidFill>
              </a:rPr>
              <a:t>: Κάθε αλγόριθμος χρειάζεται να δέχεται ένα σύνολο μεταβλητών εισόδου (που μπορεί να είναι και το κενό σύνολο), οι οποίες αποτελούν τα δεδομένα του αλγορίθμου. </a:t>
            </a:r>
          </a:p>
          <a:p>
            <a:pPr marL="554037" indent="-285750">
              <a:buFont typeface="Arial" panose="020B0604020202020204" pitchFamily="34" charset="0"/>
              <a:buChar char="•"/>
            </a:pPr>
            <a:r>
              <a:rPr lang="el-GR" sz="1200" b="1" dirty="0">
                <a:solidFill>
                  <a:schemeClr val="dk1"/>
                </a:solidFill>
              </a:rPr>
              <a:t>Έξοδος</a:t>
            </a:r>
            <a:r>
              <a:rPr lang="el-GR" sz="1200" dirty="0">
                <a:solidFill>
                  <a:schemeClr val="dk1"/>
                </a:solidFill>
              </a:rPr>
              <a:t>: Κάθε αλγόριθμος χρειάζεται να δημιουργεί κάποιο αποτέλεσμα.</a:t>
            </a:r>
          </a:p>
        </p:txBody>
      </p:sp>
    </p:spTree>
    <p:extLst>
      <p:ext uri="{BB962C8B-B14F-4D97-AF65-F5344CB8AC3E}">
        <p14:creationId xmlns="" xmlns:p14="http://schemas.microsoft.com/office/powerpoint/2010/main" val="40685918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945201" y="624110"/>
            <a:ext cx="6589199" cy="716658"/>
          </a:xfrm>
        </p:spPr>
        <p:txBody>
          <a:bodyPr>
            <a:normAutofit/>
          </a:bodyPr>
          <a:lstStyle/>
          <a:p>
            <a:pPr algn="ctr"/>
            <a:r>
              <a:rPr lang="el-GR" dirty="0"/>
              <a:t>Λύση προβλήματος 1</a:t>
            </a:r>
          </a:p>
        </p:txBody>
      </p:sp>
      <p:sp>
        <p:nvSpPr>
          <p:cNvPr id="3" name="Θέση περιεχομένου 2"/>
          <p:cNvSpPr>
            <a:spLocks noGrp="1"/>
          </p:cNvSpPr>
          <p:nvPr>
            <p:ph idx="1"/>
          </p:nvPr>
        </p:nvSpPr>
        <p:spPr>
          <a:xfrm>
            <a:off x="1403648" y="1484784"/>
            <a:ext cx="6347714" cy="4484571"/>
          </a:xfrm>
        </p:spPr>
        <p:txBody>
          <a:bodyPr/>
          <a:lstStyle/>
          <a:p>
            <a:pPr marL="358775" indent="-179388">
              <a:buFont typeface="Arial" panose="020B0604020202020204" pitchFamily="34" charset="0"/>
              <a:buChar char="•"/>
            </a:pPr>
            <a:r>
              <a:rPr lang="el-GR" dirty="0">
                <a:solidFill>
                  <a:schemeClr val="dk1"/>
                </a:solidFill>
              </a:rPr>
              <a:t>Βάλε το τηγάνι με λίγο λάδι στο μάτι της κουζίνας</a:t>
            </a:r>
          </a:p>
          <a:p>
            <a:pPr marL="358775" indent="-179388">
              <a:buFont typeface="Arial" panose="020B0604020202020204" pitchFamily="34" charset="0"/>
              <a:buChar char="•"/>
            </a:pPr>
            <a:r>
              <a:rPr lang="el-GR" dirty="0">
                <a:solidFill>
                  <a:schemeClr val="dk1"/>
                </a:solidFill>
              </a:rPr>
              <a:t>Άναψε το μάτι στο 6</a:t>
            </a:r>
          </a:p>
          <a:p>
            <a:pPr marL="358775" indent="-179388">
              <a:buFont typeface="Arial" panose="020B0604020202020204" pitchFamily="34" charset="0"/>
              <a:buChar char="•"/>
            </a:pPr>
            <a:r>
              <a:rPr lang="el-GR" dirty="0">
                <a:solidFill>
                  <a:schemeClr val="dk1"/>
                </a:solidFill>
              </a:rPr>
              <a:t>Όταν το λάδι ζεσταθεί σπάσε το αυγό και </a:t>
            </a:r>
            <a:r>
              <a:rPr lang="el-GR" dirty="0" err="1">
                <a:solidFill>
                  <a:schemeClr val="dk1"/>
                </a:solidFill>
              </a:rPr>
              <a:t>ρίξ’το</a:t>
            </a:r>
            <a:r>
              <a:rPr lang="el-GR" dirty="0">
                <a:solidFill>
                  <a:schemeClr val="dk1"/>
                </a:solidFill>
              </a:rPr>
              <a:t> στο τηγάνι</a:t>
            </a:r>
          </a:p>
          <a:p>
            <a:pPr marL="358775" indent="-179388">
              <a:buFont typeface="Arial" panose="020B0604020202020204" pitchFamily="34" charset="0"/>
              <a:buChar char="•"/>
            </a:pPr>
            <a:r>
              <a:rPr lang="el-GR" dirty="0">
                <a:solidFill>
                  <a:schemeClr val="dk1"/>
                </a:solidFill>
              </a:rPr>
              <a:t>Σκέπασε το τηγάνι, περίμενε 3 λεπτά και κλείσε το μάτι</a:t>
            </a:r>
          </a:p>
          <a:p>
            <a:pPr marL="358775" indent="-179388">
              <a:buFont typeface="Arial" panose="020B0604020202020204" pitchFamily="34" charset="0"/>
              <a:buChar char="•"/>
            </a:pPr>
            <a:r>
              <a:rPr lang="el-GR" dirty="0">
                <a:solidFill>
                  <a:schemeClr val="dk1"/>
                </a:solidFill>
              </a:rPr>
              <a:t>Περίμενε άλλα 2 λεπτά και ξεσκέπασε</a:t>
            </a:r>
          </a:p>
          <a:p>
            <a:pPr marL="358775" indent="-179388">
              <a:buFont typeface="Arial" panose="020B0604020202020204" pitchFamily="34" charset="0"/>
              <a:buChar char="•"/>
            </a:pPr>
            <a:r>
              <a:rPr lang="el-GR" dirty="0">
                <a:solidFill>
                  <a:schemeClr val="dk1"/>
                </a:solidFill>
              </a:rPr>
              <a:t>Αφαίρεσε με μια σπάτουλα το τηγανισμένο αυγό και σερβίρισέ το</a:t>
            </a:r>
            <a:br>
              <a:rPr lang="el-GR" dirty="0">
                <a:solidFill>
                  <a:schemeClr val="dk1"/>
                </a:solidFill>
              </a:rPr>
            </a:br>
            <a:r>
              <a:rPr lang="el-GR" dirty="0">
                <a:solidFill>
                  <a:schemeClr val="dk1"/>
                </a:solidFill>
              </a:rPr>
              <a:t/>
            </a:r>
            <a:br>
              <a:rPr lang="el-GR" dirty="0">
                <a:solidFill>
                  <a:schemeClr val="dk1"/>
                </a:solidFill>
              </a:rPr>
            </a:br>
            <a:r>
              <a:rPr lang="el-GR" dirty="0">
                <a:solidFill>
                  <a:schemeClr val="dk1"/>
                </a:solidFill>
              </a:rPr>
              <a:t>                 </a:t>
            </a:r>
            <a:r>
              <a:rPr lang="el-GR" dirty="0" err="1">
                <a:solidFill>
                  <a:schemeClr val="dk1"/>
                </a:solidFill>
              </a:rPr>
              <a:t>Καλοφάγωτο</a:t>
            </a:r>
            <a:r>
              <a:rPr lang="el-GR" dirty="0">
                <a:solidFill>
                  <a:schemeClr val="dk1"/>
                </a:solidFill>
              </a:rPr>
              <a:t> ! !                </a:t>
            </a:r>
          </a:p>
          <a:p>
            <a:endParaRPr lang="el-GR" dirty="0"/>
          </a:p>
        </p:txBody>
      </p:sp>
    </p:spTree>
    <p:extLst>
      <p:ext uri="{BB962C8B-B14F-4D97-AF65-F5344CB8AC3E}">
        <p14:creationId xmlns="" xmlns:p14="http://schemas.microsoft.com/office/powerpoint/2010/main" val="13242178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1"/>
          <p:cNvSpPr>
            <a:spLocks noGrp="1"/>
          </p:cNvSpPr>
          <p:nvPr>
            <p:ph type="title"/>
          </p:nvPr>
        </p:nvSpPr>
        <p:spPr>
          <a:xfrm>
            <a:off x="1403648" y="548680"/>
            <a:ext cx="6347713" cy="731168"/>
          </a:xfrm>
        </p:spPr>
        <p:txBody>
          <a:bodyPr/>
          <a:lstStyle/>
          <a:p>
            <a:pPr algn="ctr"/>
            <a:r>
              <a:rPr lang="el-GR" dirty="0" smtClean="0"/>
              <a:t>Λύση προβλήματος 2</a:t>
            </a:r>
            <a:endParaRPr lang="el-GR" dirty="0"/>
          </a:p>
        </p:txBody>
      </p:sp>
      <mc:AlternateContent xmlns:mc="http://schemas.openxmlformats.org/markup-compatibility/2006">
        <mc:Choice xmlns="" xmlns:a14="http://schemas.microsoft.com/office/drawing/2010/main" Requires="a14">
          <p:sp>
            <p:nvSpPr>
              <p:cNvPr id="3" name="Θέση περιεχομένου 2"/>
              <p:cNvSpPr>
                <a:spLocks noGrp="1"/>
              </p:cNvSpPr>
              <p:nvPr>
                <p:ph idx="1"/>
              </p:nvPr>
            </p:nvSpPr>
            <p:spPr>
              <a:xfrm>
                <a:off x="1475656" y="1628800"/>
                <a:ext cx="6768752" cy="4752528"/>
              </a:xfrm>
            </p:spPr>
            <p:txBody>
              <a:bodyPr>
                <a:normAutofit/>
              </a:bodyPr>
              <a:lstStyle/>
              <a:p>
                <a:pPr lvl="0"/>
                <a:r>
                  <a:rPr lang="el-GR" dirty="0" smtClean="0"/>
                  <a:t>Διάβασε </a:t>
                </a:r>
                <a:r>
                  <a:rPr lang="el-GR" dirty="0"/>
                  <a:t>(ή πάρε) τους συντελεστές α, β, γ</a:t>
                </a:r>
              </a:p>
              <a:p>
                <a:pPr lvl="0"/>
                <a:r>
                  <a:rPr lang="el-GR" dirty="0"/>
                  <a:t>Υπολόγισε την διακρίνουσα Δ με την πράξη Δ = β</a:t>
                </a:r>
                <a:r>
                  <a:rPr lang="el-GR" baseline="30000" dirty="0"/>
                  <a:t>2</a:t>
                </a:r>
                <a:r>
                  <a:rPr lang="el-GR" dirty="0"/>
                  <a:t>-4*α*γ</a:t>
                </a:r>
              </a:p>
              <a:p>
                <a:pPr lvl="0"/>
                <a:r>
                  <a:rPr lang="el-GR" dirty="0"/>
                  <a:t>Αν Δ&gt;0 Υπολόγισε και εμφάνισε τις 2 πραγματικές ρίζες </a:t>
                </a:r>
                <a:r>
                  <a:rPr lang="el-GR" dirty="0" smtClean="0"/>
                  <a:t>Χ1 και Χ2 από </a:t>
                </a:r>
                <a:r>
                  <a:rPr lang="el-GR" dirty="0"/>
                  <a:t>τις σχέσεις :</a:t>
                </a:r>
                <a14:m>
                  <m:oMath xmlns:m="http://schemas.openxmlformats.org/officeDocument/2006/math">
                    <m:r>
                      <a:rPr lang="el-GR" i="1"/>
                      <m:t>𝛸</m:t>
                    </m:r>
                    <m:r>
                      <a:rPr lang="el-GR" i="1"/>
                      <m:t>1</m:t>
                    </m:r>
                    <m:r>
                      <a:rPr lang="el-GR"/>
                      <m:t>=</m:t>
                    </m:r>
                    <m:f>
                      <m:fPr>
                        <m:ctrlPr>
                          <a:rPr lang="el-GR" i="1"/>
                        </m:ctrlPr>
                      </m:fPr>
                      <m:num>
                        <m:r>
                          <a:rPr lang="el-GR" i="1"/>
                          <m:t>−</m:t>
                        </m:r>
                        <m:r>
                          <m:rPr>
                            <m:sty m:val="p"/>
                          </m:rPr>
                          <a:rPr lang="el-GR"/>
                          <m:t>β</m:t>
                        </m:r>
                        <m:r>
                          <a:rPr lang="el-GR"/>
                          <m:t>+</m:t>
                        </m:r>
                        <m:rad>
                          <m:radPr>
                            <m:degHide m:val="on"/>
                            <m:ctrlPr>
                              <a:rPr lang="el-GR" i="1"/>
                            </m:ctrlPr>
                          </m:radPr>
                          <m:deg/>
                          <m:e>
                            <m:r>
                              <a:rPr lang="el-GR" i="1"/>
                              <m:t>𝛥</m:t>
                            </m:r>
                          </m:e>
                        </m:rad>
                      </m:num>
                      <m:den>
                        <m:r>
                          <a:rPr lang="el-GR"/>
                          <m:t>2</m:t>
                        </m:r>
                        <m:r>
                          <m:rPr>
                            <m:sty m:val="p"/>
                          </m:rPr>
                          <a:rPr lang="el-GR"/>
                          <m:t>α</m:t>
                        </m:r>
                      </m:den>
                    </m:f>
                  </m:oMath>
                </a14:m>
                <a:r>
                  <a:rPr lang="el-GR" dirty="0" smtClean="0"/>
                  <a:t>,</a:t>
                </a:r>
                <a:r>
                  <a:rPr lang="el-GR" dirty="0"/>
                  <a:t/>
                </a:r>
                <a14:m>
                  <m:oMath xmlns:m="http://schemas.openxmlformats.org/officeDocument/2006/math">
                    <m:r>
                      <a:rPr lang="el-GR" i="1"/>
                      <m:t>𝛸</m:t>
                    </m:r>
                    <m:r>
                      <a:rPr lang="el-GR" i="1"/>
                      <m:t>2</m:t>
                    </m:r>
                    <m:r>
                      <a:rPr lang="el-GR"/>
                      <m:t>=</m:t>
                    </m:r>
                    <m:f>
                      <m:fPr>
                        <m:ctrlPr>
                          <a:rPr lang="el-GR" i="1"/>
                        </m:ctrlPr>
                      </m:fPr>
                      <m:num>
                        <m:r>
                          <a:rPr lang="el-GR" i="1"/>
                          <m:t>−</m:t>
                        </m:r>
                        <m:r>
                          <m:rPr>
                            <m:sty m:val="p"/>
                          </m:rPr>
                          <a:rPr lang="el-GR"/>
                          <m:t>β</m:t>
                        </m:r>
                        <m:r>
                          <a:rPr lang="el-GR" i="1"/>
                          <m:t>−</m:t>
                        </m:r>
                        <m:rad>
                          <m:radPr>
                            <m:degHide m:val="on"/>
                            <m:ctrlPr>
                              <a:rPr lang="el-GR" i="1"/>
                            </m:ctrlPr>
                          </m:radPr>
                          <m:deg/>
                          <m:e>
                            <m:r>
                              <a:rPr lang="el-GR" i="1"/>
                              <m:t>𝛥</m:t>
                            </m:r>
                          </m:e>
                        </m:rad>
                      </m:num>
                      <m:den>
                        <m:r>
                          <a:rPr lang="el-GR"/>
                          <m:t>2</m:t>
                        </m:r>
                        <m:r>
                          <m:rPr>
                            <m:sty m:val="p"/>
                          </m:rPr>
                          <a:rPr lang="el-GR"/>
                          <m:t>α</m:t>
                        </m:r>
                      </m:den>
                    </m:f>
                  </m:oMath>
                </a14:m>
                <a:endParaRPr lang="el-GR" dirty="0"/>
              </a:p>
              <a:p>
                <a:pPr lvl="0"/>
                <a:r>
                  <a:rPr lang="el-GR" dirty="0"/>
                  <a:t>Αν Δ=0 </a:t>
                </a:r>
                <a:r>
                  <a:rPr lang="el-GR" dirty="0"/>
                  <a:t>Υπολόγισε και εμφάνισε </a:t>
                </a:r>
                <a:r>
                  <a:rPr lang="el-GR" dirty="0" smtClean="0"/>
                  <a:t>τη </a:t>
                </a:r>
                <a:r>
                  <a:rPr lang="el-GR" dirty="0"/>
                  <a:t>διπλή πραγματική ρίζα από τη σχέση :</a:t>
                </a:r>
                <a14:m>
                  <m:oMath xmlns:m="http://schemas.openxmlformats.org/officeDocument/2006/math">
                    <m:r>
                      <a:rPr lang="el-GR" i="1"/>
                      <m:t>𝛸</m:t>
                    </m:r>
                    <m:r>
                      <a:rPr lang="el-GR"/>
                      <m:t>=</m:t>
                    </m:r>
                    <m:f>
                      <m:fPr>
                        <m:ctrlPr>
                          <a:rPr lang="el-GR" i="1"/>
                        </m:ctrlPr>
                      </m:fPr>
                      <m:num>
                        <m:r>
                          <a:rPr lang="el-GR" i="1"/>
                          <m:t>−</m:t>
                        </m:r>
                        <m:r>
                          <m:rPr>
                            <m:sty m:val="p"/>
                          </m:rPr>
                          <a:rPr lang="el-GR"/>
                          <m:t>β</m:t>
                        </m:r>
                      </m:num>
                      <m:den>
                        <m:r>
                          <a:rPr lang="el-GR"/>
                          <m:t>2</m:t>
                        </m:r>
                        <m:r>
                          <m:rPr>
                            <m:sty m:val="p"/>
                          </m:rPr>
                          <a:rPr lang="el-GR"/>
                          <m:t>α</m:t>
                        </m:r>
                      </m:den>
                    </m:f>
                  </m:oMath>
                </a14:m>
                <a:r>
                  <a:rPr lang="el-GR" dirty="0"/>
                  <a:t/>
                </a:r>
              </a:p>
              <a:p>
                <a:pPr lvl="0"/>
                <a:r>
                  <a:rPr lang="el-GR" dirty="0"/>
                  <a:t>Αν Δ&lt;0 εμφάνισε </a:t>
                </a:r>
                <a:r>
                  <a:rPr lang="el-GR" dirty="0" smtClean="0"/>
                  <a:t>ότι </a:t>
                </a:r>
                <a:r>
                  <a:rPr lang="el-GR" dirty="0"/>
                  <a:t>δεν υπάρχουν πραγματικές ρίζες.</a:t>
                </a:r>
              </a:p>
            </p:txBody>
          </p:sp>
        </mc:Choice>
        <mc:Fallback>
          <p:sp>
            <p:nvSpPr>
              <p:cNvPr id="3" name="Θέση περιεχομένου 2"/>
              <p:cNvSpPr>
                <a:spLocks noGrp="1" noRot="1" noChangeAspect="1" noMove="1" noResize="1" noEditPoints="1" noAdjustHandles="1" noChangeArrowheads="1" noChangeShapeType="1" noTextEdit="1"/>
              </p:cNvSpPr>
              <p:nvPr>
                <p:ph idx="1"/>
              </p:nvPr>
            </p:nvSpPr>
            <p:spPr>
              <a:xfrm>
                <a:off x="1475656" y="1628800"/>
                <a:ext cx="6768752" cy="4752528"/>
              </a:xfrm>
              <a:blipFill rotWithShape="0">
                <a:blip r:embed="rId2"/>
                <a:stretch>
                  <a:fillRect l="-631" t="-641"/>
                </a:stretch>
              </a:blipFill>
            </p:spPr>
            <p:txBody>
              <a:bodyPr/>
              <a:lstStyle/>
              <a:p>
                <a:r>
                  <a:rPr lang="el-GR">
                    <a:noFill/>
                  </a:rPr>
                  <a:t> </a:t>
                </a:r>
              </a:p>
            </p:txBody>
          </p:sp>
        </mc:Fallback>
      </mc:AlternateContent>
    </p:spTree>
    <p:extLst>
      <p:ext uri="{BB962C8B-B14F-4D97-AF65-F5344CB8AC3E}">
        <p14:creationId xmlns="" xmlns:p14="http://schemas.microsoft.com/office/powerpoint/2010/main" val="3366141045"/>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700</TotalTime>
  <Words>833</Words>
  <Application>Microsoft Office PowerPoint</Application>
  <PresentationFormat>Προβολή στην οθόνη (4:3)</PresentationFormat>
  <Paragraphs>84</Paragraphs>
  <Slides>10</Slides>
  <Notes>0</Notes>
  <HiddenSlides>0</HiddenSlides>
  <MMClips>0</MMClips>
  <ScaleCrop>false</ScaleCrop>
  <HeadingPairs>
    <vt:vector size="4" baseType="variant">
      <vt:variant>
        <vt:lpstr>Θέμα</vt:lpstr>
      </vt:variant>
      <vt:variant>
        <vt:i4>1</vt:i4>
      </vt:variant>
      <vt:variant>
        <vt:lpstr>Τίτλοι διαφανειών</vt:lpstr>
      </vt:variant>
      <vt:variant>
        <vt:i4>10</vt:i4>
      </vt:variant>
    </vt:vector>
  </HeadingPairs>
  <TitlesOfParts>
    <vt:vector size="11" baseType="lpstr">
      <vt:lpstr>Wisp</vt:lpstr>
      <vt:lpstr>Εισαγωγή στην έννοια του Αλγόριθμου</vt:lpstr>
      <vt:lpstr>Ο λύκος, το πρόβατο και το καφάσι με τα χόρτα</vt:lpstr>
      <vt:lpstr>Η λύση του προβλήματος βήμα - βήμα</vt:lpstr>
      <vt:lpstr>Δημιουργώντας ένα τετράγωνο στην άμμο. </vt:lpstr>
      <vt:lpstr>Τι είναι Αλγόριθμος</vt:lpstr>
      <vt:lpstr>Ορισμός Αλγορίθμου</vt:lpstr>
      <vt:lpstr>Διαφάνεια 7</vt:lpstr>
      <vt:lpstr>Χαρακτηριστικά Αλγορίθμου</vt:lpstr>
      <vt:lpstr>Λύση προβλήματος 1</vt:lpstr>
      <vt:lpstr>Λύση προβλήματος 2</vt:lpstr>
    </vt:vector>
  </TitlesOfParts>
  <Company>SpFamily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ΚΕΦΑΛΑΙΟ 1      Εισαγωγή στην έννοια του Αλγόριθμου και τον Προγραμματισμό 1.1    Τι είναι  ‘πρόβλημα’</dc:title>
  <dc:creator>Spiros</dc:creator>
  <cp:lastModifiedBy>user</cp:lastModifiedBy>
  <cp:revision>73</cp:revision>
  <dcterms:created xsi:type="dcterms:W3CDTF">2012-09-18T22:19:03Z</dcterms:created>
  <dcterms:modified xsi:type="dcterms:W3CDTF">2014-10-13T20:46:29Z</dcterms:modified>
</cp:coreProperties>
</file>