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docx" ContentType="application/vnd.openxmlformats-officedocument.wordprocessingml.document"/>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59" r:id="rId6"/>
    <p:sldId id="260" r:id="rId7"/>
    <p:sldId id="261" r:id="rId8"/>
    <p:sldId id="262" r:id="rId9"/>
    <p:sldId id="264" r:id="rId10"/>
    <p:sldId id="263" r:id="rId11"/>
    <p:sldId id="279" r:id="rId12"/>
    <p:sldId id="277" r:id="rId13"/>
    <p:sldId id="278" r:id="rId14"/>
    <p:sldId id="274" r:id="rId15"/>
    <p:sldId id="280" r:id="rId16"/>
    <p:sldId id="281" r:id="rId17"/>
    <p:sldId id="282" r:id="rId18"/>
    <p:sldId id="283" r:id="rId19"/>
    <p:sldId id="284" r:id="rId20"/>
    <p:sldId id="266" r:id="rId21"/>
    <p:sldId id="267" r:id="rId22"/>
    <p:sldId id="268" r:id="rId23"/>
    <p:sldId id="276" r:id="rId24"/>
    <p:sldId id="269" r:id="rId25"/>
    <p:sldId id="270" r:id="rId26"/>
    <p:sldId id="271" r:id="rId27"/>
    <p:sldId id="272" r:id="rId28"/>
    <p:sldId id="275" r:id="rId29"/>
    <p:sldId id="27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760" autoAdjust="0"/>
  </p:normalViewPr>
  <p:slideViewPr>
    <p:cSldViewPr snapToGrid="0" snapToObjects="1">
      <p:cViewPr>
        <p:scale>
          <a:sx n="65" d="100"/>
          <a:sy n="65" d="100"/>
        </p:scale>
        <p:origin x="-1314" y="-10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l-GR"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l-GR"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l-GR"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l-GR"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l-GR"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l-GR"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l-GR"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pPr/>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l-GR"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l-GR"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l-GR"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l-GR"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l-GR"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l-GR"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l-GR"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l-GR"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l-GR"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l-GR"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l-GR"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l-GR"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pPr/>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l-G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l-GR"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pPr/>
              <a:t>11/13/2014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l-GR"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pPr/>
              <a:t>11/13/2014</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package" Target="../embeddings/____________Microsoft_Office_Word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____________Microsoft_Office_Word2.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err="1">
                <a:latin typeface="+mn-lt"/>
              </a:rPr>
              <a:t>Εντολές</a:t>
            </a:r>
            <a:r>
              <a:rPr lang="en-US" b="1" dirty="0">
                <a:latin typeface="+mn-lt"/>
              </a:rPr>
              <a:t> </a:t>
            </a:r>
            <a:r>
              <a:rPr lang="en-US" b="1" dirty="0" err="1">
                <a:latin typeface="+mn-lt"/>
              </a:rPr>
              <a:t>κ</a:t>
            </a:r>
            <a:r>
              <a:rPr lang="en-US" b="1" dirty="0">
                <a:latin typeface="+mn-lt"/>
              </a:rPr>
              <a:t>α</a:t>
            </a:r>
            <a:r>
              <a:rPr lang="en-US" b="1" dirty="0" err="1">
                <a:latin typeface="+mn-lt"/>
              </a:rPr>
              <a:t>ι</a:t>
            </a:r>
            <a:r>
              <a:rPr lang="en-US" b="1" dirty="0">
                <a:latin typeface="+mn-lt"/>
              </a:rPr>
              <a:t> </a:t>
            </a:r>
            <a:r>
              <a:rPr lang="en-US" b="1" dirty="0" err="1">
                <a:latin typeface="+mn-lt"/>
              </a:rPr>
              <a:t>δομές</a:t>
            </a:r>
            <a:r>
              <a:rPr lang="en-US" b="1" dirty="0">
                <a:latin typeface="+mn-lt"/>
              </a:rPr>
              <a:t> </a:t>
            </a:r>
            <a:r>
              <a:rPr lang="en-US" b="1" dirty="0" smtClean="0">
                <a:latin typeface="+mn-lt"/>
              </a:rPr>
              <a:t>α</a:t>
            </a:r>
            <a:r>
              <a:rPr lang="en-US" b="1" dirty="0" err="1" smtClean="0">
                <a:latin typeface="+mn-lt"/>
              </a:rPr>
              <a:t>λγορίθμου</a:t>
            </a:r>
            <a:endParaRPr lang="en-US" dirty="0"/>
          </a:p>
        </p:txBody>
      </p:sp>
      <p:sp>
        <p:nvSpPr>
          <p:cNvPr id="3" name="Subtitle 2"/>
          <p:cNvSpPr>
            <a:spLocks noGrp="1"/>
          </p:cNvSpPr>
          <p:nvPr>
            <p:ph type="subTitle" idx="1"/>
          </p:nvPr>
        </p:nvSpPr>
        <p:spPr/>
        <p:txBody>
          <a:bodyPr/>
          <a:lstStyle/>
          <a:p>
            <a:r>
              <a:rPr lang="el-GR" dirty="0" smtClean="0"/>
              <a:t>2.2.7</a:t>
            </a:r>
            <a:endParaRPr lang="en-US" dirty="0"/>
          </a:p>
        </p:txBody>
      </p:sp>
    </p:spTree>
    <p:extLst>
      <p:ext uri="{BB962C8B-B14F-4D97-AF65-F5344CB8AC3E}">
        <p14:creationId xmlns="" xmlns:p14="http://schemas.microsoft.com/office/powerpoint/2010/main" val="447683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3251" y="1933731"/>
            <a:ext cx="6508377" cy="3916363"/>
          </a:xfrm>
        </p:spPr>
        <p:txBody>
          <a:bodyPr/>
          <a:lstStyle/>
          <a:p>
            <a:pPr marL="0" indent="0">
              <a:buNone/>
            </a:pPr>
            <a:r>
              <a:rPr lang="el-GR" sz="2400" b="1" i="1" dirty="0"/>
              <a:t>Αλγόριθμος </a:t>
            </a:r>
            <a:r>
              <a:rPr lang="el-GR" sz="2400" dirty="0"/>
              <a:t>όνομα_αλγορίθμου </a:t>
            </a:r>
            <a:endParaRPr lang="el-GR" sz="2400" dirty="0" smtClean="0"/>
          </a:p>
          <a:p>
            <a:pPr marL="1149350" lvl="5" indent="0">
              <a:buNone/>
            </a:pPr>
            <a:r>
              <a:rPr lang="el-GR" sz="2400" dirty="0" smtClean="0"/>
              <a:t>.</a:t>
            </a:r>
          </a:p>
          <a:p>
            <a:pPr marL="1149350" lvl="5" indent="0">
              <a:buNone/>
            </a:pPr>
            <a:r>
              <a:rPr lang="el-GR" sz="2400" dirty="0" smtClean="0"/>
              <a:t>.</a:t>
            </a:r>
          </a:p>
          <a:p>
            <a:pPr marL="1149350" lvl="5" indent="0">
              <a:buNone/>
            </a:pPr>
            <a:r>
              <a:rPr lang="el-GR" sz="2400" dirty="0" smtClean="0"/>
              <a:t>.</a:t>
            </a:r>
          </a:p>
          <a:p>
            <a:pPr marL="1149350" lvl="5" indent="0">
              <a:buNone/>
            </a:pPr>
            <a:r>
              <a:rPr lang="el-GR" sz="2400" dirty="0" smtClean="0"/>
              <a:t>.</a:t>
            </a:r>
          </a:p>
          <a:p>
            <a:pPr marL="0" indent="0">
              <a:buNone/>
            </a:pPr>
            <a:r>
              <a:rPr lang="en-US" sz="2400" b="1" dirty="0" err="1"/>
              <a:t>Τέλος</a:t>
            </a:r>
            <a:r>
              <a:rPr lang="en-US" sz="2400" b="1" dirty="0"/>
              <a:t> </a:t>
            </a:r>
            <a:r>
              <a:rPr lang="en-US" sz="2400" i="1" dirty="0" err="1"/>
              <a:t>όνομ</a:t>
            </a:r>
            <a:r>
              <a:rPr lang="en-US" sz="2400" i="1" dirty="0"/>
              <a:t>α_α</a:t>
            </a:r>
            <a:r>
              <a:rPr lang="en-US" sz="2400" i="1" dirty="0" err="1"/>
              <a:t>λγορίθμου</a:t>
            </a:r>
            <a:r>
              <a:rPr lang="en-US" sz="2400" i="1" dirty="0"/>
              <a:t/>
            </a:r>
            <a:br>
              <a:rPr lang="en-US" sz="2400" i="1" dirty="0"/>
            </a:br>
            <a:endParaRPr lang="en-US" sz="2400" i="1" dirty="0"/>
          </a:p>
          <a:p>
            <a:pPr marL="0" indent="0">
              <a:buNone/>
            </a:pPr>
            <a:endParaRPr lang="en-US" dirty="0"/>
          </a:p>
        </p:txBody>
      </p:sp>
    </p:spTree>
    <p:extLst>
      <p:ext uri="{BB962C8B-B14F-4D97-AF65-F5344CB8AC3E}">
        <p14:creationId xmlns="" xmlns:p14="http://schemas.microsoft.com/office/powerpoint/2010/main" val="142651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Εντολές</a:t>
            </a:r>
            <a:endParaRPr lang="en-US" dirty="0"/>
          </a:p>
        </p:txBody>
      </p:sp>
      <p:sp>
        <p:nvSpPr>
          <p:cNvPr id="3" name="Content Placeholder 2"/>
          <p:cNvSpPr>
            <a:spLocks noGrp="1"/>
          </p:cNvSpPr>
          <p:nvPr>
            <p:ph idx="1"/>
          </p:nvPr>
        </p:nvSpPr>
        <p:spPr/>
        <p:txBody>
          <a:bodyPr/>
          <a:lstStyle/>
          <a:p>
            <a:r>
              <a:rPr lang="en-US" dirty="0" err="1" smtClean="0"/>
              <a:t>λέξεις</a:t>
            </a:r>
            <a:r>
              <a:rPr lang="en-US" dirty="0" smtClean="0"/>
              <a:t> </a:t>
            </a:r>
            <a:r>
              <a:rPr lang="en-US" dirty="0"/>
              <a:t>(</a:t>
            </a:r>
            <a:r>
              <a:rPr lang="en-US" dirty="0" err="1"/>
              <a:t>συνήθως</a:t>
            </a:r>
            <a:r>
              <a:rPr lang="en-US" dirty="0"/>
              <a:t> </a:t>
            </a:r>
            <a:r>
              <a:rPr lang="en-US" dirty="0" err="1"/>
              <a:t>ρήμ</a:t>
            </a:r>
            <a:r>
              <a:rPr lang="en-US" dirty="0"/>
              <a:t>α</a:t>
            </a:r>
            <a:r>
              <a:rPr lang="en-US" dirty="0" err="1"/>
              <a:t>τ</a:t>
            </a:r>
            <a:r>
              <a:rPr lang="en-US" dirty="0"/>
              <a:t>α </a:t>
            </a:r>
            <a:r>
              <a:rPr lang="en-US" dirty="0" err="1"/>
              <a:t>σε</a:t>
            </a:r>
            <a:r>
              <a:rPr lang="en-US" dirty="0"/>
              <a:t> π</a:t>
            </a:r>
            <a:r>
              <a:rPr lang="en-US" dirty="0" err="1"/>
              <a:t>ροστ</a:t>
            </a:r>
            <a:r>
              <a:rPr lang="en-US" dirty="0"/>
              <a:t>α</a:t>
            </a:r>
            <a:r>
              <a:rPr lang="en-US" dirty="0" err="1"/>
              <a:t>κτική</a:t>
            </a:r>
            <a:r>
              <a:rPr lang="en-US" dirty="0"/>
              <a:t>) </a:t>
            </a:r>
            <a:r>
              <a:rPr lang="en-US" dirty="0" err="1"/>
              <a:t>ή</a:t>
            </a:r>
            <a:r>
              <a:rPr lang="en-US" dirty="0"/>
              <a:t> </a:t>
            </a:r>
            <a:r>
              <a:rPr lang="en-US" dirty="0" err="1" smtClean="0"/>
              <a:t>συμ</a:t>
            </a:r>
            <a:r>
              <a:rPr lang="en-US" dirty="0" smtClean="0"/>
              <a:t>β</a:t>
            </a:r>
            <a:r>
              <a:rPr lang="en-US" dirty="0" err="1" smtClean="0"/>
              <a:t>ολισμοί</a:t>
            </a:r>
            <a:r>
              <a:rPr lang="en-US" dirty="0" smtClean="0"/>
              <a:t> </a:t>
            </a:r>
            <a:r>
              <a:rPr lang="en-US" dirty="0"/>
              <a:t>π</a:t>
            </a:r>
            <a:r>
              <a:rPr lang="en-US" dirty="0" err="1"/>
              <a:t>ου</a:t>
            </a:r>
            <a:r>
              <a:rPr lang="en-US" dirty="0"/>
              <a:t> π</a:t>
            </a:r>
            <a:r>
              <a:rPr lang="en-US" dirty="0" err="1"/>
              <a:t>ροσδιορίζουν</a:t>
            </a:r>
            <a:r>
              <a:rPr lang="en-US" dirty="0"/>
              <a:t> </a:t>
            </a:r>
            <a:r>
              <a:rPr lang="en-US" dirty="0" err="1"/>
              <a:t>μί</a:t>
            </a:r>
            <a:r>
              <a:rPr lang="en-US" dirty="0"/>
              <a:t>α </a:t>
            </a:r>
            <a:r>
              <a:rPr lang="en-US" dirty="0" err="1"/>
              <a:t>σ</a:t>
            </a:r>
            <a:r>
              <a:rPr lang="en-US" dirty="0"/>
              <a:t>α</a:t>
            </a:r>
            <a:r>
              <a:rPr lang="en-US" dirty="0" err="1"/>
              <a:t>φή</a:t>
            </a:r>
            <a:r>
              <a:rPr lang="en-US" dirty="0"/>
              <a:t> </a:t>
            </a:r>
            <a:r>
              <a:rPr lang="en-US" dirty="0" err="1"/>
              <a:t>ενέργει</a:t>
            </a:r>
            <a:r>
              <a:rPr lang="en-US" dirty="0"/>
              <a:t>α. </a:t>
            </a:r>
            <a:endParaRPr lang="el-GR" dirty="0" smtClean="0"/>
          </a:p>
          <a:p>
            <a:r>
              <a:rPr lang="en-US" dirty="0" err="1" smtClean="0"/>
              <a:t>Οι</a:t>
            </a:r>
            <a:r>
              <a:rPr lang="en-US" dirty="0" smtClean="0"/>
              <a:t> </a:t>
            </a:r>
            <a:r>
              <a:rPr lang="en-US" dirty="0" err="1"/>
              <a:t>λέξεις</a:t>
            </a:r>
            <a:r>
              <a:rPr lang="en-US" dirty="0"/>
              <a:t> π</a:t>
            </a:r>
            <a:r>
              <a:rPr lang="en-US" dirty="0" err="1"/>
              <a:t>ου</a:t>
            </a:r>
            <a:r>
              <a:rPr lang="en-US" dirty="0"/>
              <a:t> </a:t>
            </a:r>
            <a:r>
              <a:rPr lang="en-US" dirty="0" err="1"/>
              <a:t>έχουν</a:t>
            </a:r>
            <a:r>
              <a:rPr lang="en-US" dirty="0"/>
              <a:t> α</a:t>
            </a:r>
            <a:r>
              <a:rPr lang="en-US" dirty="0" err="1"/>
              <a:t>υστηρά</a:t>
            </a:r>
            <a:r>
              <a:rPr lang="en-US" dirty="0"/>
              <a:t> </a:t>
            </a:r>
            <a:r>
              <a:rPr lang="en-US" dirty="0" err="1"/>
              <a:t>κ</a:t>
            </a:r>
            <a:r>
              <a:rPr lang="en-US" dirty="0"/>
              <a:t>α</a:t>
            </a:r>
            <a:r>
              <a:rPr lang="en-US" dirty="0" err="1"/>
              <a:t>θορισμένο</a:t>
            </a:r>
            <a:r>
              <a:rPr lang="en-US" dirty="0"/>
              <a:t> </a:t>
            </a:r>
            <a:r>
              <a:rPr lang="en-US" dirty="0" err="1"/>
              <a:t>νόημ</a:t>
            </a:r>
            <a:r>
              <a:rPr lang="en-US" dirty="0"/>
              <a:t>α </a:t>
            </a:r>
            <a:r>
              <a:rPr lang="en-US" dirty="0" err="1"/>
              <a:t>στην</a:t>
            </a:r>
            <a:r>
              <a:rPr lang="en-US" dirty="0"/>
              <a:t> </a:t>
            </a:r>
            <a:r>
              <a:rPr lang="en-US" dirty="0" err="1"/>
              <a:t>ψευδογλώσσ</a:t>
            </a:r>
            <a:r>
              <a:rPr lang="en-US" dirty="0"/>
              <a:t>α </a:t>
            </a:r>
            <a:r>
              <a:rPr lang="en-US" dirty="0" err="1"/>
              <a:t>κ</a:t>
            </a:r>
            <a:r>
              <a:rPr lang="en-US" dirty="0"/>
              <a:t>α</a:t>
            </a:r>
            <a:r>
              <a:rPr lang="en-US" dirty="0" err="1"/>
              <a:t>λούντ</a:t>
            </a:r>
            <a:r>
              <a:rPr lang="en-US" dirty="0"/>
              <a:t>α</a:t>
            </a:r>
            <a:r>
              <a:rPr lang="en-US" dirty="0" err="1"/>
              <a:t>ι</a:t>
            </a:r>
            <a:r>
              <a:rPr lang="en-US" dirty="0"/>
              <a:t> </a:t>
            </a:r>
            <a:r>
              <a:rPr lang="en-US" b="1" u="sng" dirty="0" err="1" smtClean="0"/>
              <a:t>δεσμευμένες</a:t>
            </a:r>
            <a:r>
              <a:rPr lang="en-US" dirty="0" smtClean="0"/>
              <a:t> </a:t>
            </a:r>
            <a:r>
              <a:rPr lang="en-US" dirty="0" err="1" smtClean="0"/>
              <a:t>λέξεις</a:t>
            </a:r>
            <a:endParaRPr lang="en-US" dirty="0"/>
          </a:p>
          <a:p>
            <a:r>
              <a:rPr lang="en-US" dirty="0" err="1"/>
              <a:t>Οι</a:t>
            </a:r>
            <a:r>
              <a:rPr lang="en-US" dirty="0"/>
              <a:t> </a:t>
            </a:r>
            <a:r>
              <a:rPr lang="en-US" dirty="0" err="1"/>
              <a:t>εντολές</a:t>
            </a:r>
            <a:r>
              <a:rPr lang="en-US" dirty="0"/>
              <a:t> </a:t>
            </a:r>
            <a:r>
              <a:rPr lang="en-US" dirty="0" err="1"/>
              <a:t>γράφοντ</a:t>
            </a:r>
            <a:r>
              <a:rPr lang="en-US" dirty="0"/>
              <a:t>α</a:t>
            </a:r>
            <a:r>
              <a:rPr lang="en-US" dirty="0" err="1"/>
              <a:t>ι</a:t>
            </a:r>
            <a:r>
              <a:rPr lang="en-US" dirty="0"/>
              <a:t> </a:t>
            </a:r>
            <a:r>
              <a:rPr lang="en-US" dirty="0" err="1"/>
              <a:t>σε</a:t>
            </a:r>
            <a:r>
              <a:rPr lang="en-US" dirty="0"/>
              <a:t> </a:t>
            </a:r>
            <a:r>
              <a:rPr lang="en-US" dirty="0" err="1"/>
              <a:t>ξεχωριστές</a:t>
            </a:r>
            <a:r>
              <a:rPr lang="en-US" dirty="0"/>
              <a:t> </a:t>
            </a:r>
            <a:r>
              <a:rPr lang="en-US" dirty="0" err="1"/>
              <a:t>γρ</a:t>
            </a:r>
            <a:r>
              <a:rPr lang="en-US" dirty="0"/>
              <a:t>α</a:t>
            </a:r>
            <a:r>
              <a:rPr lang="en-US" dirty="0" err="1"/>
              <a:t>μμές</a:t>
            </a:r>
            <a:r>
              <a:rPr lang="en-US" dirty="0"/>
              <a:t>. </a:t>
            </a:r>
            <a:endParaRPr lang="el-GR" dirty="0" smtClean="0"/>
          </a:p>
          <a:p>
            <a:r>
              <a:rPr lang="el-GR" dirty="0" smtClean="0">
                <a:solidFill>
                  <a:srgbClr val="FF0000"/>
                </a:solidFill>
              </a:rPr>
              <a:t>! </a:t>
            </a:r>
            <a:r>
              <a:rPr lang="en-US" dirty="0" err="1" smtClean="0"/>
              <a:t>Ε</a:t>
            </a:r>
            <a:r>
              <a:rPr lang="en-US" dirty="0" smtClean="0"/>
              <a:t>π</a:t>
            </a:r>
            <a:r>
              <a:rPr lang="en-US" dirty="0" err="1" smtClean="0"/>
              <a:t>εξηγημ</a:t>
            </a:r>
            <a:r>
              <a:rPr lang="en-US" dirty="0" smtClean="0"/>
              <a:t>α</a:t>
            </a:r>
            <a:r>
              <a:rPr lang="en-US" dirty="0" err="1" smtClean="0"/>
              <a:t>τικά</a:t>
            </a:r>
            <a:r>
              <a:rPr lang="en-US" dirty="0" smtClean="0"/>
              <a:t> </a:t>
            </a:r>
            <a:r>
              <a:rPr lang="en-US" dirty="0" err="1"/>
              <a:t>σχόλι</a:t>
            </a:r>
            <a:r>
              <a:rPr lang="en-US" dirty="0"/>
              <a:t>α </a:t>
            </a:r>
            <a:endParaRPr lang="el-GR" dirty="0" smtClean="0"/>
          </a:p>
          <a:p>
            <a:pPr marL="0" indent="0">
              <a:buNone/>
            </a:pPr>
            <a:endParaRPr lang="en-US" dirty="0"/>
          </a:p>
        </p:txBody>
      </p:sp>
    </p:spTree>
    <p:extLst>
      <p:ext uri="{BB962C8B-B14F-4D97-AF65-F5344CB8AC3E}">
        <p14:creationId xmlns="" xmlns:p14="http://schemas.microsoft.com/office/powerpoint/2010/main" val="2582423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 xmlns:p14="http://schemas.microsoft.com/office/powerpoint/2010/main" val="937218535"/>
              </p:ext>
            </p:extLst>
          </p:nvPr>
        </p:nvGraphicFramePr>
        <p:xfrm>
          <a:off x="419677" y="2058942"/>
          <a:ext cx="8248089" cy="4408270"/>
        </p:xfrm>
        <a:graphic>
          <a:graphicData uri="http://schemas.openxmlformats.org/presentationml/2006/ole">
            <p:oleObj spid="_x0000_s3084" name="Document" r:id="rId3" imgW="6997442" imgH="2324014" progId="Word.Document.12">
              <p:embed/>
            </p:oleObj>
          </a:graphicData>
        </a:graphic>
      </p:graphicFrame>
    </p:spTree>
    <p:extLst>
      <p:ext uri="{BB962C8B-B14F-4D97-AF65-F5344CB8AC3E}">
        <p14:creationId xmlns="" xmlns:p14="http://schemas.microsoft.com/office/powerpoint/2010/main" val="78429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4329115" y="3410903"/>
            <a:ext cx="2905091" cy="3447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US" sz="2000" b="0" i="0" u="none" strike="noStrike" cap="none" normalizeH="0" baseline="0" dirty="0" smtClean="0">
                <a:ln>
                  <a:noFill/>
                </a:ln>
                <a:solidFill>
                  <a:srgbClr val="000000"/>
                </a:solidFill>
                <a:effectLst/>
                <a:latin typeface="Times New Roman" charset="0"/>
                <a:ea typeface="ÇlÇr ñæí©" charset="0"/>
              </a:rPr>
              <a:t>!</a:t>
            </a:r>
            <a:r>
              <a:rPr kumimoji="0" lang="el-GR"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θ</a:t>
            </a:r>
            <a:r>
              <a:rPr kumimoji="0" lang="en-US" sz="2000" b="0" i="0" u="none" strike="noStrike" cap="none" normalizeH="0" baseline="0" dirty="0" smtClean="0">
                <a:ln>
                  <a:noFill/>
                </a:ln>
                <a:solidFill>
                  <a:srgbClr val="000000"/>
                </a:solidFill>
                <a:effectLst/>
                <a:latin typeface="Times New Roman" charset="0"/>
                <a:ea typeface="ÇlÇr ñæí©" charset="0"/>
              </a:rPr>
              <a:t>α</a:t>
            </a:r>
            <a:r>
              <a:rPr kumimoji="0" lang="en-US" sz="2000" b="0" i="0" u="none" strike="noStrike" cap="none" normalizeH="0" baseline="0" dirty="0" err="1" smtClean="0">
                <a:ln>
                  <a:noFill/>
                </a:ln>
                <a:solidFill>
                  <a:srgbClr val="000000"/>
                </a:solidFill>
                <a:effectLst/>
                <a:latin typeface="Times New Roman" charset="0"/>
                <a:ea typeface="ÇlÇr ñæí©" charset="0"/>
              </a:rPr>
              <a:t>υμ</a:t>
            </a:r>
            <a:r>
              <a:rPr kumimoji="0" lang="en-US" sz="2000" b="0" i="0" u="none" strike="noStrike" cap="none" normalizeH="0" baseline="0" dirty="0" smtClean="0">
                <a:ln>
                  <a:noFill/>
                </a:ln>
                <a:solidFill>
                  <a:srgbClr val="000000"/>
                </a:solidFill>
                <a:effectLst/>
                <a:latin typeface="Times New Roman" charset="0"/>
                <a:ea typeface="ÇlÇr ñæí©" charset="0"/>
              </a:rPr>
              <a:t>α</a:t>
            </a:r>
            <a:r>
              <a:rPr kumimoji="0" lang="en-US" sz="2000" b="0" i="0" u="none" strike="noStrike" cap="none" normalizeH="0" baseline="0" dirty="0" err="1" smtClean="0">
                <a:ln>
                  <a:noFill/>
                </a:ln>
                <a:solidFill>
                  <a:srgbClr val="000000"/>
                </a:solidFill>
                <a:effectLst/>
                <a:latin typeface="Times New Roman" charset="0"/>
                <a:ea typeface="ÇlÇr ñæí©" charset="0"/>
              </a:rPr>
              <a:t>στικό</a:t>
            </a:r>
            <a:endParaRPr kumimoji="0" lang="en-US" sz="2000" b="0" i="0" u="none" strike="noStrike" cap="none" normalizeH="0" baseline="0" dirty="0">
              <a:ln>
                <a:noFill/>
              </a:ln>
              <a:solidFill>
                <a:schemeClr val="tx1"/>
              </a:solidFill>
              <a:effectLst/>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US" sz="2000" b="0" i="0" u="none" strike="noStrike" cap="none" normalizeH="0" baseline="0" dirty="0" smtClean="0">
                <a:ln>
                  <a:noFill/>
                </a:ln>
                <a:solidFill>
                  <a:srgbClr val="000000"/>
                </a:solidFill>
                <a:effectLst/>
                <a:latin typeface="Times New Roman" charset="0"/>
                <a:ea typeface="ÇlÇr ñæí©" charset="0"/>
              </a:rPr>
              <a:t>&lt;</a:t>
            </a:r>
            <a:r>
              <a:rPr kumimoji="0" lang="el-GR"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μικρότερο</a:t>
            </a:r>
            <a:r>
              <a:rPr kumimoji="0" lang="en-US"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a:ln>
                  <a:noFill/>
                </a:ln>
                <a:solidFill>
                  <a:srgbClr val="000000"/>
                </a:solidFill>
                <a:effectLst/>
                <a:latin typeface="Times New Roman" charset="0"/>
                <a:ea typeface="ÇlÇr ñæí©" charset="0"/>
              </a:rPr>
              <a:t>απ</a:t>
            </a:r>
            <a:r>
              <a:rPr kumimoji="0" lang="en-US" sz="2000" b="0" i="0" u="none" strike="noStrike" cap="none" normalizeH="0" baseline="0" dirty="0" err="1">
                <a:ln>
                  <a:noFill/>
                </a:ln>
                <a:solidFill>
                  <a:srgbClr val="000000"/>
                </a:solidFill>
                <a:effectLst/>
                <a:latin typeface="Times New Roman" charset="0"/>
                <a:ea typeface="ÇlÇr ñæí©" charset="0"/>
              </a:rPr>
              <a:t>ό</a:t>
            </a:r>
            <a:endParaRPr kumimoji="0" lang="en-US" sz="2000" b="0" i="0" u="none" strike="noStrike" cap="none" normalizeH="0" baseline="0" dirty="0">
              <a:ln>
                <a:noFill/>
              </a:ln>
              <a:solidFill>
                <a:schemeClr val="tx1"/>
              </a:solidFill>
              <a:effectLst/>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US" sz="2000" b="0" i="0" u="none" strike="noStrike" cap="none" normalizeH="0" baseline="0" dirty="0" smtClean="0">
                <a:ln>
                  <a:noFill/>
                </a:ln>
                <a:solidFill>
                  <a:srgbClr val="000000"/>
                </a:solidFill>
                <a:effectLst/>
                <a:latin typeface="Times New Roman" charset="0"/>
                <a:ea typeface="ÇlÇr ñæí©" charset="0"/>
              </a:rPr>
              <a:t>=</a:t>
            </a:r>
            <a:r>
              <a:rPr kumimoji="0" lang="el-GR"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ίσον</a:t>
            </a:r>
            <a:endParaRPr kumimoji="0" lang="en-US" sz="2000" b="0" i="0" u="none" strike="noStrike" cap="none" normalizeH="0" baseline="0" dirty="0">
              <a:ln>
                <a:noFill/>
              </a:ln>
              <a:solidFill>
                <a:schemeClr val="tx1"/>
              </a:solidFill>
              <a:effectLst/>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US" sz="2000" b="0" i="0" u="none" strike="noStrike" cap="none" normalizeH="0" baseline="0" dirty="0" smtClean="0">
                <a:ln>
                  <a:noFill/>
                </a:ln>
                <a:solidFill>
                  <a:srgbClr val="000000"/>
                </a:solidFill>
                <a:effectLst/>
                <a:latin typeface="Times New Roman" charset="0"/>
                <a:ea typeface="ÇlÇr ñæí©" charset="0"/>
              </a:rPr>
              <a:t>&gt;</a:t>
            </a:r>
            <a:r>
              <a:rPr kumimoji="0" lang="el-GR"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μεγ</a:t>
            </a:r>
            <a:r>
              <a:rPr kumimoji="0" lang="en-US" sz="2000" b="0" i="0" u="none" strike="noStrike" cap="none" normalizeH="0" baseline="0" dirty="0" smtClean="0">
                <a:ln>
                  <a:noFill/>
                </a:ln>
                <a:solidFill>
                  <a:srgbClr val="000000"/>
                </a:solidFill>
                <a:effectLst/>
                <a:latin typeface="Times New Roman" charset="0"/>
                <a:ea typeface="ÇlÇr ñæí©" charset="0"/>
              </a:rPr>
              <a:t>α</a:t>
            </a:r>
            <a:r>
              <a:rPr kumimoji="0" lang="en-US" sz="2000" b="0" i="0" u="none" strike="noStrike" cap="none" normalizeH="0" baseline="0" dirty="0" err="1" smtClean="0">
                <a:ln>
                  <a:noFill/>
                </a:ln>
                <a:solidFill>
                  <a:srgbClr val="000000"/>
                </a:solidFill>
                <a:effectLst/>
                <a:latin typeface="Times New Roman" charset="0"/>
                <a:ea typeface="ÇlÇr ñæí©" charset="0"/>
              </a:rPr>
              <a:t>λύτερο</a:t>
            </a:r>
            <a:r>
              <a:rPr kumimoji="0" lang="en-US"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a:ln>
                  <a:noFill/>
                </a:ln>
                <a:solidFill>
                  <a:srgbClr val="000000"/>
                </a:solidFill>
                <a:effectLst/>
                <a:latin typeface="Times New Roman" charset="0"/>
                <a:ea typeface="ÇlÇr ñæí©" charset="0"/>
              </a:rPr>
              <a:t>απ</a:t>
            </a:r>
            <a:r>
              <a:rPr kumimoji="0" lang="en-US" sz="2000" b="0" i="0" u="none" strike="noStrike" cap="none" normalizeH="0" baseline="0" dirty="0" err="1">
                <a:ln>
                  <a:noFill/>
                </a:ln>
                <a:solidFill>
                  <a:srgbClr val="000000"/>
                </a:solidFill>
                <a:effectLst/>
                <a:latin typeface="Times New Roman" charset="0"/>
                <a:ea typeface="ÇlÇr ñæí©" charset="0"/>
              </a:rPr>
              <a:t>ό</a:t>
            </a:r>
            <a:endParaRPr kumimoji="0" lang="en-US" sz="2000" b="0" i="0" u="none" strike="noStrike" cap="none" normalizeH="0" baseline="0" dirty="0">
              <a:ln>
                <a:noFill/>
              </a:ln>
              <a:solidFill>
                <a:schemeClr val="tx1"/>
              </a:solidFill>
              <a:effectLst/>
              <a:latin typeface="Times New Roman" charset="0"/>
              <a:ea typeface="ÇlÇr ñæí©" charset="0"/>
            </a:endParaRPr>
          </a:p>
          <a:p>
            <a:pPr marL="342900" lvl="0" indent="-342900">
              <a:buFont typeface="Arial"/>
              <a:buChar char="•"/>
            </a:pPr>
            <a:r>
              <a:rPr lang="en-US" sz="2000" dirty="0">
                <a:solidFill>
                  <a:srgbClr val="000000"/>
                </a:solidFill>
                <a:latin typeface="Times New Roman" charset="0"/>
                <a:ea typeface="ÇlÇr ñæí©" charset="0"/>
              </a:rPr>
              <a:t>≤</a:t>
            </a:r>
            <a:r>
              <a:rPr kumimoji="0" lang="el-GR"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μικρότερο</a:t>
            </a:r>
            <a:r>
              <a:rPr kumimoji="0" lang="en-US" sz="2000" b="0" i="0" u="none" strike="noStrike" cap="none" normalizeH="0" baseline="0" dirty="0" smtClean="0">
                <a:ln>
                  <a:noFill/>
                </a:ln>
                <a:solidFill>
                  <a:srgbClr val="000000"/>
                </a:solidFill>
                <a:effectLst/>
                <a:latin typeface="Times New Roman" charset="0"/>
                <a:ea typeface="ÇlÇr ñæí©" charset="0"/>
              </a:rPr>
              <a:t> </a:t>
            </a:r>
            <a:r>
              <a:rPr kumimoji="0" lang="en-US" sz="2000" b="0" i="0" u="none" strike="noStrike" cap="none" normalizeH="0" baseline="0" dirty="0" err="1">
                <a:ln>
                  <a:noFill/>
                </a:ln>
                <a:solidFill>
                  <a:srgbClr val="000000"/>
                </a:solidFill>
                <a:effectLst/>
                <a:latin typeface="Times New Roman" charset="0"/>
                <a:ea typeface="ÇlÇr ñæí©" charset="0"/>
              </a:rPr>
              <a:t>ή</a:t>
            </a:r>
            <a:r>
              <a:rPr kumimoji="0" lang="en-US" sz="2000" b="0" i="0" u="none" strike="noStrike" cap="none" normalizeH="0" baseline="0" dirty="0">
                <a:ln>
                  <a:noFill/>
                </a:ln>
                <a:solidFill>
                  <a:srgbClr val="000000"/>
                </a:solidFill>
                <a:effectLst/>
                <a:latin typeface="Times New Roman" charset="0"/>
                <a:ea typeface="ÇlÇr ñæí©" charset="0"/>
              </a:rPr>
              <a:t> </a:t>
            </a:r>
            <a:r>
              <a:rPr kumimoji="0" lang="en-US" sz="2000" b="0" i="0" u="none" strike="noStrike" cap="none" normalizeH="0" baseline="0" dirty="0" err="1" smtClean="0">
                <a:ln>
                  <a:noFill/>
                </a:ln>
                <a:solidFill>
                  <a:srgbClr val="000000"/>
                </a:solidFill>
                <a:effectLst/>
                <a:latin typeface="Times New Roman" charset="0"/>
                <a:ea typeface="ÇlÇr ñæí©" charset="0"/>
              </a:rPr>
              <a:t>ίσο</a:t>
            </a:r>
            <a:endParaRPr lang="el-GR" sz="2000" dirty="0">
              <a:latin typeface="Times New Roman" charset="0"/>
              <a:ea typeface="ÇlÇr ñæí©" charset="0"/>
            </a:endParaRPr>
          </a:p>
          <a:p>
            <a:pPr marL="342900" lvl="0" indent="-342900">
              <a:buFont typeface="Arial"/>
              <a:buChar char="•"/>
            </a:pP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μεγ</a:t>
            </a:r>
            <a:r>
              <a:rPr lang="en-US" sz="2000" dirty="0">
                <a:solidFill>
                  <a:srgbClr val="000000"/>
                </a:solidFill>
                <a:latin typeface="Times New Roman" charset="0"/>
                <a:ea typeface="ÇlÇr ñæí©" charset="0"/>
              </a:rPr>
              <a:t>α</a:t>
            </a:r>
            <a:r>
              <a:rPr lang="en-US" sz="2000" dirty="0" err="1">
                <a:solidFill>
                  <a:srgbClr val="000000"/>
                </a:solidFill>
                <a:latin typeface="Times New Roman" charset="0"/>
                <a:ea typeface="ÇlÇr ñæí©" charset="0"/>
              </a:rPr>
              <a:t>λύτερο</a:t>
            </a: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ή</a:t>
            </a: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ίσο</a:t>
            </a:r>
            <a:endParaRPr lang="el-GR" sz="2000" dirty="0">
              <a:solidFill>
                <a:srgbClr val="000000"/>
              </a:solidFill>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n-US" sz="2000" dirty="0">
                <a:solidFill>
                  <a:srgbClr val="000000"/>
                </a:solidFill>
                <a:latin typeface="Times New Roman" charset="0"/>
                <a:ea typeface="ÇlÇr ñæí©" charset="0"/>
              </a:rPr>
              <a:t> ≠</a:t>
            </a:r>
            <a:r>
              <a:rPr lang="el-GR"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διάφορο</a:t>
            </a:r>
            <a:endParaRPr lang="el-GR" sz="2000" dirty="0">
              <a:solidFill>
                <a:srgbClr val="000000"/>
              </a:solidFill>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n-US" sz="2000" dirty="0" err="1">
                <a:solidFill>
                  <a:srgbClr val="000000"/>
                </a:solidFill>
                <a:latin typeface="Times New Roman" charset="0"/>
                <a:ea typeface="ÇlÇr ñæí©" charset="0"/>
              </a:rPr>
              <a:t>Λ</a:t>
            </a: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άνω</a:t>
            </a:r>
            <a:r>
              <a:rPr lang="en-US" sz="2000" dirty="0">
                <a:solidFill>
                  <a:srgbClr val="000000"/>
                </a:solidFill>
                <a:latin typeface="Times New Roman" charset="0"/>
                <a:ea typeface="ÇlÇr ñæí©" charset="0"/>
              </a:rPr>
              <a:t> β</a:t>
            </a:r>
            <a:r>
              <a:rPr lang="en-US" sz="2000" dirty="0" err="1">
                <a:solidFill>
                  <a:srgbClr val="000000"/>
                </a:solidFill>
                <a:latin typeface="Times New Roman" charset="0"/>
                <a:ea typeface="ÇlÇr ñæí©" charset="0"/>
              </a:rPr>
              <a:t>έλος</a:t>
            </a:r>
            <a:endParaRPr lang="el-GR" sz="2000" dirty="0">
              <a:solidFill>
                <a:srgbClr val="000000"/>
              </a:solidFill>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l-GR" sz="2000" dirty="0">
                <a:solidFill>
                  <a:srgbClr val="000000"/>
                </a:solidFill>
                <a:latin typeface="Times New Roman" charset="0"/>
                <a:ea typeface="ÇlÇr ñæí©" charset="0"/>
              </a:rPr>
              <a:t>_</a:t>
            </a: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κάτω</a:t>
            </a:r>
            <a:r>
              <a:rPr lang="en-US" sz="2000" dirty="0">
                <a:solidFill>
                  <a:srgbClr val="000000"/>
                </a:solidFill>
                <a:latin typeface="Times New Roman" charset="0"/>
                <a:ea typeface="ÇlÇr ñæí©" charset="0"/>
              </a:rPr>
              <a:t> πα</a:t>
            </a:r>
            <a:r>
              <a:rPr lang="en-US" sz="2000" dirty="0" err="1">
                <a:solidFill>
                  <a:srgbClr val="000000"/>
                </a:solidFill>
                <a:latin typeface="Times New Roman" charset="0"/>
                <a:ea typeface="ÇlÇr ñæí©" charset="0"/>
              </a:rPr>
              <a:t>ύλ</a:t>
            </a:r>
            <a:r>
              <a:rPr lang="en-US" sz="2000" dirty="0">
                <a:solidFill>
                  <a:srgbClr val="000000"/>
                </a:solidFill>
                <a:latin typeface="Times New Roman" charset="0"/>
                <a:ea typeface="ÇlÇr ñæí©" charset="0"/>
              </a:rPr>
              <a:t>α </a:t>
            </a:r>
            <a:endParaRPr lang="el-GR" sz="2000" dirty="0">
              <a:solidFill>
                <a:srgbClr val="000000"/>
              </a:solidFill>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l-GR"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κενό</a:t>
            </a:r>
            <a:endParaRPr lang="en-US" sz="2000" dirty="0">
              <a:solidFill>
                <a:srgbClr val="000000"/>
              </a:solidFill>
              <a:latin typeface="Times New Roman" charset="0"/>
              <a:ea typeface="ÇlÇr ñæí©"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endParaRPr kumimoji="0" lang="en-US" b="0" i="0" u="none" strike="noStrike" cap="none" normalizeH="0" baseline="0" dirty="0">
              <a:ln>
                <a:noFill/>
              </a:ln>
              <a:solidFill>
                <a:schemeClr val="tx1"/>
              </a:solidFill>
              <a:effectLst/>
            </a:endParaRPr>
          </a:p>
        </p:txBody>
      </p:sp>
      <p:sp>
        <p:nvSpPr>
          <p:cNvPr id="5" name="Text Box 2"/>
          <p:cNvSpPr txBox="1">
            <a:spLocks noChangeArrowheads="1"/>
          </p:cNvSpPr>
          <p:nvPr/>
        </p:nvSpPr>
        <p:spPr bwMode="auto">
          <a:xfrm>
            <a:off x="128854" y="1086485"/>
            <a:ext cx="7105352" cy="6340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spcBef>
                <a:spcPts val="2700"/>
              </a:spcBef>
              <a:spcAft>
                <a:spcPct val="0"/>
              </a:spcAft>
              <a:buClrTx/>
              <a:buSzTx/>
              <a:buFontTx/>
              <a:buNone/>
              <a:tabLst/>
            </a:pPr>
            <a:r>
              <a:rPr lang="el-GR" b="1" dirty="0" smtClean="0">
                <a:solidFill>
                  <a:srgbClr val="000000"/>
                </a:solidFill>
                <a:latin typeface="Times New Roman" charset="0"/>
                <a:ea typeface="ÇlÇr ñæí©" charset="0"/>
              </a:rPr>
              <a:t>Είναι το </a:t>
            </a:r>
            <a:r>
              <a:rPr kumimoji="0" lang="en-US" b="0" i="0" u="none" strike="noStrike" cap="none" normalizeH="0" baseline="0" dirty="0" err="1" smtClean="0">
                <a:ln>
                  <a:noFill/>
                </a:ln>
                <a:solidFill>
                  <a:srgbClr val="000000"/>
                </a:solidFill>
                <a:effectLst/>
                <a:latin typeface="Times New Roman" charset="0"/>
                <a:ea typeface="ÇlÇr ñæí©" charset="0"/>
              </a:rPr>
              <a:t>σύνολο</a:t>
            </a:r>
            <a:r>
              <a:rPr kumimoji="0" lang="en-US" b="0" i="0" u="none" strike="noStrike" cap="none" normalizeH="0" baseline="0" dirty="0" smtClean="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των</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χ</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ρ</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κτήρων</a:t>
            </a:r>
            <a:r>
              <a:rPr kumimoji="0" lang="en-US" b="0" i="0" u="none" strike="noStrike" cap="none" normalizeH="0" baseline="0" dirty="0">
                <a:ln>
                  <a:noFill/>
                </a:ln>
                <a:solidFill>
                  <a:srgbClr val="000000"/>
                </a:solidFill>
                <a:effectLst/>
                <a:latin typeface="Times New Roman" charset="0"/>
                <a:ea typeface="ÇlÇr ñæí©" charset="0"/>
              </a:rPr>
              <a:t> π</a:t>
            </a:r>
            <a:r>
              <a:rPr kumimoji="0" lang="en-US" b="0" i="0" u="none" strike="noStrike" cap="none" normalizeH="0" baseline="0" dirty="0" err="1">
                <a:ln>
                  <a:noFill/>
                </a:ln>
                <a:solidFill>
                  <a:srgbClr val="000000"/>
                </a:solidFill>
                <a:effectLst/>
                <a:latin typeface="Times New Roman" charset="0"/>
                <a:ea typeface="ÇlÇr ñæí©" charset="0"/>
              </a:rPr>
              <a:t>ου</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χρησιμο</a:t>
            </a:r>
            <a:r>
              <a:rPr kumimoji="0" lang="en-US" b="0" i="0" u="none" strike="noStrike" cap="none" normalizeH="0" baseline="0" dirty="0">
                <a:ln>
                  <a:noFill/>
                </a:ln>
                <a:solidFill>
                  <a:srgbClr val="000000"/>
                </a:solidFill>
                <a:effectLst/>
                <a:latin typeface="Times New Roman" charset="0"/>
                <a:ea typeface="ÇlÇr ñæí©" charset="0"/>
              </a:rPr>
              <a:t>π</a:t>
            </a:r>
            <a:r>
              <a:rPr kumimoji="0" lang="en-US" b="0" i="0" u="none" strike="noStrike" cap="none" normalizeH="0" baseline="0" dirty="0" err="1">
                <a:ln>
                  <a:noFill/>
                </a:ln>
                <a:solidFill>
                  <a:srgbClr val="000000"/>
                </a:solidFill>
                <a:effectLst/>
                <a:latin typeface="Times New Roman" charset="0"/>
                <a:ea typeface="ÇlÇr ñæí©" charset="0"/>
              </a:rPr>
              <a:t>οιούντ</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ι</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στην</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ψευδογλώσσ</a:t>
            </a:r>
            <a:r>
              <a:rPr kumimoji="0" lang="en-US" b="0" i="0" u="none" strike="noStrike" cap="none" normalizeH="0" baseline="0" dirty="0">
                <a:ln>
                  <a:noFill/>
                </a:ln>
                <a:solidFill>
                  <a:srgbClr val="000000"/>
                </a:solidFill>
                <a:effectLst/>
                <a:latin typeface="Times New Roman" charset="0"/>
                <a:ea typeface="ÇlÇr ñæí©" charset="0"/>
              </a:rPr>
              <a:t>α </a:t>
            </a:r>
            <a:r>
              <a:rPr kumimoji="0" lang="el-GR" b="0" i="0" u="none" strike="noStrike" cap="none" normalizeH="0" baseline="0" dirty="0" smtClean="0">
                <a:ln>
                  <a:noFill/>
                </a:ln>
                <a:solidFill>
                  <a:srgbClr val="000000"/>
                </a:solidFill>
                <a:effectLst/>
                <a:latin typeface="Times New Roman" charset="0"/>
                <a:ea typeface="ÇlÇr ñæí©" charset="0"/>
              </a:rPr>
              <a:t>και </a:t>
            </a:r>
            <a:r>
              <a:rPr kumimoji="0" lang="en-US" b="0" i="0" u="none" strike="noStrike" cap="none" normalizeH="0" baseline="0" dirty="0" smtClean="0">
                <a:ln>
                  <a:noFill/>
                </a:ln>
                <a:solidFill>
                  <a:srgbClr val="000000"/>
                </a:solidFill>
                <a:effectLst/>
                <a:latin typeface="Times New Roman" charset="0"/>
                <a:ea typeface="ÇlÇr ñæí©" charset="0"/>
              </a:rPr>
              <a:t>π</a:t>
            </a:r>
            <a:r>
              <a:rPr kumimoji="0" lang="en-US" b="0" i="0" u="none" strike="noStrike" cap="none" normalizeH="0" baseline="0" dirty="0" err="1" smtClean="0">
                <a:ln>
                  <a:noFill/>
                </a:ln>
                <a:solidFill>
                  <a:srgbClr val="000000"/>
                </a:solidFill>
                <a:effectLst/>
                <a:latin typeface="Times New Roman" charset="0"/>
                <a:ea typeface="ÇlÇr ñæí©" charset="0"/>
              </a:rPr>
              <a:t>εριλ</a:t>
            </a:r>
            <a:r>
              <a:rPr kumimoji="0" lang="en-US" b="0" i="0" u="none" strike="noStrike" cap="none" normalizeH="0" baseline="0" dirty="0" smtClean="0">
                <a:ln>
                  <a:noFill/>
                </a:ln>
                <a:solidFill>
                  <a:srgbClr val="000000"/>
                </a:solidFill>
                <a:effectLst/>
                <a:latin typeface="Times New Roman" charset="0"/>
                <a:ea typeface="ÇlÇr ñæí©" charset="0"/>
              </a:rPr>
              <a:t>αμβ</a:t>
            </a:r>
            <a:r>
              <a:rPr kumimoji="0" lang="en-US" b="0" i="0" u="none" strike="noStrike" cap="none" normalizeH="0" baseline="0" dirty="0" err="1" smtClean="0">
                <a:ln>
                  <a:noFill/>
                </a:ln>
                <a:solidFill>
                  <a:srgbClr val="000000"/>
                </a:solidFill>
                <a:effectLst/>
                <a:latin typeface="Times New Roman" charset="0"/>
                <a:ea typeface="ÇlÇr ñæí©" charset="0"/>
              </a:rPr>
              <a:t>άνει</a:t>
            </a:r>
            <a:r>
              <a:rPr kumimoji="0" lang="en-US" b="0" i="0" u="none" strike="noStrike" cap="none" normalizeH="0" baseline="0" dirty="0">
                <a:ln>
                  <a:noFill/>
                </a:ln>
                <a:solidFill>
                  <a:srgbClr val="000000"/>
                </a:solidFill>
                <a:effectLst/>
                <a:latin typeface="Times New Roman" charset="0"/>
                <a:ea typeface="ÇlÇr ñæí©" charset="0"/>
              </a:rPr>
              <a:t>:</a:t>
            </a:r>
            <a:endParaRPr kumimoji="0" lang="en-US" b="0" i="0" u="none" strike="noStrike" cap="none" normalizeH="0" baseline="0" dirty="0">
              <a:ln>
                <a:noFill/>
              </a:ln>
              <a:solidFill>
                <a:schemeClr val="tx1"/>
              </a:solidFill>
              <a:effectLst/>
              <a:latin typeface="Times New Roman" charset="0"/>
              <a:ea typeface="ÇlÇr ñæí©" charset="0"/>
            </a:endParaRPr>
          </a:p>
          <a:p>
            <a:pPr marL="342900" marR="0" lvl="0" indent="-342900" algn="just" defTabSz="914400" rtl="0" eaLnBrk="1" fontAlgn="base" latinLnBrk="0" hangingPunct="1">
              <a:spcBef>
                <a:spcPct val="0"/>
              </a:spcBef>
              <a:spcAft>
                <a:spcPct val="0"/>
              </a:spcAft>
              <a:buClrTx/>
              <a:buSzTx/>
              <a:buFont typeface="Arial"/>
              <a:buChar char="•"/>
              <a:tabLst/>
            </a:pPr>
            <a:r>
              <a:rPr kumimoji="0" lang="en-US" b="0" i="0" u="none" strike="noStrike" cap="none" normalizeH="0" baseline="0" dirty="0" err="1" smtClean="0">
                <a:ln>
                  <a:noFill/>
                </a:ln>
                <a:solidFill>
                  <a:srgbClr val="000000"/>
                </a:solidFill>
                <a:effectLst/>
                <a:latin typeface="Times New Roman" charset="0"/>
                <a:ea typeface="ÇlÇr ñæí©" charset="0"/>
              </a:rPr>
              <a:t>όλ</a:t>
            </a:r>
            <a:r>
              <a:rPr kumimoji="0" lang="en-US" b="0" i="0" u="none" strike="noStrike" cap="none" normalizeH="0" baseline="0" dirty="0" smtClean="0">
                <a:ln>
                  <a:noFill/>
                </a:ln>
                <a:solidFill>
                  <a:srgbClr val="000000"/>
                </a:solidFill>
                <a:effectLst/>
                <a:latin typeface="Times New Roman" charset="0"/>
                <a:ea typeface="ÇlÇr ñæí©" charset="0"/>
              </a:rPr>
              <a:t>α </a:t>
            </a:r>
            <a:r>
              <a:rPr kumimoji="0" lang="en-US" b="0" i="0" u="none" strike="noStrike" cap="none" normalizeH="0" baseline="0" dirty="0" err="1">
                <a:ln>
                  <a:noFill/>
                </a:ln>
                <a:solidFill>
                  <a:srgbClr val="000000"/>
                </a:solidFill>
                <a:effectLst/>
                <a:latin typeface="Times New Roman" charset="0"/>
                <a:ea typeface="ÇlÇr ñæí©" charset="0"/>
              </a:rPr>
              <a:t>τ</a:t>
            </a:r>
            <a:r>
              <a:rPr kumimoji="0" lang="en-US" b="0" i="0" u="none" strike="noStrike" cap="none" normalizeH="0" baseline="0" dirty="0">
                <a:ln>
                  <a:noFill/>
                </a:ln>
                <a:solidFill>
                  <a:srgbClr val="000000"/>
                </a:solidFill>
                <a:effectLst/>
                <a:latin typeface="Times New Roman" charset="0"/>
                <a:ea typeface="ÇlÇr ñæí©" charset="0"/>
              </a:rPr>
              <a:t>α </a:t>
            </a:r>
            <a:r>
              <a:rPr kumimoji="0" lang="en-US" b="0" i="0" u="none" strike="noStrike" cap="none" normalizeH="0" baseline="0" dirty="0" err="1">
                <a:ln>
                  <a:noFill/>
                </a:ln>
                <a:solidFill>
                  <a:srgbClr val="000000"/>
                </a:solidFill>
                <a:effectLst/>
                <a:latin typeface="Times New Roman" charset="0"/>
                <a:ea typeface="ÇlÇr ñæí©" charset="0"/>
              </a:rPr>
              <a:t>γράμμ</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τ</a:t>
            </a:r>
            <a:r>
              <a:rPr kumimoji="0" lang="en-US" b="0" i="0" u="none" strike="noStrike" cap="none" normalizeH="0" baseline="0" dirty="0">
                <a:ln>
                  <a:noFill/>
                </a:ln>
                <a:solidFill>
                  <a:srgbClr val="000000"/>
                </a:solidFill>
                <a:effectLst/>
                <a:latin typeface="Times New Roman" charset="0"/>
                <a:ea typeface="ÇlÇr ñæí©" charset="0"/>
              </a:rPr>
              <a:t>α </a:t>
            </a:r>
            <a:r>
              <a:rPr kumimoji="0" lang="en-US" b="0" i="0" u="none" strike="noStrike" cap="none" normalizeH="0" baseline="0" dirty="0" err="1">
                <a:ln>
                  <a:noFill/>
                </a:ln>
                <a:solidFill>
                  <a:srgbClr val="000000"/>
                </a:solidFill>
                <a:effectLst/>
                <a:latin typeface="Times New Roman" charset="0"/>
                <a:ea typeface="ÇlÇr ñæí©" charset="0"/>
              </a:rPr>
              <a:t>της</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ελληνικής</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ή</a:t>
            </a:r>
            <a:r>
              <a:rPr kumimoji="0" lang="en-US" b="0" i="0" u="none" strike="noStrike" cap="none" normalizeH="0" baseline="0" dirty="0">
                <a:ln>
                  <a:noFill/>
                </a:ln>
                <a:solidFill>
                  <a:srgbClr val="000000"/>
                </a:solidFill>
                <a:effectLst/>
                <a:latin typeface="Times New Roman" charset="0"/>
                <a:ea typeface="ÇlÇr ñæí©" charset="0"/>
              </a:rPr>
              <a:t> α</a:t>
            </a:r>
            <a:r>
              <a:rPr kumimoji="0" lang="en-US" b="0" i="0" u="none" strike="noStrike" cap="none" normalizeH="0" baseline="0" dirty="0" err="1">
                <a:ln>
                  <a:noFill/>
                </a:ln>
                <a:solidFill>
                  <a:srgbClr val="000000"/>
                </a:solidFill>
                <a:effectLst/>
                <a:latin typeface="Times New Roman" charset="0"/>
                <a:ea typeface="ÇlÇr ñæí©" charset="0"/>
              </a:rPr>
              <a:t>γγλικής</a:t>
            </a:r>
            <a:r>
              <a:rPr kumimoji="0" lang="en-US" b="0" i="0" u="none" strike="noStrike" cap="none" normalizeH="0" baseline="0" dirty="0">
                <a:ln>
                  <a:noFill/>
                </a:ln>
                <a:solidFill>
                  <a:srgbClr val="000000"/>
                </a:solidFill>
                <a:effectLst/>
                <a:latin typeface="Times New Roman" charset="0"/>
                <a:ea typeface="ÇlÇr ñæí©" charset="0"/>
              </a:rPr>
              <a:t> α</a:t>
            </a:r>
            <a:r>
              <a:rPr kumimoji="0" lang="en-US" b="0" i="0" u="none" strike="noStrike" cap="none" normalizeH="0" baseline="0" dirty="0" err="1">
                <a:ln>
                  <a:noFill/>
                </a:ln>
                <a:solidFill>
                  <a:srgbClr val="000000"/>
                </a:solidFill>
                <a:effectLst/>
                <a:latin typeface="Times New Roman" charset="0"/>
                <a:ea typeface="ÇlÇr ñæí©" charset="0"/>
              </a:rPr>
              <a:t>λφ</a:t>
            </a:r>
            <a:r>
              <a:rPr kumimoji="0" lang="en-US" b="0" i="0" u="none" strike="noStrike" cap="none" normalizeH="0" baseline="0" dirty="0">
                <a:ln>
                  <a:noFill/>
                </a:ln>
                <a:solidFill>
                  <a:srgbClr val="000000"/>
                </a:solidFill>
                <a:effectLst/>
                <a:latin typeface="Times New Roman" charset="0"/>
                <a:ea typeface="ÇlÇr ñæí©" charset="0"/>
              </a:rPr>
              <a:t>αβ</a:t>
            </a:r>
            <a:r>
              <a:rPr kumimoji="0" lang="en-US" b="0" i="0" u="none" strike="noStrike" cap="none" normalizeH="0" baseline="0" dirty="0" err="1">
                <a:ln>
                  <a:noFill/>
                </a:ln>
                <a:solidFill>
                  <a:srgbClr val="000000"/>
                </a:solidFill>
                <a:effectLst/>
                <a:latin typeface="Times New Roman" charset="0"/>
                <a:ea typeface="ÇlÇr ñæí©" charset="0"/>
              </a:rPr>
              <a:t>ήτου</a:t>
            </a:r>
            <a:r>
              <a:rPr kumimoji="0" lang="en-US" b="0" i="0" u="none" strike="noStrike" cap="none" normalizeH="0" baseline="0" dirty="0">
                <a:ln>
                  <a:noFill/>
                </a:ln>
                <a:solidFill>
                  <a:srgbClr val="000000"/>
                </a:solidFill>
                <a:effectLst/>
                <a:latin typeface="Times New Roman" charset="0"/>
                <a:ea typeface="ÇlÇr ñæí©" charset="0"/>
              </a:rPr>
              <a:t> π</a:t>
            </a:r>
            <a:r>
              <a:rPr kumimoji="0" lang="en-US" b="0" i="0" u="none" strike="noStrike" cap="none" normalizeH="0" baseline="0" dirty="0" err="1">
                <a:ln>
                  <a:noFill/>
                </a:ln>
                <a:solidFill>
                  <a:srgbClr val="000000"/>
                </a:solidFill>
                <a:effectLst/>
                <a:latin typeface="Times New Roman" charset="0"/>
                <a:ea typeface="ÇlÇr ñæí©" charset="0"/>
              </a:rPr>
              <a:t>εζά</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κ</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ι</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κεφ</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λ</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ί</a:t>
            </a:r>
            <a:r>
              <a:rPr kumimoji="0" lang="en-US" b="0" i="0" u="none" strike="noStrike" cap="none" normalizeH="0" baseline="0" dirty="0">
                <a:ln>
                  <a:noFill/>
                </a:ln>
                <a:solidFill>
                  <a:srgbClr val="000000"/>
                </a:solidFill>
                <a:effectLst/>
                <a:latin typeface="Times New Roman" charset="0"/>
                <a:ea typeface="ÇlÇr ñæí©" charset="0"/>
              </a:rPr>
              <a:t>α</a:t>
            </a:r>
            <a:endParaRPr kumimoji="0" lang="en-US" b="0" i="0" u="none" strike="noStrike" cap="none" normalizeH="0" baseline="0" dirty="0">
              <a:ln>
                <a:noFill/>
              </a:ln>
              <a:solidFill>
                <a:schemeClr val="tx1"/>
              </a:solidFill>
              <a:effectLst/>
              <a:latin typeface="Times New Roman" charset="0"/>
              <a:ea typeface="ÇlÇr ñæí©" charset="0"/>
            </a:endParaRPr>
          </a:p>
          <a:p>
            <a:pPr marL="342900" marR="0" lvl="0" indent="-342900" algn="just" defTabSz="914400" rtl="0" eaLnBrk="1" fontAlgn="base" latinLnBrk="0" hangingPunct="1">
              <a:spcBef>
                <a:spcPct val="0"/>
              </a:spcBef>
              <a:spcAft>
                <a:spcPct val="0"/>
              </a:spcAft>
              <a:buClrTx/>
              <a:buSzTx/>
              <a:buFont typeface="Arial"/>
              <a:buChar char="•"/>
              <a:tabLst/>
            </a:pPr>
            <a:r>
              <a:rPr kumimoji="0" lang="en-US" b="0" i="0" u="none" strike="noStrike" cap="none" normalizeH="0" baseline="0" dirty="0" err="1" smtClean="0">
                <a:ln>
                  <a:noFill/>
                </a:ln>
                <a:solidFill>
                  <a:srgbClr val="000000"/>
                </a:solidFill>
                <a:effectLst/>
                <a:latin typeface="Times New Roman" charset="0"/>
                <a:ea typeface="ÇlÇr ñæí©" charset="0"/>
              </a:rPr>
              <a:t>τους</a:t>
            </a:r>
            <a:r>
              <a:rPr kumimoji="0" lang="en-US" b="0" i="0" u="none" strike="noStrike" cap="none" normalizeH="0" baseline="0" dirty="0" smtClean="0">
                <a:ln>
                  <a:noFill/>
                </a:ln>
                <a:solidFill>
                  <a:srgbClr val="000000"/>
                </a:solidFill>
                <a:effectLst/>
                <a:latin typeface="Times New Roman" charset="0"/>
                <a:ea typeface="ÇlÇr ñæí©" charset="0"/>
              </a:rPr>
              <a:t> </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ριθμητικούς</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χ</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ρ</a:t>
            </a:r>
            <a:r>
              <a:rPr kumimoji="0" lang="en-US" b="0" i="0" u="none" strike="noStrike" cap="none" normalizeH="0" baseline="0" dirty="0">
                <a:ln>
                  <a:noFill/>
                </a:ln>
                <a:solidFill>
                  <a:srgbClr val="000000"/>
                </a:solidFill>
                <a:effectLst/>
                <a:latin typeface="Times New Roman" charset="0"/>
                <a:ea typeface="ÇlÇr ñæí©" charset="0"/>
              </a:rPr>
              <a:t>α</a:t>
            </a:r>
            <a:r>
              <a:rPr kumimoji="0" lang="en-US" b="0" i="0" u="none" strike="noStrike" cap="none" normalizeH="0" baseline="0" dirty="0" err="1">
                <a:ln>
                  <a:noFill/>
                </a:ln>
                <a:solidFill>
                  <a:srgbClr val="000000"/>
                </a:solidFill>
                <a:effectLst/>
                <a:latin typeface="Times New Roman" charset="0"/>
                <a:ea typeface="ÇlÇr ñæí©" charset="0"/>
              </a:rPr>
              <a:t>κτήρες</a:t>
            </a:r>
            <a:r>
              <a:rPr kumimoji="0" lang="en-US" b="0" i="0" u="none" strike="noStrike" cap="none" normalizeH="0" baseline="0" dirty="0">
                <a:ln>
                  <a:noFill/>
                </a:ln>
                <a:solidFill>
                  <a:srgbClr val="000000"/>
                </a:solidFill>
                <a:effectLst/>
                <a:latin typeface="Times New Roman" charset="0"/>
                <a:ea typeface="ÇlÇr ñæí©" charset="0"/>
              </a:rPr>
              <a:t> 0-</a:t>
            </a:r>
            <a:r>
              <a:rPr kumimoji="0" lang="en-US" b="0" i="0" u="none" strike="noStrike" cap="none" normalizeH="0" baseline="0" dirty="0" smtClean="0">
                <a:ln>
                  <a:noFill/>
                </a:ln>
                <a:solidFill>
                  <a:srgbClr val="000000"/>
                </a:solidFill>
                <a:effectLst/>
                <a:latin typeface="Times New Roman" charset="0"/>
                <a:ea typeface="ÇlÇr ñæí©" charset="0"/>
              </a:rPr>
              <a:t>9</a:t>
            </a:r>
            <a:endParaRPr lang="el-GR" dirty="0" smtClean="0">
              <a:latin typeface="Times New Roman" charset="0"/>
              <a:ea typeface="ÇlÇr ñæí©" charset="0"/>
            </a:endParaRPr>
          </a:p>
          <a:p>
            <a:pPr marL="342900" marR="0" lvl="0" indent="-342900" algn="just" defTabSz="914400" rtl="0" eaLnBrk="1" fontAlgn="base" latinLnBrk="0" hangingPunct="1">
              <a:spcBef>
                <a:spcPct val="0"/>
              </a:spcBef>
              <a:spcAft>
                <a:spcPct val="0"/>
              </a:spcAft>
              <a:buClrTx/>
              <a:buSzTx/>
              <a:buFont typeface="Arial"/>
              <a:buChar char="•"/>
              <a:tabLst/>
            </a:pPr>
            <a:r>
              <a:rPr kumimoji="0" lang="en-US" b="0" i="0" u="none" strike="noStrike" cap="none" normalizeH="0" baseline="0" dirty="0" err="1" smtClean="0">
                <a:ln>
                  <a:noFill/>
                </a:ln>
                <a:solidFill>
                  <a:srgbClr val="000000"/>
                </a:solidFill>
                <a:effectLst/>
                <a:latin typeface="Times New Roman" charset="0"/>
                <a:ea typeface="ÇlÇr ñæí©" charset="0"/>
              </a:rPr>
              <a:t>τους</a:t>
            </a:r>
            <a:r>
              <a:rPr kumimoji="0" lang="en-US" b="0" i="0" u="none" strike="noStrike" cap="none" normalizeH="0" baseline="0" dirty="0" smtClean="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ε</a:t>
            </a:r>
            <a:r>
              <a:rPr kumimoji="0" lang="en-US" b="0" i="0" u="none" strike="noStrike" cap="none" normalizeH="0" baseline="0" dirty="0">
                <a:ln>
                  <a:noFill/>
                </a:ln>
                <a:solidFill>
                  <a:srgbClr val="000000"/>
                </a:solidFill>
                <a:effectLst/>
                <a:latin typeface="Times New Roman" charset="0"/>
                <a:ea typeface="ÇlÇr ñæí©" charset="0"/>
              </a:rPr>
              <a:t>π</a:t>
            </a:r>
            <a:r>
              <a:rPr kumimoji="0" lang="en-US" b="0" i="0" u="none" strike="noStrike" cap="none" normalizeH="0" baseline="0" dirty="0" err="1">
                <a:ln>
                  <a:noFill/>
                </a:ln>
                <a:solidFill>
                  <a:srgbClr val="000000"/>
                </a:solidFill>
                <a:effectLst/>
                <a:latin typeface="Times New Roman" charset="0"/>
                <a:ea typeface="ÇlÇr ñæí©" charset="0"/>
              </a:rPr>
              <a:t>όμενους</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a:ln>
                  <a:noFill/>
                </a:ln>
                <a:solidFill>
                  <a:srgbClr val="000000"/>
                </a:solidFill>
                <a:effectLst/>
                <a:latin typeface="Times New Roman" charset="0"/>
                <a:ea typeface="ÇlÇr ñæí©" charset="0"/>
              </a:rPr>
              <a:t>ειδικούς</a:t>
            </a:r>
            <a:r>
              <a:rPr kumimoji="0" lang="en-US" b="0" i="0" u="none" strike="noStrike" cap="none" normalizeH="0" baseline="0" dirty="0">
                <a:ln>
                  <a:noFill/>
                </a:ln>
                <a:solidFill>
                  <a:srgbClr val="000000"/>
                </a:solidFill>
                <a:effectLst/>
                <a:latin typeface="Times New Roman" charset="0"/>
                <a:ea typeface="ÇlÇr ñæí©" charset="0"/>
              </a:rPr>
              <a:t> </a:t>
            </a:r>
            <a:r>
              <a:rPr kumimoji="0" lang="en-US" b="0" i="0" u="none" strike="noStrike" cap="none" normalizeH="0" baseline="0" dirty="0" err="1" smtClean="0">
                <a:ln>
                  <a:noFill/>
                </a:ln>
                <a:solidFill>
                  <a:srgbClr val="000000"/>
                </a:solidFill>
                <a:effectLst/>
                <a:latin typeface="Times New Roman" charset="0"/>
                <a:ea typeface="ÇlÇr ñæí©" charset="0"/>
              </a:rPr>
              <a:t>χ</a:t>
            </a:r>
            <a:r>
              <a:rPr kumimoji="0" lang="en-US" b="0" i="0" u="none" strike="noStrike" cap="none" normalizeH="0" baseline="0" dirty="0" smtClean="0">
                <a:ln>
                  <a:noFill/>
                </a:ln>
                <a:solidFill>
                  <a:srgbClr val="000000"/>
                </a:solidFill>
                <a:effectLst/>
                <a:latin typeface="Times New Roman" charset="0"/>
                <a:ea typeface="ÇlÇr ñæí©" charset="0"/>
              </a:rPr>
              <a:t>α</a:t>
            </a:r>
            <a:r>
              <a:rPr kumimoji="0" lang="en-US" b="0" i="0" u="none" strike="noStrike" cap="none" normalizeH="0" baseline="0" dirty="0" err="1" smtClean="0">
                <a:ln>
                  <a:noFill/>
                </a:ln>
                <a:solidFill>
                  <a:srgbClr val="000000"/>
                </a:solidFill>
                <a:effectLst/>
                <a:latin typeface="Times New Roman" charset="0"/>
                <a:ea typeface="ÇlÇr ñæí©" charset="0"/>
              </a:rPr>
              <a:t>ρ</a:t>
            </a:r>
            <a:r>
              <a:rPr kumimoji="0" lang="en-US" b="0" i="0" u="none" strike="noStrike" cap="none" normalizeH="0" baseline="0" dirty="0" smtClean="0">
                <a:ln>
                  <a:noFill/>
                </a:ln>
                <a:solidFill>
                  <a:srgbClr val="000000"/>
                </a:solidFill>
                <a:effectLst/>
                <a:latin typeface="Times New Roman" charset="0"/>
                <a:ea typeface="ÇlÇr ñæí©" charset="0"/>
              </a:rPr>
              <a:t>α</a:t>
            </a:r>
            <a:r>
              <a:rPr kumimoji="0" lang="en-US" b="0" i="0" u="none" strike="noStrike" cap="none" normalizeH="0" baseline="0" dirty="0" err="1" smtClean="0">
                <a:ln>
                  <a:noFill/>
                </a:ln>
                <a:solidFill>
                  <a:srgbClr val="000000"/>
                </a:solidFill>
                <a:effectLst/>
                <a:latin typeface="Times New Roman" charset="0"/>
                <a:ea typeface="ÇlÇr ñæí©" charset="0"/>
              </a:rPr>
              <a:t>κτήρες</a:t>
            </a:r>
            <a:endParaRPr kumimoji="0" lang="el-GR" b="0" i="0" u="none" strike="noStrike" cap="none" normalizeH="0" baseline="0" dirty="0" smtClean="0">
              <a:ln>
                <a:noFill/>
              </a:ln>
              <a:solidFill>
                <a:srgbClr val="000000"/>
              </a:solidFill>
              <a:effectLst/>
              <a:latin typeface="Times New Roman" charset="0"/>
              <a:ea typeface="ÇlÇr ñæí©" charset="0"/>
            </a:endParaRPr>
          </a:p>
          <a:p>
            <a:pPr marL="800100" lvl="1" indent="-342900">
              <a:buFont typeface="Arial"/>
              <a:buChar char="•"/>
            </a:pPr>
            <a:r>
              <a:rPr lang="en-US" sz="2000" dirty="0">
                <a:solidFill>
                  <a:srgbClr val="000000"/>
                </a:solidFill>
                <a:latin typeface="Franklin Gothic Heavy" charset="0"/>
                <a:ea typeface="ÇlÇr ñæí©" charset="0"/>
              </a:rPr>
              <a:t>“</a:t>
            </a:r>
            <a:r>
              <a:rPr lang="el-GR" sz="2000" dirty="0">
                <a:solidFill>
                  <a:srgbClr val="000000"/>
                </a:solidFill>
                <a:latin typeface="Franklin Gothic Heavy" charset="0"/>
                <a:ea typeface="ÇlÇr ñæí©" charset="0"/>
              </a:rPr>
              <a:t> </a:t>
            </a:r>
            <a:r>
              <a:rPr lang="en-US" sz="2000" dirty="0" err="1">
                <a:solidFill>
                  <a:srgbClr val="000000"/>
                </a:solidFill>
                <a:latin typeface="Times New Roman" charset="0"/>
                <a:ea typeface="ÇlÇr ñæí©" charset="0"/>
              </a:rPr>
              <a:t>εισ</a:t>
            </a:r>
            <a:r>
              <a:rPr lang="en-US" sz="2000" dirty="0">
                <a:solidFill>
                  <a:srgbClr val="000000"/>
                </a:solidFill>
                <a:latin typeface="Times New Roman" charset="0"/>
                <a:ea typeface="ÇlÇr ñæí©" charset="0"/>
              </a:rPr>
              <a:t>α</a:t>
            </a:r>
            <a:r>
              <a:rPr lang="en-US" sz="2000" dirty="0" err="1">
                <a:solidFill>
                  <a:srgbClr val="000000"/>
                </a:solidFill>
                <a:latin typeface="Times New Roman" charset="0"/>
                <a:ea typeface="ÇlÇr ñæí©" charset="0"/>
              </a:rPr>
              <a:t>γωγικά</a:t>
            </a:r>
            <a:r>
              <a:rPr lang="en-US"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δι</a:t>
            </a:r>
            <a:r>
              <a:rPr lang="en-US" sz="2000" dirty="0">
                <a:solidFill>
                  <a:srgbClr val="000000"/>
                </a:solidFill>
                <a:latin typeface="Times New Roman" charset="0"/>
                <a:ea typeface="ÇlÇr ñæí©" charset="0"/>
              </a:rPr>
              <a:t>π</a:t>
            </a:r>
            <a:r>
              <a:rPr lang="en-US" sz="2000" dirty="0" err="1">
                <a:solidFill>
                  <a:srgbClr val="000000"/>
                </a:solidFill>
                <a:latin typeface="Times New Roman" charset="0"/>
                <a:ea typeface="ÇlÇr ñæí©" charset="0"/>
              </a:rPr>
              <a:t>λά</a:t>
            </a:r>
            <a:r>
              <a:rPr lang="en-US" sz="2000" dirty="0">
                <a:solidFill>
                  <a:srgbClr val="000000"/>
                </a:solidFill>
                <a:latin typeface="Times New Roman" charset="0"/>
                <a:ea typeface="ÇlÇr ñæí©" charset="0"/>
              </a:rPr>
              <a:t>)</a:t>
            </a:r>
            <a:endParaRPr lang="en-US" sz="2000" dirty="0">
              <a:latin typeface="Times New Roman" charset="0"/>
              <a:ea typeface="ÇlÇr ñæí©" charset="0"/>
            </a:endParaRPr>
          </a:p>
          <a:p>
            <a:pPr marL="800100" lvl="1" indent="-342900">
              <a:buFont typeface="Arial"/>
              <a:buChar char="•"/>
            </a:pPr>
            <a:r>
              <a:rPr lang="en-US" sz="2000" dirty="0">
                <a:solidFill>
                  <a:srgbClr val="000000"/>
                </a:solidFill>
                <a:latin typeface="Times New Roman" charset="0"/>
                <a:ea typeface="ÇlÇr ñæí©" charset="0"/>
              </a:rPr>
              <a:t>( </a:t>
            </a:r>
            <a:r>
              <a:rPr lang="en-US" sz="2000" dirty="0" smtClean="0">
                <a:solidFill>
                  <a:srgbClr val="000000"/>
                </a:solidFill>
                <a:latin typeface="Times New Roman" charset="0"/>
                <a:ea typeface="ÇlÇr ñæí©" charset="0"/>
              </a:rPr>
              <a:t>)</a:t>
            </a:r>
            <a:r>
              <a:rPr lang="el-GR" sz="2000" dirty="0" smtClean="0">
                <a:solidFill>
                  <a:srgbClr val="000000"/>
                </a:solidFill>
                <a:latin typeface="Times New Roman" charset="0"/>
                <a:ea typeface="ÇlÇr ñæí©" charset="0"/>
              </a:rPr>
              <a:t> </a:t>
            </a:r>
            <a:r>
              <a:rPr lang="en-US" sz="2000" dirty="0" smtClean="0">
                <a:solidFill>
                  <a:srgbClr val="000000"/>
                </a:solidFill>
                <a:latin typeface="Times New Roman" charset="0"/>
                <a:ea typeface="ÇlÇr ñæí©" charset="0"/>
              </a:rPr>
              <a:t>πα</a:t>
            </a:r>
            <a:r>
              <a:rPr lang="en-US" sz="2000" dirty="0" err="1" smtClean="0">
                <a:solidFill>
                  <a:srgbClr val="000000"/>
                </a:solidFill>
                <a:latin typeface="Times New Roman" charset="0"/>
                <a:ea typeface="ÇlÇr ñæí©" charset="0"/>
              </a:rPr>
              <a:t>ρενθέσεις</a:t>
            </a:r>
            <a:endParaRPr lang="en-US" sz="2000" dirty="0">
              <a:latin typeface="Times New Roman" charset="0"/>
              <a:ea typeface="ÇlÇr ñæí©" charset="0"/>
            </a:endParaRPr>
          </a:p>
          <a:p>
            <a:pPr marL="800100" lvl="1" indent="-342900">
              <a:buFont typeface="Arial"/>
              <a:buChar char="•"/>
            </a:pPr>
            <a:r>
              <a:rPr lang="en-US" sz="2000" dirty="0">
                <a:solidFill>
                  <a:srgbClr val="000000"/>
                </a:solidFill>
                <a:latin typeface="Times New Roman" charset="0"/>
                <a:ea typeface="ÇlÇr ñæí©" charset="0"/>
              </a:rPr>
              <a:t>[ </a:t>
            </a:r>
            <a:r>
              <a:rPr lang="en-US" sz="2000" dirty="0" smtClean="0">
                <a:solidFill>
                  <a:srgbClr val="000000"/>
                </a:solidFill>
                <a:latin typeface="Times New Roman" charset="0"/>
                <a:ea typeface="ÇlÇr ñæí©" charset="0"/>
              </a:rPr>
              <a:t>]</a:t>
            </a:r>
            <a:r>
              <a:rPr lang="el-GR" sz="2000" dirty="0" smtClean="0">
                <a:solidFill>
                  <a:srgbClr val="000000"/>
                </a:solidFill>
                <a:latin typeface="Times New Roman" charset="0"/>
                <a:ea typeface="ÇlÇr ñæí©" charset="0"/>
              </a:rPr>
              <a:t> </a:t>
            </a:r>
            <a:r>
              <a:rPr lang="en-US" sz="2000" dirty="0" smtClean="0">
                <a:solidFill>
                  <a:srgbClr val="000000"/>
                </a:solidFill>
                <a:latin typeface="Times New Roman" charset="0"/>
                <a:ea typeface="ÇlÇr ñæí©" charset="0"/>
              </a:rPr>
              <a:t>α</a:t>
            </a:r>
            <a:r>
              <a:rPr lang="en-US" sz="2000" dirty="0" err="1" smtClean="0">
                <a:solidFill>
                  <a:srgbClr val="000000"/>
                </a:solidFill>
                <a:latin typeface="Times New Roman" charset="0"/>
                <a:ea typeface="ÇlÇr ñæí©" charset="0"/>
              </a:rPr>
              <a:t>γκύλες</a:t>
            </a:r>
            <a:endParaRPr lang="en-US" sz="2000" dirty="0">
              <a:latin typeface="Times New Roman" charset="0"/>
              <a:ea typeface="ÇlÇr ñæí©" charset="0"/>
            </a:endParaRPr>
          </a:p>
          <a:p>
            <a:pPr marL="800100" lvl="1" indent="-342900">
              <a:buFont typeface="Arial"/>
              <a:buChar char="•"/>
            </a:pPr>
            <a:r>
              <a:rPr lang="en-US" sz="2000" dirty="0" smtClean="0">
                <a:solidFill>
                  <a:srgbClr val="000000"/>
                </a:solidFill>
                <a:latin typeface="Times New Roman" charset="0"/>
                <a:ea typeface="ÇlÇr ñæí©" charset="0"/>
              </a:rPr>
              <a:t>*</a:t>
            </a:r>
            <a:r>
              <a:rPr lang="el-GR" sz="2000" dirty="0" smtClean="0">
                <a:solidFill>
                  <a:srgbClr val="000000"/>
                </a:solidFill>
                <a:latin typeface="Times New Roman" charset="0"/>
                <a:ea typeface="ÇlÇr ñæí©" charset="0"/>
              </a:rPr>
              <a:t> </a:t>
            </a:r>
            <a:r>
              <a:rPr lang="en-US" sz="2000" dirty="0" smtClean="0">
                <a:solidFill>
                  <a:srgbClr val="000000"/>
                </a:solidFill>
                <a:latin typeface="Times New Roman" charset="0"/>
                <a:ea typeface="ÇlÇr ñæí©" charset="0"/>
              </a:rPr>
              <a:t>α</a:t>
            </a:r>
            <a:r>
              <a:rPr lang="en-US" sz="2000" dirty="0" err="1" smtClean="0">
                <a:solidFill>
                  <a:srgbClr val="000000"/>
                </a:solidFill>
                <a:latin typeface="Times New Roman" charset="0"/>
                <a:ea typeface="ÇlÇr ñæí©" charset="0"/>
              </a:rPr>
              <a:t>στερίσκος</a:t>
            </a:r>
            <a:endParaRPr lang="en-US" sz="2000" dirty="0">
              <a:latin typeface="Times New Roman" charset="0"/>
              <a:ea typeface="ÇlÇr ñæí©" charset="0"/>
            </a:endParaRPr>
          </a:p>
          <a:p>
            <a:pPr marL="800100" lvl="1" indent="-342900">
              <a:buFont typeface="Arial"/>
              <a:buChar char="•"/>
            </a:pPr>
            <a:r>
              <a:rPr lang="en-US" sz="2000" dirty="0" smtClean="0">
                <a:solidFill>
                  <a:srgbClr val="000000"/>
                </a:solidFill>
                <a:latin typeface="Times New Roman" charset="0"/>
                <a:ea typeface="ÇlÇr ñæí©" charset="0"/>
              </a:rPr>
              <a:t>+</a:t>
            </a:r>
            <a:r>
              <a:rPr lang="el-GR" sz="2000" dirty="0" smtClean="0">
                <a:solidFill>
                  <a:srgbClr val="000000"/>
                </a:solidFill>
                <a:latin typeface="Times New Roman" charset="0"/>
                <a:ea typeface="ÇlÇr ñæí©" charset="0"/>
              </a:rPr>
              <a:t> </a:t>
            </a:r>
            <a:r>
              <a:rPr lang="en-US" sz="2000" dirty="0" err="1" smtClean="0">
                <a:solidFill>
                  <a:srgbClr val="000000"/>
                </a:solidFill>
                <a:latin typeface="Times New Roman" charset="0"/>
                <a:ea typeface="ÇlÇr ñæí©" charset="0"/>
              </a:rPr>
              <a:t>συν</a:t>
            </a:r>
            <a:endParaRPr lang="en-US" sz="2000" dirty="0">
              <a:latin typeface="Times New Roman" charset="0"/>
              <a:ea typeface="ÇlÇr ñæí©" charset="0"/>
            </a:endParaRPr>
          </a:p>
          <a:p>
            <a:pPr marL="800100" lvl="1" indent="-342900">
              <a:buFont typeface="Arial"/>
              <a:buChar char="•"/>
            </a:pPr>
            <a:r>
              <a:rPr lang="en-US" sz="2000" baseline="30000" dirty="0" smtClean="0">
                <a:solidFill>
                  <a:srgbClr val="000000"/>
                </a:solidFill>
                <a:latin typeface="Times New Roman" charset="0"/>
                <a:ea typeface="ÇlÇr ñæí©" charset="0"/>
              </a:rPr>
              <a:t>,</a:t>
            </a:r>
            <a:r>
              <a:rPr lang="el-GR" sz="2000" baseline="30000" dirty="0" smtClean="0">
                <a:solidFill>
                  <a:srgbClr val="000000"/>
                </a:solidFill>
                <a:latin typeface="Times New Roman" charset="0"/>
                <a:ea typeface="ÇlÇr ñæí©" charset="0"/>
              </a:rPr>
              <a:t> </a:t>
            </a:r>
            <a:r>
              <a:rPr lang="en-US" sz="2000" dirty="0" err="1" smtClean="0">
                <a:solidFill>
                  <a:srgbClr val="000000"/>
                </a:solidFill>
                <a:latin typeface="Times New Roman" charset="0"/>
                <a:ea typeface="ÇlÇr ñæí©" charset="0"/>
              </a:rPr>
              <a:t>κόμμ</a:t>
            </a:r>
            <a:r>
              <a:rPr lang="en-US" sz="2000" dirty="0" smtClean="0">
                <a:solidFill>
                  <a:srgbClr val="000000"/>
                </a:solidFill>
                <a:latin typeface="Times New Roman" charset="0"/>
                <a:ea typeface="ÇlÇr ñæí©" charset="0"/>
              </a:rPr>
              <a:t>α</a:t>
            </a:r>
            <a:endParaRPr lang="en-US" sz="2000" dirty="0">
              <a:latin typeface="Times New Roman" charset="0"/>
              <a:ea typeface="ÇlÇr ñæí©" charset="0"/>
            </a:endParaRPr>
          </a:p>
          <a:p>
            <a:pPr marL="800100" lvl="1" indent="-342900">
              <a:buFont typeface="Arial"/>
              <a:buChar char="•"/>
            </a:pPr>
            <a:r>
              <a:rPr lang="en-US" sz="2000" dirty="0" smtClean="0">
                <a:solidFill>
                  <a:srgbClr val="000000"/>
                </a:solidFill>
                <a:latin typeface="Times New Roman" charset="0"/>
                <a:ea typeface="ÇlÇr ñæí©" charset="0"/>
              </a:rPr>
              <a:t>-</a:t>
            </a:r>
            <a:r>
              <a:rPr lang="el-GR" sz="2000" dirty="0" smtClean="0">
                <a:solidFill>
                  <a:srgbClr val="000000"/>
                </a:solidFill>
                <a:latin typeface="Times New Roman" charset="0"/>
                <a:ea typeface="ÇlÇr ñæí©" charset="0"/>
              </a:rPr>
              <a:t> </a:t>
            </a:r>
            <a:r>
              <a:rPr lang="en-US" sz="2000" dirty="0" err="1" smtClean="0">
                <a:solidFill>
                  <a:srgbClr val="000000"/>
                </a:solidFill>
                <a:latin typeface="Times New Roman" charset="0"/>
                <a:ea typeface="ÇlÇr ñæí©" charset="0"/>
              </a:rPr>
              <a:t>μείον</a:t>
            </a:r>
            <a:endParaRPr lang="el-GR" sz="2000" dirty="0" smtClean="0">
              <a:solidFill>
                <a:srgbClr val="000000"/>
              </a:solidFill>
              <a:latin typeface="Times New Roman" charset="0"/>
              <a:ea typeface="ÇlÇr ñæí©" charset="0"/>
            </a:endParaRPr>
          </a:p>
          <a:p>
            <a:pPr marL="800100" lvl="1" indent="-342900">
              <a:buFont typeface="Arial"/>
              <a:buChar char="•"/>
            </a:pPr>
            <a:r>
              <a:rPr lang="el-GR"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τελεί</a:t>
            </a:r>
            <a:r>
              <a:rPr lang="en-US" sz="2000" dirty="0">
                <a:solidFill>
                  <a:srgbClr val="000000"/>
                </a:solidFill>
                <a:latin typeface="Times New Roman" charset="0"/>
                <a:ea typeface="ÇlÇr ñæí©" charset="0"/>
              </a:rPr>
              <a:t>α</a:t>
            </a:r>
            <a:endParaRPr lang="en-US" sz="2000" dirty="0">
              <a:latin typeface="Times New Roman" charset="0"/>
              <a:ea typeface="ÇlÇr ñæí©" charset="0"/>
            </a:endParaRPr>
          </a:p>
          <a:p>
            <a:pPr marL="800100" lvl="1" indent="-342900">
              <a:buFont typeface="Arial"/>
              <a:buChar char="•"/>
            </a:pPr>
            <a:r>
              <a:rPr lang="en-US" sz="2000" dirty="0">
                <a:solidFill>
                  <a:srgbClr val="000000"/>
                </a:solidFill>
                <a:latin typeface="Times New Roman" charset="0"/>
                <a:ea typeface="ÇlÇr ñæí©" charset="0"/>
              </a:rPr>
              <a:t>/</a:t>
            </a:r>
            <a:r>
              <a:rPr lang="el-GR" sz="2000" dirty="0">
                <a:solidFill>
                  <a:srgbClr val="000000"/>
                </a:solidFill>
                <a:latin typeface="Times New Roman" charset="0"/>
                <a:ea typeface="ÇlÇr ñæí©" charset="0"/>
              </a:rPr>
              <a:t> </a:t>
            </a:r>
            <a:r>
              <a:rPr lang="en-US" sz="2000" dirty="0" err="1">
                <a:solidFill>
                  <a:srgbClr val="000000"/>
                </a:solidFill>
                <a:latin typeface="Times New Roman" charset="0"/>
                <a:ea typeface="ÇlÇr ñæí©" charset="0"/>
              </a:rPr>
              <a:t>κάθετος</a:t>
            </a:r>
            <a:endParaRPr lang="en-US" sz="2000" dirty="0">
              <a:latin typeface="Times New Roman" charset="0"/>
              <a:ea typeface="ÇlÇr ñæí©" charset="0"/>
            </a:endParaRPr>
          </a:p>
          <a:p>
            <a:pPr marL="800100" lvl="1" indent="-342900">
              <a:buFont typeface="Arial"/>
              <a:buChar char="•"/>
            </a:pPr>
            <a:r>
              <a:rPr lang="en-US" sz="2000" dirty="0" smtClean="0">
                <a:solidFill>
                  <a:srgbClr val="000000"/>
                </a:solidFill>
                <a:latin typeface="Times New Roman" charset="0"/>
                <a:ea typeface="ÇlÇr ñæí©" charset="0"/>
                <a:sym typeface="Wingdings"/>
              </a:rPr>
              <a:t></a:t>
            </a:r>
            <a:r>
              <a:rPr lang="el-GR" sz="2000" dirty="0" smtClean="0">
                <a:solidFill>
                  <a:srgbClr val="000000"/>
                </a:solidFill>
                <a:latin typeface="Times New Roman" charset="0"/>
                <a:ea typeface="ÇlÇr ñæí©" charset="0"/>
                <a:sym typeface="Wingdings"/>
              </a:rPr>
              <a:t> </a:t>
            </a:r>
            <a:r>
              <a:rPr lang="en-US" sz="2000" dirty="0" smtClean="0">
                <a:solidFill>
                  <a:srgbClr val="000000"/>
                </a:solidFill>
                <a:latin typeface="Times New Roman" charset="0"/>
                <a:ea typeface="ÇlÇr ñæí©" charset="0"/>
              </a:rPr>
              <a:t>(</a:t>
            </a:r>
            <a:r>
              <a:rPr lang="en-US" sz="2000" dirty="0">
                <a:solidFill>
                  <a:srgbClr val="000000"/>
                </a:solidFill>
                <a:latin typeface="Times New Roman" charset="0"/>
                <a:ea typeface="ÇlÇr ñæí©" charset="0"/>
              </a:rPr>
              <a:t>α</a:t>
            </a:r>
            <a:r>
              <a:rPr lang="en-US" sz="2000" dirty="0" err="1">
                <a:solidFill>
                  <a:srgbClr val="000000"/>
                </a:solidFill>
                <a:latin typeface="Times New Roman" charset="0"/>
                <a:ea typeface="ÇlÇr ñæí©" charset="0"/>
              </a:rPr>
              <a:t>ριστερό</a:t>
            </a:r>
            <a:r>
              <a:rPr lang="en-US" sz="2000" dirty="0">
                <a:solidFill>
                  <a:srgbClr val="000000"/>
                </a:solidFill>
                <a:latin typeface="Times New Roman" charset="0"/>
                <a:ea typeface="ÇlÇr ñæí©" charset="0"/>
              </a:rPr>
              <a:t> β</a:t>
            </a:r>
            <a:r>
              <a:rPr lang="en-US" sz="2000" dirty="0" err="1">
                <a:solidFill>
                  <a:srgbClr val="000000"/>
                </a:solidFill>
                <a:latin typeface="Times New Roman" charset="0"/>
                <a:ea typeface="ÇlÇr ñæí©" charset="0"/>
              </a:rPr>
              <a:t>έλος</a:t>
            </a:r>
            <a:r>
              <a:rPr lang="en-US" sz="2000" dirty="0">
                <a:solidFill>
                  <a:srgbClr val="000000"/>
                </a:solidFill>
                <a:latin typeface="Times New Roman" charset="0"/>
                <a:ea typeface="ÇlÇr ñæí©" charset="0"/>
              </a:rPr>
              <a:t>)</a:t>
            </a:r>
            <a:endParaRPr lang="en-US" sz="2000" dirty="0">
              <a:latin typeface="Times New Roman" charset="0"/>
              <a:ea typeface="ÇlÇr ñæí©" charset="0"/>
            </a:endParaRPr>
          </a:p>
          <a:p>
            <a:pPr marL="800100" lvl="1" indent="-342900">
              <a:buFont typeface="Arial"/>
              <a:buChar char="•"/>
            </a:pPr>
            <a:endParaRPr lang="en-US" sz="2000" dirty="0">
              <a:latin typeface="Times New Roman" charset="0"/>
              <a:ea typeface="ÇlÇr ñæí©" charset="0"/>
            </a:endParaRPr>
          </a:p>
          <a:p>
            <a:pPr marL="342900" marR="0" lvl="0" indent="-342900" algn="just" defTabSz="914400" rtl="0" eaLnBrk="1" fontAlgn="base" latinLnBrk="0" hangingPunct="1">
              <a:spcBef>
                <a:spcPct val="0"/>
              </a:spcBef>
              <a:spcAft>
                <a:spcPct val="0"/>
              </a:spcAft>
              <a:buClrTx/>
              <a:buSzTx/>
              <a:buFont typeface="Arial"/>
              <a:buChar char="•"/>
              <a:tabLst/>
            </a:pPr>
            <a:endParaRPr kumimoji="0" lang="en-US" b="0" i="0" u="none" strike="noStrike" cap="none" normalizeH="0" baseline="0" dirty="0">
              <a:ln>
                <a:noFill/>
              </a:ln>
              <a:solidFill>
                <a:schemeClr val="tx1"/>
              </a:solidFill>
              <a:effectLst/>
              <a:latin typeface="Times New Roman" charset="0"/>
              <a:ea typeface="ÇlÇr ñæí©" charset="0"/>
            </a:endParaRPr>
          </a:p>
          <a:p>
            <a:pPr marL="0" marR="0" lvl="0" indent="0" algn="l" defTabSz="914400" rtl="0" eaLnBrk="1" fontAlgn="base" latinLnBrk="0" hangingPunct="1">
              <a:spcBef>
                <a:spcPct val="0"/>
              </a:spcBef>
              <a:spcAft>
                <a:spcPct val="0"/>
              </a:spcAft>
              <a:buClrTx/>
              <a:buSzTx/>
              <a:buFontTx/>
              <a:buNone/>
              <a:tabLst/>
            </a:pPr>
            <a:endParaRPr kumimoji="0" lang="en-US" b="0" i="0" u="none" strike="noStrike" cap="none" normalizeH="0" baseline="0" dirty="0">
              <a:ln>
                <a:noFill/>
              </a:ln>
              <a:solidFill>
                <a:schemeClr val="tx1"/>
              </a:solidFill>
              <a:effectLst/>
            </a:endParaRPr>
          </a:p>
        </p:txBody>
      </p:sp>
      <p:sp>
        <p:nvSpPr>
          <p:cNvPr id="6" name="Title 1"/>
          <p:cNvSpPr>
            <a:spLocks noGrp="1"/>
          </p:cNvSpPr>
          <p:nvPr>
            <p:ph type="title"/>
          </p:nvPr>
        </p:nvSpPr>
        <p:spPr>
          <a:xfrm>
            <a:off x="457198" y="178205"/>
            <a:ext cx="6508377" cy="1143000"/>
          </a:xfrm>
        </p:spPr>
        <p:txBody>
          <a:bodyPr/>
          <a:lstStyle/>
          <a:p>
            <a:pPr lvl="0" fontAlgn="base">
              <a:lnSpc>
                <a:spcPct val="44000"/>
              </a:lnSpc>
              <a:spcBef>
                <a:spcPts val="2700"/>
              </a:spcBef>
              <a:spcAft>
                <a:spcPct val="0"/>
              </a:spcAft>
            </a:pPr>
            <a:r>
              <a:rPr lang="en-US" dirty="0">
                <a:solidFill>
                  <a:schemeClr val="tx1"/>
                </a:solidFill>
                <a:latin typeface="Times New Roman" charset="0"/>
                <a:ea typeface="ÇlÇr ñæí©" charset="0"/>
              </a:rPr>
              <a:t/>
            </a:r>
            <a:br>
              <a:rPr lang="en-US" dirty="0">
                <a:solidFill>
                  <a:schemeClr val="tx1"/>
                </a:solidFill>
                <a:latin typeface="Times New Roman" charset="0"/>
                <a:ea typeface="ÇlÇr ñæí©" charset="0"/>
              </a:rPr>
            </a:br>
            <a:r>
              <a:rPr lang="en-US" dirty="0"/>
              <a:t> </a:t>
            </a:r>
            <a:r>
              <a:rPr lang="en-US" dirty="0" err="1"/>
              <a:t>Αλφά</a:t>
            </a:r>
            <a:r>
              <a:rPr lang="en-US" dirty="0"/>
              <a:t>β</a:t>
            </a:r>
            <a:r>
              <a:rPr lang="en-US" dirty="0" err="1"/>
              <a:t>ητο</a:t>
            </a:r>
            <a:r>
              <a:rPr lang="en-US" dirty="0">
                <a:solidFill>
                  <a:schemeClr val="tx1"/>
                </a:solidFill>
                <a:latin typeface="Times New Roman" charset="0"/>
                <a:ea typeface="ÇlÇr ñæí©" charset="0"/>
              </a:rPr>
              <a:t/>
            </a:r>
            <a:br>
              <a:rPr lang="en-US" dirty="0">
                <a:solidFill>
                  <a:schemeClr val="tx1"/>
                </a:solidFill>
                <a:latin typeface="Times New Roman" charset="0"/>
                <a:ea typeface="ÇlÇr ñæí©" charset="0"/>
              </a:rPr>
            </a:br>
            <a:endParaRPr lang="en-US" dirty="0"/>
          </a:p>
        </p:txBody>
      </p:sp>
    </p:spTree>
    <p:extLst>
      <p:ext uri="{BB962C8B-B14F-4D97-AF65-F5344CB8AC3E}">
        <p14:creationId xmlns="" xmlns:p14="http://schemas.microsoft.com/office/powerpoint/2010/main" val="190215277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30" y="2535726"/>
            <a:ext cx="6508377" cy="920436"/>
          </a:xfrm>
        </p:spPr>
        <p:txBody>
          <a:bodyPr/>
          <a:lstStyle/>
          <a:p>
            <a:r>
              <a:rPr lang="el-GR" dirty="0" smtClean="0"/>
              <a:t>Μεταβλητές</a:t>
            </a:r>
            <a:endParaRPr lang="en-US" dirty="0"/>
          </a:p>
        </p:txBody>
      </p:sp>
      <p:sp>
        <p:nvSpPr>
          <p:cNvPr id="4" name="Text Box 1"/>
          <p:cNvSpPr txBox="1">
            <a:spLocks noChangeArrowheads="1"/>
          </p:cNvSpPr>
          <p:nvPr/>
        </p:nvSpPr>
        <p:spPr bwMode="auto">
          <a:xfrm>
            <a:off x="291530" y="1357505"/>
            <a:ext cx="6507700" cy="10066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285750" lvl="0" indent="-285750">
              <a:lnSpc>
                <a:spcPct val="96000"/>
              </a:lnSpc>
              <a:spcAft>
                <a:spcPts val="1500"/>
              </a:spcAft>
              <a:buFont typeface="Arial"/>
              <a:buChar char="•"/>
            </a:pPr>
            <a:r>
              <a:rPr kumimoji="0" lang="el-GR" sz="1400" b="0" i="0" u="none" strike="noStrike" cap="none" normalizeH="0" baseline="0" dirty="0" smtClean="0">
                <a:ln>
                  <a:noFill/>
                </a:ln>
                <a:solidFill>
                  <a:srgbClr val="000000"/>
                </a:solidFill>
                <a:effectLst/>
                <a:latin typeface="Times New Roman" charset="0"/>
                <a:ea typeface="ÇlÇr ñæí©" charset="0"/>
              </a:rPr>
              <a:t>Α</a:t>
            </a:r>
            <a:r>
              <a:rPr kumimoji="0" lang="en-US" sz="1400" b="0" i="0" u="none" strike="noStrike" cap="none" normalizeH="0" baseline="0" dirty="0" err="1" smtClean="0">
                <a:ln>
                  <a:noFill/>
                </a:ln>
                <a:solidFill>
                  <a:srgbClr val="000000"/>
                </a:solidFill>
                <a:effectLst/>
                <a:latin typeface="Times New Roman" charset="0"/>
                <a:ea typeface="ÇlÇr ñæí©" charset="0"/>
              </a:rPr>
              <a:t>ριθμητικές</a:t>
            </a:r>
            <a:r>
              <a:rPr kumimoji="0" lang="el-GR" sz="1400" b="0" i="0" u="none" strike="noStrike" cap="none" normalizeH="0" baseline="0" dirty="0" smtClean="0">
                <a:ln>
                  <a:noFill/>
                </a:ln>
                <a:solidFill>
                  <a:srgbClr val="000000"/>
                </a:solidFill>
                <a:effectLst/>
                <a:latin typeface="Times New Roman" charset="0"/>
                <a:ea typeface="ÇlÇr ñæí©" charset="0"/>
              </a:rPr>
              <a:t>:</a:t>
            </a:r>
            <a:r>
              <a:rPr lang="en-US" sz="1400" dirty="0" smtClean="0">
                <a:solidFill>
                  <a:srgbClr val="000000"/>
                </a:solidFill>
                <a:latin typeface="Times New Roman" charset="0"/>
                <a:ea typeface="ÇlÇr ñæí©" charset="0"/>
              </a:rPr>
              <a:t> </a:t>
            </a:r>
            <a:r>
              <a:rPr lang="el-GR" sz="1400" dirty="0" err="1">
                <a:solidFill>
                  <a:srgbClr val="000000"/>
                </a:solidFill>
                <a:latin typeface="Times New Roman" charset="0"/>
                <a:ea typeface="ÇlÇr ñæí©" charset="0"/>
              </a:rPr>
              <a:t>π</a:t>
            </a:r>
            <a:r>
              <a:rPr lang="en-US" sz="1400" dirty="0" smtClean="0">
                <a:solidFill>
                  <a:srgbClr val="000000"/>
                </a:solidFill>
                <a:latin typeface="Times New Roman" charset="0"/>
                <a:ea typeface="ÇlÇr ñæí©" charset="0"/>
              </a:rPr>
              <a:t>.</a:t>
            </a:r>
            <a:r>
              <a:rPr lang="en-US" sz="1400" dirty="0" err="1" smtClean="0">
                <a:solidFill>
                  <a:srgbClr val="000000"/>
                </a:solidFill>
                <a:latin typeface="Times New Roman" charset="0"/>
                <a:ea typeface="ÇlÇr ñæí©" charset="0"/>
              </a:rPr>
              <a:t>χ</a:t>
            </a:r>
            <a:r>
              <a:rPr lang="en-US" sz="1400" dirty="0">
                <a:solidFill>
                  <a:srgbClr val="000000"/>
                </a:solidFill>
                <a:latin typeface="Times New Roman" charset="0"/>
                <a:ea typeface="ÇlÇr ñæí©" charset="0"/>
              </a:rPr>
              <a:t>. 5, 123,27, -1, 1000000 </a:t>
            </a:r>
            <a:r>
              <a:rPr lang="en-US" sz="1400" dirty="0" err="1">
                <a:solidFill>
                  <a:srgbClr val="000000"/>
                </a:solidFill>
                <a:latin typeface="Times New Roman" charset="0"/>
                <a:ea typeface="ÇlÇr ñæí©" charset="0"/>
              </a:rPr>
              <a:t>κ.λ</a:t>
            </a:r>
            <a:r>
              <a:rPr lang="en-US" sz="1400" dirty="0">
                <a:solidFill>
                  <a:srgbClr val="000000"/>
                </a:solidFill>
                <a:latin typeface="Times New Roman" charset="0"/>
                <a:ea typeface="ÇlÇr ñæí©" charset="0"/>
              </a:rPr>
              <a:t>π</a:t>
            </a:r>
            <a:endParaRPr kumimoji="0" lang="el-GR" sz="1400" b="0" i="0" u="none" strike="noStrike" cap="none" normalizeH="0" baseline="0" dirty="0" smtClean="0">
              <a:ln>
                <a:noFill/>
              </a:ln>
              <a:solidFill>
                <a:srgbClr val="000000"/>
              </a:solidFill>
              <a:effectLst/>
              <a:latin typeface="Times New Roman" charset="0"/>
              <a:ea typeface="ÇlÇr ñæí©" charset="0"/>
            </a:endParaRPr>
          </a:p>
          <a:p>
            <a:pPr marL="285750" marR="0" lvl="0" indent="-285750" algn="l" defTabSz="914400" rtl="0" eaLnBrk="1" fontAlgn="base" latinLnBrk="0" hangingPunct="1">
              <a:lnSpc>
                <a:spcPct val="96000"/>
              </a:lnSpc>
              <a:spcBef>
                <a:spcPct val="0"/>
              </a:spcBef>
              <a:spcAft>
                <a:spcPts val="1500"/>
              </a:spcAft>
              <a:buClrTx/>
              <a:buSzTx/>
              <a:buFont typeface="Arial"/>
              <a:buChar char="•"/>
              <a:tabLst/>
            </a:pPr>
            <a:r>
              <a:rPr kumimoji="0" lang="en-US" sz="1400" b="0" i="0" u="none" strike="noStrike" cap="none" normalizeH="0" baseline="0" dirty="0" smtClean="0">
                <a:ln>
                  <a:noFill/>
                </a:ln>
                <a:solidFill>
                  <a:srgbClr val="000000"/>
                </a:solidFill>
                <a:effectLst/>
                <a:latin typeface="Times New Roman" charset="0"/>
                <a:ea typeface="ÇlÇr ñæí©" charset="0"/>
              </a:rPr>
              <a:t> α</a:t>
            </a:r>
            <a:r>
              <a:rPr kumimoji="0" lang="en-US" sz="1400" b="0" i="0" u="none" strike="noStrike" cap="none" normalizeH="0" baseline="0" dirty="0" err="1" smtClean="0">
                <a:ln>
                  <a:noFill/>
                </a:ln>
                <a:solidFill>
                  <a:srgbClr val="000000"/>
                </a:solidFill>
                <a:effectLst/>
                <a:latin typeface="Times New Roman" charset="0"/>
                <a:ea typeface="ÇlÇr ñæí©" charset="0"/>
              </a:rPr>
              <a:t>λφ</a:t>
            </a:r>
            <a:r>
              <a:rPr kumimoji="0" lang="en-US" sz="1400" b="0" i="0" u="none" strike="noStrike" cap="none" normalizeH="0" baseline="0" dirty="0" smtClean="0">
                <a:ln>
                  <a:noFill/>
                </a:ln>
                <a:solidFill>
                  <a:srgbClr val="000000"/>
                </a:solidFill>
                <a:effectLst/>
                <a:latin typeface="Times New Roman" charset="0"/>
                <a:ea typeface="ÇlÇr ñæí©" charset="0"/>
              </a:rPr>
              <a:t>α</a:t>
            </a:r>
            <a:r>
              <a:rPr kumimoji="0" lang="en-US" sz="1400" b="0" i="0" u="none" strike="noStrike" cap="none" normalizeH="0" baseline="0" dirty="0" err="1" smtClean="0">
                <a:ln>
                  <a:noFill/>
                </a:ln>
                <a:solidFill>
                  <a:srgbClr val="000000"/>
                </a:solidFill>
                <a:effectLst/>
                <a:latin typeface="Times New Roman" charset="0"/>
                <a:ea typeface="ÇlÇr ñæí©" charset="0"/>
              </a:rPr>
              <a:t>ριθμητικές</a:t>
            </a:r>
            <a:r>
              <a:rPr kumimoji="0" lang="el-GR" sz="1400" b="0" i="0" u="none" strike="noStrike" cap="none" normalizeH="0" baseline="0" dirty="0" smtClean="0">
                <a:ln>
                  <a:noFill/>
                </a:ln>
                <a:solidFill>
                  <a:srgbClr val="000000"/>
                </a:solidFill>
                <a:effectLst/>
                <a:latin typeface="Times New Roman" charset="0"/>
                <a:ea typeface="ÇlÇr ñæí©" charset="0"/>
              </a:rPr>
              <a:t>: π.χ. </a:t>
            </a:r>
            <a:r>
              <a:rPr kumimoji="0" lang="en-US" sz="1400" b="0" i="0" u="none" strike="noStrike" cap="none" normalizeH="0" baseline="0" dirty="0" smtClean="0">
                <a:ln>
                  <a:noFill/>
                </a:ln>
                <a:solidFill>
                  <a:srgbClr val="000000"/>
                </a:solidFill>
                <a:effectLst/>
                <a:latin typeface="Times New Roman" charset="0"/>
                <a:ea typeface="ÇlÇr ñæí©" charset="0"/>
              </a:rPr>
              <a:t>“</a:t>
            </a:r>
            <a:r>
              <a:rPr kumimoji="0" lang="el-GR" sz="1400" b="0" i="0" u="none" strike="noStrike" cap="none" normalizeH="0" baseline="0" dirty="0" smtClean="0">
                <a:ln>
                  <a:noFill/>
                </a:ln>
                <a:solidFill>
                  <a:srgbClr val="000000"/>
                </a:solidFill>
                <a:effectLst/>
                <a:latin typeface="Times New Roman" charset="0"/>
                <a:ea typeface="ÇlÇr ñæí©" charset="0"/>
              </a:rPr>
              <a:t>Ελένη</a:t>
            </a:r>
            <a:r>
              <a:rPr kumimoji="0" lang="en-US" sz="1400" b="0" i="0" u="none" strike="noStrike" cap="none" normalizeH="0" baseline="0" dirty="0" smtClean="0">
                <a:ln>
                  <a:noFill/>
                </a:ln>
                <a:solidFill>
                  <a:srgbClr val="000000"/>
                </a:solidFill>
                <a:effectLst/>
                <a:latin typeface="Times New Roman" charset="0"/>
                <a:ea typeface="ÇlÇr ñæí©" charset="0"/>
              </a:rPr>
              <a:t>”</a:t>
            </a:r>
            <a:r>
              <a:rPr kumimoji="0" lang="el-GR" sz="1400" b="0" i="0" u="none" strike="noStrike" cap="none" normalizeH="0" baseline="0" dirty="0" smtClean="0">
                <a:ln>
                  <a:noFill/>
                </a:ln>
                <a:solidFill>
                  <a:srgbClr val="000000"/>
                </a:solidFill>
                <a:effectLst/>
                <a:latin typeface="Times New Roman" charset="0"/>
                <a:ea typeface="ÇlÇr ñæí©" charset="0"/>
              </a:rPr>
              <a:t>, </a:t>
            </a:r>
            <a:r>
              <a:rPr kumimoji="0" lang="en-US" sz="1400" b="0" i="0" u="none" strike="noStrike" cap="none" normalizeH="0" baseline="0" dirty="0" smtClean="0">
                <a:ln>
                  <a:noFill/>
                </a:ln>
                <a:solidFill>
                  <a:srgbClr val="000000"/>
                </a:solidFill>
                <a:effectLst/>
                <a:latin typeface="Times New Roman" charset="0"/>
                <a:ea typeface="ÇlÇr ñæí©" charset="0"/>
              </a:rPr>
              <a:t>”</a:t>
            </a:r>
            <a:r>
              <a:rPr lang="en-US" sz="1400" dirty="0" smtClean="0">
                <a:solidFill>
                  <a:srgbClr val="000000"/>
                </a:solidFill>
                <a:latin typeface="Times New Roman" charset="0"/>
                <a:ea typeface="ÇlÇr ñæí©" charset="0"/>
              </a:rPr>
              <a:t>Kostas</a:t>
            </a:r>
            <a:r>
              <a:rPr kumimoji="0" lang="en-US" sz="1400" b="0" i="0" u="none" strike="noStrike" cap="none" normalizeH="0" baseline="0" dirty="0" smtClean="0">
                <a:ln>
                  <a:noFill/>
                </a:ln>
                <a:solidFill>
                  <a:srgbClr val="000000"/>
                </a:solidFill>
                <a:effectLst/>
                <a:latin typeface="Times New Roman" charset="0"/>
                <a:ea typeface="ÇlÇr ñæí©" charset="0"/>
              </a:rPr>
              <a:t>”, ”B8”, </a:t>
            </a:r>
            <a:r>
              <a:rPr lang="en-US" sz="1400" dirty="0" smtClean="0">
                <a:solidFill>
                  <a:srgbClr val="000000"/>
                </a:solidFill>
                <a:latin typeface="Times New Roman" charset="0"/>
                <a:ea typeface="ÇlÇr ñæí©" charset="0"/>
              </a:rPr>
              <a:t>“</a:t>
            </a:r>
            <a:r>
              <a:rPr lang="el-GR" sz="1400" dirty="0" smtClean="0">
                <a:solidFill>
                  <a:srgbClr val="000000"/>
                </a:solidFill>
                <a:latin typeface="Times New Roman" charset="0"/>
                <a:ea typeface="ÇlÇr ñæí©" charset="0"/>
              </a:rPr>
              <a:t>δωστε το ύψος του </a:t>
            </a:r>
            <a:r>
              <a:rPr lang="el-GR" sz="1400" dirty="0" smtClean="0">
                <a:solidFill>
                  <a:srgbClr val="FF0000"/>
                </a:solidFill>
                <a:latin typeface="Times New Roman" charset="0"/>
                <a:ea typeface="ÇlÇr ñæí©" charset="0"/>
              </a:rPr>
              <a:t>τριγονου</a:t>
            </a:r>
            <a:r>
              <a:rPr kumimoji="0" lang="en-US" sz="1400" b="0" i="0" u="none" strike="noStrike" cap="none" normalizeH="0" baseline="0" dirty="0" smtClean="0">
                <a:ln>
                  <a:noFill/>
                </a:ln>
                <a:solidFill>
                  <a:srgbClr val="000000"/>
                </a:solidFill>
                <a:effectLst/>
                <a:latin typeface="Times New Roman" charset="0"/>
                <a:ea typeface="ÇlÇr ñæí©" charset="0"/>
              </a:rPr>
              <a:t>”</a:t>
            </a:r>
            <a:endParaRPr kumimoji="0" lang="el-GR" sz="1400" b="0" i="0" u="none" strike="noStrike" cap="none" normalizeH="0" baseline="0" dirty="0" smtClean="0">
              <a:ln>
                <a:noFill/>
              </a:ln>
              <a:solidFill>
                <a:srgbClr val="000000"/>
              </a:solidFill>
              <a:effectLst/>
              <a:latin typeface="Times New Roman" charset="0"/>
              <a:ea typeface="ÇlÇr ñæí©" charset="0"/>
            </a:endParaRPr>
          </a:p>
          <a:p>
            <a:pPr marL="285750" lvl="0" indent="-285750">
              <a:lnSpc>
                <a:spcPct val="96000"/>
              </a:lnSpc>
              <a:spcAft>
                <a:spcPts val="1500"/>
              </a:spcAft>
              <a:buFont typeface="Arial"/>
              <a:buChar char="•"/>
            </a:pPr>
            <a:r>
              <a:rPr kumimoji="0" lang="en-US" sz="1400" b="0" i="0" u="none" strike="noStrike" cap="none" normalizeH="0" baseline="0" dirty="0" smtClean="0">
                <a:ln>
                  <a:noFill/>
                </a:ln>
                <a:solidFill>
                  <a:srgbClr val="000000"/>
                </a:solidFill>
                <a:effectLst/>
                <a:latin typeface="Times New Roman" charset="0"/>
                <a:ea typeface="ÇlÇr ñæí©" charset="0"/>
              </a:rPr>
              <a:t> </a:t>
            </a:r>
            <a:r>
              <a:rPr kumimoji="0" lang="en-US" sz="1400" b="0" i="0" u="none" strike="noStrike" cap="none" normalizeH="0" baseline="0" dirty="0" err="1" smtClean="0">
                <a:ln>
                  <a:noFill/>
                </a:ln>
                <a:solidFill>
                  <a:srgbClr val="000000"/>
                </a:solidFill>
                <a:effectLst/>
                <a:latin typeface="Times New Roman" charset="0"/>
                <a:ea typeface="ÇlÇr ñæí©" charset="0"/>
              </a:rPr>
              <a:t>λογικές</a:t>
            </a:r>
            <a:r>
              <a:rPr kumimoji="0" lang="el-GR" sz="1400" b="0" i="0" u="none" strike="noStrike" cap="none" normalizeH="0" baseline="0" dirty="0" smtClean="0">
                <a:ln>
                  <a:noFill/>
                </a:ln>
                <a:solidFill>
                  <a:srgbClr val="000000"/>
                </a:solidFill>
                <a:effectLst/>
                <a:latin typeface="Times New Roman" charset="0"/>
                <a:ea typeface="ÇlÇr ñæí©" charset="0"/>
              </a:rPr>
              <a:t>: </a:t>
            </a:r>
            <a:r>
              <a:rPr lang="en-US" sz="1400" dirty="0" err="1" smtClean="0">
                <a:solidFill>
                  <a:srgbClr val="000000"/>
                </a:solidFill>
                <a:latin typeface="Times New Roman" charset="0"/>
                <a:ea typeface="ÇlÇr ñæí©" charset="0"/>
              </a:rPr>
              <a:t>Αληθής</a:t>
            </a:r>
            <a:r>
              <a:rPr lang="el-GR" sz="1400" dirty="0" smtClean="0">
                <a:solidFill>
                  <a:srgbClr val="000000"/>
                </a:solidFill>
                <a:latin typeface="Times New Roman" charset="0"/>
                <a:ea typeface="ÇlÇr ñæí©" charset="0"/>
              </a:rPr>
              <a:t>,</a:t>
            </a:r>
            <a:r>
              <a:rPr lang="en-US" sz="1400" dirty="0" smtClean="0">
                <a:solidFill>
                  <a:srgbClr val="000000"/>
                </a:solidFill>
                <a:latin typeface="Times New Roman" charset="0"/>
                <a:ea typeface="ÇlÇr ñæí©" charset="0"/>
              </a:rPr>
              <a:t> </a:t>
            </a:r>
            <a:r>
              <a:rPr lang="en-US" sz="1400" dirty="0" err="1" smtClean="0">
                <a:solidFill>
                  <a:srgbClr val="000000"/>
                </a:solidFill>
                <a:latin typeface="Times New Roman" charset="0"/>
                <a:ea typeface="ÇlÇr ñæí©" charset="0"/>
              </a:rPr>
              <a:t>Ψευδής</a:t>
            </a:r>
            <a:endParaRPr lang="el-GR" sz="1400" dirty="0" smtClean="0">
              <a:solidFill>
                <a:srgbClr val="000000"/>
              </a:solidFill>
              <a:latin typeface="Times New Roman" charset="0"/>
              <a:ea typeface="ÇlÇr ñæí©" charset="0"/>
            </a:endParaRPr>
          </a:p>
        </p:txBody>
      </p:sp>
      <p:sp>
        <p:nvSpPr>
          <p:cNvPr id="5" name="Rectangle 4"/>
          <p:cNvSpPr/>
          <p:nvPr/>
        </p:nvSpPr>
        <p:spPr>
          <a:xfrm>
            <a:off x="291530" y="3513341"/>
            <a:ext cx="5318475" cy="1995931"/>
          </a:xfrm>
          <a:prstGeom prst="rect">
            <a:avLst/>
          </a:prstGeom>
        </p:spPr>
        <p:txBody>
          <a:bodyPr wrap="square">
            <a:spAutoFit/>
          </a:bodyPr>
          <a:lstStyle/>
          <a:p>
            <a:pPr lvl="0" fontAlgn="base">
              <a:lnSpc>
                <a:spcPct val="90000"/>
              </a:lnSpc>
              <a:spcBef>
                <a:spcPct val="0"/>
              </a:spcBef>
              <a:spcAft>
                <a:spcPts val="300"/>
              </a:spcAft>
            </a:pPr>
            <a:r>
              <a:rPr lang="el-GR" dirty="0" smtClean="0">
                <a:solidFill>
                  <a:srgbClr val="000000"/>
                </a:solidFill>
                <a:latin typeface="Times New Roman" charset="0"/>
                <a:ea typeface="ÇlÇr ñæí©" charset="0"/>
              </a:rPr>
              <a:t>Όνομα: </a:t>
            </a:r>
          </a:p>
          <a:p>
            <a:pPr marL="285750" lvl="0" indent="-285750" fontAlgn="base">
              <a:lnSpc>
                <a:spcPct val="90000"/>
              </a:lnSpc>
              <a:spcBef>
                <a:spcPct val="0"/>
              </a:spcBef>
              <a:spcAft>
                <a:spcPts val="300"/>
              </a:spcAft>
              <a:buFont typeface="Arial"/>
              <a:buChar char="•"/>
            </a:pPr>
            <a:r>
              <a:rPr lang="el-GR" dirty="0" smtClean="0">
                <a:solidFill>
                  <a:srgbClr val="000000"/>
                </a:solidFill>
                <a:latin typeface="Times New Roman" charset="0"/>
                <a:ea typeface="ÇlÇr ñæí©" charset="0"/>
              </a:rPr>
              <a:t>Οποιοσδήποτε αριθμός αλφαριθμητικών ή αριθμητικών </a:t>
            </a:r>
            <a:r>
              <a:rPr lang="en-US" dirty="0" err="1" smtClean="0">
                <a:solidFill>
                  <a:srgbClr val="000000"/>
                </a:solidFill>
                <a:latin typeface="Times New Roman" charset="0"/>
                <a:ea typeface="ÇlÇr ñæí©" charset="0"/>
              </a:rPr>
              <a:t>χ</a:t>
            </a:r>
            <a:r>
              <a:rPr lang="en-US" dirty="0" smtClean="0">
                <a:solidFill>
                  <a:srgbClr val="000000"/>
                </a:solidFill>
                <a:latin typeface="Times New Roman" charset="0"/>
                <a:ea typeface="ÇlÇr ñæí©" charset="0"/>
              </a:rPr>
              <a:t>α</a:t>
            </a:r>
            <a:r>
              <a:rPr lang="en-US" dirty="0" err="1" smtClean="0">
                <a:solidFill>
                  <a:srgbClr val="000000"/>
                </a:solidFill>
                <a:latin typeface="Times New Roman" charset="0"/>
                <a:ea typeface="ÇlÇr ñæí©" charset="0"/>
              </a:rPr>
              <a:t>ρ</a:t>
            </a:r>
            <a:r>
              <a:rPr lang="en-US" dirty="0" smtClean="0">
                <a:solidFill>
                  <a:srgbClr val="000000"/>
                </a:solidFill>
                <a:latin typeface="Times New Roman" charset="0"/>
                <a:ea typeface="ÇlÇr ñæí©" charset="0"/>
              </a:rPr>
              <a:t>α</a:t>
            </a:r>
            <a:r>
              <a:rPr lang="en-US" dirty="0" err="1" smtClean="0">
                <a:solidFill>
                  <a:srgbClr val="000000"/>
                </a:solidFill>
                <a:latin typeface="Times New Roman" charset="0"/>
                <a:ea typeface="ÇlÇr ñæí©" charset="0"/>
              </a:rPr>
              <a:t>κτήρων</a:t>
            </a:r>
            <a:r>
              <a:rPr lang="en-US" dirty="0" smtClean="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κ</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ι</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ο</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χ</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ρ</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κτήρ</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ς</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κάτω</a:t>
            </a:r>
            <a:r>
              <a:rPr lang="en-US" dirty="0">
                <a:solidFill>
                  <a:srgbClr val="000000"/>
                </a:solidFill>
                <a:latin typeface="Times New Roman" charset="0"/>
                <a:ea typeface="ÇlÇr ñæí©" charset="0"/>
              </a:rPr>
              <a:t> πα</a:t>
            </a:r>
            <a:r>
              <a:rPr lang="en-US" dirty="0" err="1">
                <a:solidFill>
                  <a:srgbClr val="000000"/>
                </a:solidFill>
                <a:latin typeface="Times New Roman" charset="0"/>
                <a:ea typeface="ÇlÇr ñæí©" charset="0"/>
              </a:rPr>
              <a:t>ύλ</a:t>
            </a:r>
            <a:r>
              <a:rPr lang="en-US" dirty="0">
                <a:solidFill>
                  <a:srgbClr val="000000"/>
                </a:solidFill>
                <a:latin typeface="Times New Roman" charset="0"/>
                <a:ea typeface="ÇlÇr ñæí©" charset="0"/>
              </a:rPr>
              <a:t>α</a:t>
            </a:r>
            <a:r>
              <a:rPr lang="en-US" dirty="0" smtClean="0">
                <a:solidFill>
                  <a:srgbClr val="000000"/>
                </a:solidFill>
                <a:latin typeface="Times New Roman" charset="0"/>
                <a:ea typeface="ÇlÇr ñæí©" charset="0"/>
              </a:rPr>
              <a:t>.</a:t>
            </a:r>
            <a:endParaRPr lang="el-GR" dirty="0" smtClean="0">
              <a:solidFill>
                <a:srgbClr val="000000"/>
              </a:solidFill>
              <a:latin typeface="Times New Roman" charset="0"/>
              <a:ea typeface="ÇlÇr ñæí©" charset="0"/>
            </a:endParaRPr>
          </a:p>
          <a:p>
            <a:pPr marL="285750" lvl="0" indent="-285750" fontAlgn="base">
              <a:lnSpc>
                <a:spcPct val="90000"/>
              </a:lnSpc>
              <a:spcBef>
                <a:spcPct val="0"/>
              </a:spcBef>
              <a:spcAft>
                <a:spcPts val="300"/>
              </a:spcAft>
              <a:buFont typeface="Arial"/>
              <a:buChar char="•"/>
            </a:pPr>
            <a:r>
              <a:rPr lang="en-US" dirty="0" err="1" smtClean="0">
                <a:solidFill>
                  <a:srgbClr val="000000"/>
                </a:solidFill>
                <a:latin typeface="Times New Roman" charset="0"/>
                <a:ea typeface="ÇlÇr ñæí©" charset="0"/>
              </a:rPr>
              <a:t>Ο</a:t>
            </a:r>
            <a:r>
              <a:rPr lang="en-US" dirty="0" smtClean="0">
                <a:solidFill>
                  <a:srgbClr val="000000"/>
                </a:solidFill>
                <a:latin typeface="Times New Roman" charset="0"/>
                <a:ea typeface="ÇlÇr ñæí©" charset="0"/>
              </a:rPr>
              <a:t> </a:t>
            </a:r>
            <a:r>
              <a:rPr lang="en-US" dirty="0">
                <a:solidFill>
                  <a:srgbClr val="000000"/>
                </a:solidFill>
                <a:latin typeface="Times New Roman" charset="0"/>
                <a:ea typeface="ÇlÇr ñæí©" charset="0"/>
              </a:rPr>
              <a:t>π</a:t>
            </a:r>
            <a:r>
              <a:rPr lang="en-US" dirty="0" err="1">
                <a:solidFill>
                  <a:srgbClr val="000000"/>
                </a:solidFill>
                <a:latin typeface="Times New Roman" charset="0"/>
                <a:ea typeface="ÇlÇr ñæí©" charset="0"/>
              </a:rPr>
              <a:t>ρώτος</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χ</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ρ</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κτήρ</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ς</a:t>
            </a:r>
            <a:r>
              <a:rPr lang="en-US" dirty="0">
                <a:solidFill>
                  <a:srgbClr val="000000"/>
                </a:solidFill>
                <a:latin typeface="Times New Roman" charset="0"/>
                <a:ea typeface="ÇlÇr ñæí©" charset="0"/>
              </a:rPr>
              <a:t> </a:t>
            </a:r>
            <a:r>
              <a:rPr lang="en-US" dirty="0" smtClean="0">
                <a:solidFill>
                  <a:srgbClr val="000000"/>
                </a:solidFill>
                <a:latin typeface="Times New Roman" charset="0"/>
                <a:ea typeface="ÇlÇr ñæí©" charset="0"/>
              </a:rPr>
              <a:t>π</a:t>
            </a:r>
            <a:r>
              <a:rPr lang="en-US" dirty="0" err="1" smtClean="0">
                <a:solidFill>
                  <a:srgbClr val="000000"/>
                </a:solidFill>
                <a:latin typeface="Times New Roman" charset="0"/>
                <a:ea typeface="ÇlÇr ñæí©" charset="0"/>
              </a:rPr>
              <a:t>ρέ</a:t>
            </a:r>
            <a:r>
              <a:rPr lang="en-US" dirty="0" smtClean="0">
                <a:solidFill>
                  <a:srgbClr val="000000"/>
                </a:solidFill>
                <a:latin typeface="Times New Roman" charset="0"/>
                <a:ea typeface="ÇlÇr ñæí©" charset="0"/>
              </a:rPr>
              <a:t>π</a:t>
            </a:r>
            <a:r>
              <a:rPr lang="en-US" dirty="0" err="1" smtClean="0">
                <a:solidFill>
                  <a:srgbClr val="000000"/>
                </a:solidFill>
                <a:latin typeface="Times New Roman" charset="0"/>
                <a:ea typeface="ÇlÇr ñæí©" charset="0"/>
              </a:rPr>
              <a:t>ει</a:t>
            </a:r>
            <a:r>
              <a:rPr lang="en-US" dirty="0" smtClean="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ν</a:t>
            </a:r>
            <a:r>
              <a:rPr lang="en-US" dirty="0">
                <a:solidFill>
                  <a:srgbClr val="000000"/>
                </a:solidFill>
                <a:latin typeface="Times New Roman" charset="0"/>
                <a:ea typeface="ÇlÇr ñæí©" charset="0"/>
              </a:rPr>
              <a:t>α </a:t>
            </a:r>
            <a:r>
              <a:rPr lang="en-US" dirty="0" err="1">
                <a:solidFill>
                  <a:srgbClr val="000000"/>
                </a:solidFill>
                <a:latin typeface="Times New Roman" charset="0"/>
                <a:ea typeface="ÇlÇr ñæí©" charset="0"/>
              </a:rPr>
              <a:t>είν</a:t>
            </a:r>
            <a:r>
              <a:rPr lang="en-US" dirty="0">
                <a:solidFill>
                  <a:srgbClr val="000000"/>
                </a:solidFill>
                <a:latin typeface="Times New Roman" charset="0"/>
                <a:ea typeface="ÇlÇr ñæí©" charset="0"/>
              </a:rPr>
              <a:t>α</a:t>
            </a:r>
            <a:r>
              <a:rPr lang="en-US" dirty="0" err="1">
                <a:solidFill>
                  <a:srgbClr val="000000"/>
                </a:solidFill>
                <a:latin typeface="Times New Roman" charset="0"/>
                <a:ea typeface="ÇlÇr ñæí©" charset="0"/>
              </a:rPr>
              <a:t>ι</a:t>
            </a:r>
            <a:r>
              <a:rPr lang="en-US" dirty="0">
                <a:solidFill>
                  <a:srgbClr val="000000"/>
                </a:solidFill>
                <a:latin typeface="Times New Roman" charset="0"/>
                <a:ea typeface="ÇlÇr ñæí©" charset="0"/>
              </a:rPr>
              <a:t> α</a:t>
            </a:r>
            <a:r>
              <a:rPr lang="en-US" dirty="0" err="1">
                <a:solidFill>
                  <a:srgbClr val="000000"/>
                </a:solidFill>
                <a:latin typeface="Times New Roman" charset="0"/>
                <a:ea typeface="ÇlÇr ñæí©" charset="0"/>
              </a:rPr>
              <a:t>λφ</a:t>
            </a:r>
            <a:r>
              <a:rPr lang="en-US" dirty="0">
                <a:solidFill>
                  <a:srgbClr val="000000"/>
                </a:solidFill>
                <a:latin typeface="Times New Roman" charset="0"/>
                <a:ea typeface="ÇlÇr ñæí©" charset="0"/>
              </a:rPr>
              <a:t>αβ</a:t>
            </a:r>
            <a:r>
              <a:rPr lang="en-US" dirty="0" err="1">
                <a:solidFill>
                  <a:srgbClr val="000000"/>
                </a:solidFill>
                <a:latin typeface="Times New Roman" charset="0"/>
                <a:ea typeface="ÇlÇr ñæí©" charset="0"/>
              </a:rPr>
              <a:t>ητικός</a:t>
            </a:r>
            <a:r>
              <a:rPr lang="en-US" dirty="0">
                <a:solidFill>
                  <a:srgbClr val="000000"/>
                </a:solidFill>
                <a:latin typeface="Times New Roman" charset="0"/>
                <a:ea typeface="ÇlÇr ñæí©" charset="0"/>
              </a:rPr>
              <a:t> </a:t>
            </a:r>
            <a:endParaRPr lang="el-GR" dirty="0" smtClean="0">
              <a:solidFill>
                <a:srgbClr val="000000"/>
              </a:solidFill>
              <a:latin typeface="Times New Roman" charset="0"/>
              <a:ea typeface="ÇlÇr ñæí©" charset="0"/>
            </a:endParaRPr>
          </a:p>
          <a:p>
            <a:pPr marL="285750" lvl="0" indent="-285750" fontAlgn="base">
              <a:lnSpc>
                <a:spcPct val="90000"/>
              </a:lnSpc>
              <a:spcBef>
                <a:spcPct val="0"/>
              </a:spcBef>
              <a:spcAft>
                <a:spcPts val="300"/>
              </a:spcAft>
              <a:buFont typeface="Arial"/>
              <a:buChar char="•"/>
            </a:pPr>
            <a:r>
              <a:rPr lang="en-US" dirty="0" err="1" smtClean="0">
                <a:solidFill>
                  <a:srgbClr val="000000"/>
                </a:solidFill>
                <a:latin typeface="Times New Roman" charset="0"/>
                <a:ea typeface="ÇlÇr ñæí©" charset="0"/>
              </a:rPr>
              <a:t>δεν</a:t>
            </a:r>
            <a:r>
              <a:rPr lang="en-US" dirty="0" smtClean="0">
                <a:solidFill>
                  <a:srgbClr val="000000"/>
                </a:solidFill>
                <a:latin typeface="Times New Roman" charset="0"/>
                <a:ea typeface="ÇlÇr ñæí©" charset="0"/>
              </a:rPr>
              <a:t> </a:t>
            </a:r>
            <a:r>
              <a:rPr lang="en-US" dirty="0">
                <a:solidFill>
                  <a:srgbClr val="000000"/>
                </a:solidFill>
                <a:latin typeface="Times New Roman" charset="0"/>
                <a:ea typeface="ÇlÇr ñæí©" charset="0"/>
              </a:rPr>
              <a:t>μπ</a:t>
            </a:r>
            <a:r>
              <a:rPr lang="en-US" dirty="0" err="1">
                <a:solidFill>
                  <a:srgbClr val="000000"/>
                </a:solidFill>
                <a:latin typeface="Times New Roman" charset="0"/>
                <a:ea typeface="ÇlÇr ñæí©" charset="0"/>
              </a:rPr>
              <a:t>ορεί</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ν</a:t>
            </a:r>
            <a:r>
              <a:rPr lang="en-US" dirty="0">
                <a:solidFill>
                  <a:srgbClr val="000000"/>
                </a:solidFill>
                <a:latin typeface="Times New Roman" charset="0"/>
                <a:ea typeface="ÇlÇr ñæí©" charset="0"/>
              </a:rPr>
              <a:t>α </a:t>
            </a:r>
            <a:r>
              <a:rPr lang="en-US" dirty="0" err="1">
                <a:solidFill>
                  <a:srgbClr val="000000"/>
                </a:solidFill>
                <a:latin typeface="Times New Roman" charset="0"/>
                <a:ea typeface="ÇlÇr ñæí©" charset="0"/>
              </a:rPr>
              <a:t>χρησιμο</a:t>
            </a:r>
            <a:r>
              <a:rPr lang="en-US" dirty="0">
                <a:solidFill>
                  <a:srgbClr val="000000"/>
                </a:solidFill>
                <a:latin typeface="Times New Roman" charset="0"/>
                <a:ea typeface="ÇlÇr ñæí©" charset="0"/>
              </a:rPr>
              <a:t>π</a:t>
            </a:r>
            <a:r>
              <a:rPr lang="en-US" dirty="0" err="1">
                <a:solidFill>
                  <a:srgbClr val="000000"/>
                </a:solidFill>
                <a:latin typeface="Times New Roman" charset="0"/>
                <a:ea typeface="ÇlÇr ñæí©" charset="0"/>
              </a:rPr>
              <a:t>οιηθεί</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δεσμευμένη</a:t>
            </a:r>
            <a:r>
              <a:rPr lang="en-US" dirty="0">
                <a:solidFill>
                  <a:srgbClr val="000000"/>
                </a:solidFill>
                <a:latin typeface="Times New Roman" charset="0"/>
                <a:ea typeface="ÇlÇr ñæí©" charset="0"/>
              </a:rPr>
              <a:t> </a:t>
            </a:r>
            <a:r>
              <a:rPr lang="en-US" dirty="0" err="1">
                <a:solidFill>
                  <a:srgbClr val="000000"/>
                </a:solidFill>
                <a:latin typeface="Times New Roman" charset="0"/>
                <a:ea typeface="ÇlÇr ñæí©" charset="0"/>
              </a:rPr>
              <a:t>λέξη</a:t>
            </a:r>
            <a:r>
              <a:rPr lang="en-US" dirty="0">
                <a:solidFill>
                  <a:srgbClr val="000000"/>
                </a:solidFill>
                <a:latin typeface="Times New Roman" charset="0"/>
                <a:ea typeface="ÇlÇr ñæí©" charset="0"/>
              </a:rPr>
              <a:t> </a:t>
            </a:r>
            <a:endParaRPr lang="el-GR" dirty="0" smtClean="0">
              <a:solidFill>
                <a:srgbClr val="000000"/>
              </a:solidFill>
              <a:latin typeface="Times New Roman" charset="0"/>
              <a:ea typeface="ÇlÇr ñæí©" charset="0"/>
            </a:endParaRPr>
          </a:p>
          <a:p>
            <a:pPr marL="285750" lvl="0" indent="-285750" fontAlgn="base">
              <a:lnSpc>
                <a:spcPct val="90000"/>
              </a:lnSpc>
              <a:spcBef>
                <a:spcPct val="0"/>
              </a:spcBef>
              <a:spcAft>
                <a:spcPts val="300"/>
              </a:spcAft>
              <a:buFont typeface="Arial"/>
              <a:buChar char="•"/>
            </a:pPr>
            <a:endParaRPr lang="el-GR" dirty="0">
              <a:solidFill>
                <a:srgbClr val="000000"/>
              </a:solidFill>
              <a:latin typeface="Times New Roman" charset="0"/>
              <a:ea typeface="ÇlÇr ñæí©" charset="0"/>
            </a:endParaRPr>
          </a:p>
        </p:txBody>
      </p:sp>
      <p:sp>
        <p:nvSpPr>
          <p:cNvPr id="6" name="Title 1"/>
          <p:cNvSpPr txBox="1">
            <a:spLocks/>
          </p:cNvSpPr>
          <p:nvPr/>
        </p:nvSpPr>
        <p:spPr>
          <a:xfrm>
            <a:off x="443930" y="37201"/>
            <a:ext cx="6508377" cy="114300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accent1"/>
                </a:solidFill>
                <a:latin typeface="+mj-lt"/>
                <a:ea typeface="+mj-ea"/>
                <a:cs typeface="+mj-cs"/>
              </a:defRPr>
            </a:lvl1pPr>
          </a:lstStyle>
          <a:p>
            <a:r>
              <a:rPr lang="el-GR" dirty="0" smtClean="0"/>
              <a:t>Σταθερές</a:t>
            </a:r>
            <a:endParaRPr lang="en-US" dirty="0"/>
          </a:p>
        </p:txBody>
      </p:sp>
      <p:sp>
        <p:nvSpPr>
          <p:cNvPr id="7" name="Rectangle 6"/>
          <p:cNvSpPr/>
          <p:nvPr/>
        </p:nvSpPr>
        <p:spPr>
          <a:xfrm>
            <a:off x="6261167" y="3768239"/>
            <a:ext cx="2727171" cy="1497333"/>
          </a:xfrm>
          <a:prstGeom prst="rect">
            <a:avLst/>
          </a:prstGeom>
        </p:spPr>
        <p:txBody>
          <a:bodyPr wrap="square">
            <a:spAutoFit/>
          </a:bodyPr>
          <a:lstStyle/>
          <a:p>
            <a:pPr lvl="0" fontAlgn="base">
              <a:lnSpc>
                <a:spcPct val="90000"/>
              </a:lnSpc>
              <a:spcBef>
                <a:spcPct val="0"/>
              </a:spcBef>
              <a:spcAft>
                <a:spcPts val="300"/>
              </a:spcAft>
            </a:pPr>
            <a:r>
              <a:rPr lang="el-GR" dirty="0" smtClean="0">
                <a:solidFill>
                  <a:srgbClr val="000000"/>
                </a:solidFill>
                <a:latin typeface="Times New Roman" charset="0"/>
                <a:ea typeface="ÇlÇr ñæí©" charset="0"/>
              </a:rPr>
              <a:t>Τύπος:</a:t>
            </a:r>
          </a:p>
          <a:p>
            <a:pPr marL="285750" lvl="0" indent="-285750" fontAlgn="base">
              <a:lnSpc>
                <a:spcPct val="90000"/>
              </a:lnSpc>
              <a:spcBef>
                <a:spcPct val="0"/>
              </a:spcBef>
              <a:spcAft>
                <a:spcPts val="300"/>
              </a:spcAft>
              <a:buFont typeface="Arial"/>
              <a:buChar char="•"/>
            </a:pPr>
            <a:r>
              <a:rPr lang="el-GR" dirty="0" smtClean="0">
                <a:solidFill>
                  <a:srgbClr val="000000"/>
                </a:solidFill>
                <a:latin typeface="Times New Roman" charset="0"/>
                <a:ea typeface="ÇlÇr ñæí©" charset="0"/>
              </a:rPr>
              <a:t>Α</a:t>
            </a:r>
            <a:r>
              <a:rPr lang="en-US" dirty="0" err="1" smtClean="0">
                <a:solidFill>
                  <a:srgbClr val="000000"/>
                </a:solidFill>
                <a:latin typeface="Times New Roman" charset="0"/>
                <a:ea typeface="ÇlÇr ñæí©" charset="0"/>
              </a:rPr>
              <a:t>ριθμητικές</a:t>
            </a:r>
            <a:endParaRPr lang="el-GR" dirty="0" smtClean="0">
              <a:solidFill>
                <a:srgbClr val="000000"/>
              </a:solidFill>
              <a:latin typeface="Times New Roman" charset="0"/>
              <a:ea typeface="ÇlÇr ñæí©" charset="0"/>
            </a:endParaRPr>
          </a:p>
          <a:p>
            <a:pPr marL="285750" lvl="0" indent="-285750" fontAlgn="base">
              <a:lnSpc>
                <a:spcPct val="90000"/>
              </a:lnSpc>
              <a:spcBef>
                <a:spcPct val="0"/>
              </a:spcBef>
              <a:spcAft>
                <a:spcPts val="300"/>
              </a:spcAft>
              <a:buFont typeface="Arial"/>
              <a:buChar char="•"/>
            </a:pPr>
            <a:r>
              <a:rPr lang="el-GR" dirty="0" smtClean="0">
                <a:solidFill>
                  <a:srgbClr val="000000"/>
                </a:solidFill>
                <a:latin typeface="Times New Roman" charset="0"/>
                <a:ea typeface="ÇlÇr ñæí©" charset="0"/>
              </a:rPr>
              <a:t>Α</a:t>
            </a:r>
            <a:r>
              <a:rPr lang="en-US" dirty="0" err="1" smtClean="0">
                <a:solidFill>
                  <a:srgbClr val="000000"/>
                </a:solidFill>
                <a:latin typeface="Times New Roman" charset="0"/>
                <a:ea typeface="ÇlÇr ñæí©" charset="0"/>
              </a:rPr>
              <a:t>λφ</a:t>
            </a:r>
            <a:r>
              <a:rPr lang="en-US" dirty="0" smtClean="0">
                <a:solidFill>
                  <a:srgbClr val="000000"/>
                </a:solidFill>
                <a:latin typeface="Times New Roman" charset="0"/>
                <a:ea typeface="ÇlÇr ñæí©" charset="0"/>
              </a:rPr>
              <a:t>α</a:t>
            </a:r>
            <a:r>
              <a:rPr lang="en-US" dirty="0" err="1" smtClean="0">
                <a:solidFill>
                  <a:srgbClr val="000000"/>
                </a:solidFill>
                <a:latin typeface="Times New Roman" charset="0"/>
                <a:ea typeface="ÇlÇr ñæí©" charset="0"/>
              </a:rPr>
              <a:t>ριθμητικές</a:t>
            </a:r>
            <a:endParaRPr lang="el-GR" dirty="0" smtClean="0">
              <a:solidFill>
                <a:srgbClr val="000000"/>
              </a:solidFill>
              <a:latin typeface="Times New Roman" charset="0"/>
              <a:ea typeface="ÇlÇr ñæí©" charset="0"/>
            </a:endParaRPr>
          </a:p>
          <a:p>
            <a:pPr marL="285750" lvl="0" indent="-285750" fontAlgn="base">
              <a:lnSpc>
                <a:spcPct val="90000"/>
              </a:lnSpc>
              <a:spcBef>
                <a:spcPct val="0"/>
              </a:spcBef>
              <a:spcAft>
                <a:spcPts val="300"/>
              </a:spcAft>
              <a:buFont typeface="Arial"/>
              <a:buChar char="•"/>
            </a:pPr>
            <a:r>
              <a:rPr lang="el-GR" dirty="0" smtClean="0">
                <a:solidFill>
                  <a:srgbClr val="000000"/>
                </a:solidFill>
                <a:latin typeface="Times New Roman" charset="0"/>
                <a:ea typeface="ÇlÇr ñæí©" charset="0"/>
              </a:rPr>
              <a:t>Λ</a:t>
            </a:r>
            <a:r>
              <a:rPr lang="en-US" dirty="0" err="1" smtClean="0">
                <a:solidFill>
                  <a:srgbClr val="000000"/>
                </a:solidFill>
                <a:latin typeface="Times New Roman" charset="0"/>
                <a:ea typeface="ÇlÇr ñæí©" charset="0"/>
              </a:rPr>
              <a:t>ογικές</a:t>
            </a:r>
            <a:r>
              <a:rPr lang="en-US" dirty="0" smtClean="0">
                <a:solidFill>
                  <a:srgbClr val="000000"/>
                </a:solidFill>
                <a:latin typeface="Times New Roman" charset="0"/>
                <a:ea typeface="ÇlÇr ñæí©" charset="0"/>
              </a:rPr>
              <a:t> </a:t>
            </a:r>
            <a:endParaRPr lang="el-GR" dirty="0" smtClean="0">
              <a:solidFill>
                <a:srgbClr val="000000"/>
              </a:solidFill>
              <a:latin typeface="Times New Roman" charset="0"/>
              <a:ea typeface="ÇlÇr ñæí©" charset="0"/>
            </a:endParaRPr>
          </a:p>
          <a:p>
            <a:pPr lvl="0" fontAlgn="base">
              <a:lnSpc>
                <a:spcPct val="90000"/>
              </a:lnSpc>
              <a:spcBef>
                <a:spcPct val="0"/>
              </a:spcBef>
              <a:spcAft>
                <a:spcPts val="300"/>
              </a:spcAft>
            </a:pPr>
            <a:endParaRPr lang="el-GR" dirty="0">
              <a:solidFill>
                <a:srgbClr val="000000"/>
              </a:solidFill>
              <a:latin typeface="Times New Roman" charset="0"/>
              <a:ea typeface="ÇlÇr ñæí©" charset="0"/>
            </a:endParaRPr>
          </a:p>
        </p:txBody>
      </p:sp>
      <p:sp>
        <p:nvSpPr>
          <p:cNvPr id="8" name="Rectangle 7"/>
          <p:cNvSpPr/>
          <p:nvPr/>
        </p:nvSpPr>
        <p:spPr>
          <a:xfrm>
            <a:off x="554836" y="5773186"/>
            <a:ext cx="7854007" cy="634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lvl="0" fontAlgn="base">
              <a:lnSpc>
                <a:spcPct val="90000"/>
              </a:lnSpc>
              <a:spcBef>
                <a:spcPct val="0"/>
              </a:spcBef>
              <a:spcAft>
                <a:spcPts val="300"/>
              </a:spcAft>
            </a:pPr>
            <a:r>
              <a:rPr lang="en-US" dirty="0" err="1">
                <a:solidFill>
                  <a:schemeClr val="bg1">
                    <a:lumMod val="95000"/>
                  </a:schemeClr>
                </a:solidFill>
                <a:latin typeface="Times New Roman" charset="0"/>
                <a:ea typeface="ÇlÇr ñæí©" charset="0"/>
              </a:rPr>
              <a:t>Πριν</a:t>
            </a:r>
            <a:r>
              <a:rPr lang="en-US" dirty="0">
                <a:solidFill>
                  <a:schemeClr val="bg1">
                    <a:lumMod val="95000"/>
                  </a:schemeClr>
                </a:solidFill>
                <a:latin typeface="Times New Roman" charset="0"/>
                <a:ea typeface="ÇlÇr ñæí©" charset="0"/>
              </a:rPr>
              <a:t> απ</a:t>
            </a:r>
            <a:r>
              <a:rPr lang="en-US" dirty="0" err="1">
                <a:solidFill>
                  <a:schemeClr val="bg1">
                    <a:lumMod val="95000"/>
                  </a:schemeClr>
                </a:solidFill>
                <a:latin typeface="Times New Roman" charset="0"/>
                <a:ea typeface="ÇlÇr ñæí©" charset="0"/>
              </a:rPr>
              <a:t>ό</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την</a:t>
            </a:r>
            <a:r>
              <a:rPr lang="en-US" dirty="0">
                <a:solidFill>
                  <a:schemeClr val="bg1">
                    <a:lumMod val="95000"/>
                  </a:schemeClr>
                </a:solidFill>
                <a:latin typeface="Times New Roman" charset="0"/>
                <a:ea typeface="ÇlÇr ñæí©" charset="0"/>
              </a:rPr>
              <a:t> απ</a:t>
            </a:r>
            <a:r>
              <a:rPr lang="en-US" dirty="0" err="1">
                <a:solidFill>
                  <a:schemeClr val="bg1">
                    <a:lumMod val="95000"/>
                  </a:schemeClr>
                </a:solidFill>
                <a:latin typeface="Times New Roman" charset="0"/>
                <a:ea typeface="ÇlÇr ñæí©" charset="0"/>
              </a:rPr>
              <a:t>όδοση</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κά</a:t>
            </a:r>
            <a:r>
              <a:rPr lang="en-US" dirty="0">
                <a:solidFill>
                  <a:schemeClr val="bg1">
                    <a:lumMod val="95000"/>
                  </a:schemeClr>
                </a:solidFill>
                <a:latin typeface="Times New Roman" charset="0"/>
                <a:ea typeface="ÇlÇr ñæí©" charset="0"/>
              </a:rPr>
              <a:t>π</a:t>
            </a:r>
            <a:r>
              <a:rPr lang="en-US" dirty="0" err="1">
                <a:solidFill>
                  <a:schemeClr val="bg1">
                    <a:lumMod val="95000"/>
                  </a:schemeClr>
                </a:solidFill>
                <a:latin typeface="Times New Roman" charset="0"/>
                <a:ea typeface="ÇlÇr ñæí©" charset="0"/>
              </a:rPr>
              <a:t>οι</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ς</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τιμής</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σε</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μι</a:t>
            </a:r>
            <a:r>
              <a:rPr lang="en-US" dirty="0">
                <a:solidFill>
                  <a:schemeClr val="bg1">
                    <a:lumMod val="95000"/>
                  </a:schemeClr>
                </a:solidFill>
                <a:latin typeface="Times New Roman" charset="0"/>
                <a:ea typeface="ÇlÇr ñæí©" charset="0"/>
              </a:rPr>
              <a:t>α </a:t>
            </a:r>
            <a:r>
              <a:rPr lang="en-US" dirty="0" err="1" smtClean="0">
                <a:solidFill>
                  <a:schemeClr val="bg1">
                    <a:lumMod val="95000"/>
                  </a:schemeClr>
                </a:solidFill>
                <a:latin typeface="Times New Roman" charset="0"/>
                <a:ea typeface="ÇlÇr ñæí©" charset="0"/>
              </a:rPr>
              <a:t>μετ</a:t>
            </a:r>
            <a:r>
              <a:rPr lang="en-US" dirty="0" smtClean="0">
                <a:solidFill>
                  <a:schemeClr val="bg1">
                    <a:lumMod val="95000"/>
                  </a:schemeClr>
                </a:solidFill>
                <a:latin typeface="Times New Roman" charset="0"/>
                <a:ea typeface="ÇlÇr ñæí©" charset="0"/>
              </a:rPr>
              <a:t>αβ</a:t>
            </a:r>
            <a:r>
              <a:rPr lang="en-US" dirty="0" err="1" smtClean="0">
                <a:solidFill>
                  <a:schemeClr val="bg1">
                    <a:lumMod val="95000"/>
                  </a:schemeClr>
                </a:solidFill>
                <a:latin typeface="Times New Roman" charset="0"/>
                <a:ea typeface="ÇlÇr ñæí©" charset="0"/>
              </a:rPr>
              <a:t>λητή</a:t>
            </a:r>
            <a:r>
              <a:rPr lang="el-GR" dirty="0" smtClean="0">
                <a:solidFill>
                  <a:schemeClr val="bg1">
                    <a:lumMod val="95000"/>
                  </a:schemeClr>
                </a:solidFill>
                <a:latin typeface="Times New Roman" charset="0"/>
                <a:ea typeface="ÇlÇr ñæí©" charset="0"/>
              </a:rPr>
              <a:t>,</a:t>
            </a:r>
            <a:r>
              <a:rPr lang="en-US" dirty="0" smtClean="0">
                <a:solidFill>
                  <a:schemeClr val="bg1">
                    <a:lumMod val="95000"/>
                  </a:schemeClr>
                </a:solidFill>
                <a:latin typeface="Times New Roman" charset="0"/>
                <a:ea typeface="ÇlÇr ñæí©" charset="0"/>
              </a:rPr>
              <a:t> </a:t>
            </a:r>
            <a:r>
              <a:rPr lang="en-US" dirty="0" err="1" smtClean="0">
                <a:solidFill>
                  <a:schemeClr val="bg1">
                    <a:lumMod val="95000"/>
                  </a:schemeClr>
                </a:solidFill>
                <a:latin typeface="Times New Roman" charset="0"/>
                <a:ea typeface="ÇlÇr ñæí©" charset="0"/>
              </a:rPr>
              <a:t>έχει</a:t>
            </a:r>
            <a:r>
              <a:rPr lang="en-US" dirty="0" smtClean="0">
                <a:solidFill>
                  <a:schemeClr val="bg1">
                    <a:lumMod val="95000"/>
                  </a:schemeClr>
                </a:solidFill>
                <a:latin typeface="Times New Roman" charset="0"/>
                <a:ea typeface="ÇlÇr ñæí©" charset="0"/>
              </a:rPr>
              <a:t> </a:t>
            </a:r>
            <a:r>
              <a:rPr lang="en-US" dirty="0">
                <a:solidFill>
                  <a:schemeClr val="bg1">
                    <a:lumMod val="95000"/>
                  </a:schemeClr>
                </a:solidFill>
                <a:latin typeface="Times New Roman" charset="0"/>
                <a:ea typeface="ÇlÇr ñæí©" charset="0"/>
              </a:rPr>
              <a:t>απ</a:t>
            </a:r>
            <a:r>
              <a:rPr lang="en-US" dirty="0" err="1">
                <a:solidFill>
                  <a:schemeClr val="bg1">
                    <a:lumMod val="95000"/>
                  </a:schemeClr>
                </a:solidFill>
                <a:latin typeface="Times New Roman" charset="0"/>
                <a:ea typeface="ÇlÇr ñæí©" charset="0"/>
              </a:rPr>
              <a:t>ροσδιόριστη</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τιμή</a:t>
            </a:r>
            <a:r>
              <a:rPr lang="en-US" dirty="0">
                <a:solidFill>
                  <a:schemeClr val="bg1">
                    <a:lumMod val="95000"/>
                  </a:schemeClr>
                </a:solidFill>
                <a:latin typeface="Times New Roman" charset="0"/>
                <a:ea typeface="ÇlÇr ñæí©" charset="0"/>
              </a:rPr>
              <a:t>.</a:t>
            </a:r>
          </a:p>
          <a:p>
            <a:pPr lvl="0" fontAlgn="base">
              <a:lnSpc>
                <a:spcPct val="90000"/>
              </a:lnSpc>
              <a:spcBef>
                <a:spcPct val="0"/>
              </a:spcBef>
              <a:spcAft>
                <a:spcPts val="300"/>
              </a:spcAft>
            </a:pPr>
            <a:r>
              <a:rPr lang="en-US" dirty="0" err="1">
                <a:solidFill>
                  <a:schemeClr val="bg1">
                    <a:lumMod val="95000"/>
                  </a:schemeClr>
                </a:solidFill>
                <a:latin typeface="Times New Roman" charset="0"/>
                <a:ea typeface="ÇlÇr ñæí©" charset="0"/>
              </a:rPr>
              <a:t>Οι</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στ</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θερές</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κ</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ι</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οι</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μετ</a:t>
            </a:r>
            <a:r>
              <a:rPr lang="en-US" dirty="0">
                <a:solidFill>
                  <a:schemeClr val="bg1">
                    <a:lumMod val="95000"/>
                  </a:schemeClr>
                </a:solidFill>
                <a:latin typeface="Times New Roman" charset="0"/>
                <a:ea typeface="ÇlÇr ñæí©" charset="0"/>
              </a:rPr>
              <a:t>αβ</a:t>
            </a:r>
            <a:r>
              <a:rPr lang="en-US" dirty="0" err="1">
                <a:solidFill>
                  <a:schemeClr val="bg1">
                    <a:lumMod val="95000"/>
                  </a:schemeClr>
                </a:solidFill>
                <a:latin typeface="Times New Roman" charset="0"/>
                <a:ea typeface="ÇlÇr ñæí©" charset="0"/>
              </a:rPr>
              <a:t>λητές</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κ</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λούντ</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ι</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κ</a:t>
            </a:r>
            <a:r>
              <a:rPr lang="en-US" dirty="0">
                <a:solidFill>
                  <a:schemeClr val="bg1">
                    <a:lumMod val="95000"/>
                  </a:schemeClr>
                </a:solidFill>
                <a:latin typeface="Times New Roman" charset="0"/>
                <a:ea typeface="ÇlÇr ñæí©" charset="0"/>
              </a:rPr>
              <a:t>α</a:t>
            </a:r>
            <a:r>
              <a:rPr lang="en-US" dirty="0" err="1">
                <a:solidFill>
                  <a:schemeClr val="bg1">
                    <a:lumMod val="95000"/>
                  </a:schemeClr>
                </a:solidFill>
                <a:latin typeface="Times New Roman" charset="0"/>
                <a:ea typeface="ÇlÇr ñæí©" charset="0"/>
              </a:rPr>
              <a:t>ι</a:t>
            </a:r>
            <a:r>
              <a:rPr lang="en-US" dirty="0">
                <a:solidFill>
                  <a:schemeClr val="bg1">
                    <a:lumMod val="95000"/>
                  </a:schemeClr>
                </a:solidFill>
                <a:latin typeface="Times New Roman" charset="0"/>
                <a:ea typeface="ÇlÇr ñæí©" charset="0"/>
              </a:rPr>
              <a:t> </a:t>
            </a:r>
            <a:r>
              <a:rPr lang="en-US" dirty="0" err="1">
                <a:solidFill>
                  <a:schemeClr val="bg1">
                    <a:lumMod val="95000"/>
                  </a:schemeClr>
                </a:solidFill>
                <a:latin typeface="Times New Roman" charset="0"/>
                <a:ea typeface="ÇlÇr ñæí©" charset="0"/>
              </a:rPr>
              <a:t>τελεστέοι</a:t>
            </a:r>
            <a:r>
              <a:rPr lang="en-US" dirty="0">
                <a:solidFill>
                  <a:schemeClr val="bg1">
                    <a:lumMod val="95000"/>
                  </a:schemeClr>
                </a:solidFill>
                <a:latin typeface="Times New Roman" charset="0"/>
                <a:ea typeface="ÇlÇr ñæí©" charset="0"/>
              </a:rPr>
              <a:t>.</a:t>
            </a:r>
            <a:endParaRPr lang="en-US" dirty="0">
              <a:solidFill>
                <a:schemeClr val="bg1">
                  <a:lumMod val="95000"/>
                </a:schemeClr>
              </a:solidFill>
            </a:endParaRPr>
          </a:p>
        </p:txBody>
      </p:sp>
    </p:spTree>
    <p:extLst>
      <p:ext uri="{BB962C8B-B14F-4D97-AF65-F5344CB8AC3E}">
        <p14:creationId xmlns="" xmlns:p14="http://schemas.microsoft.com/office/powerpoint/2010/main" val="315456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5979" y="717992"/>
            <a:ext cx="5461355" cy="3916363"/>
          </a:xfrm>
        </p:spPr>
        <p:txBody>
          <a:bodyPr/>
          <a:lstStyle/>
          <a:p>
            <a:pPr marL="0" indent="0">
              <a:buNone/>
            </a:pPr>
            <a:r>
              <a:rPr lang="en-US" b="1" dirty="0" err="1" smtClean="0"/>
              <a:t>Ποι</a:t>
            </a:r>
            <a:r>
              <a:rPr lang="en-US" b="1" dirty="0" smtClean="0"/>
              <a:t>α </a:t>
            </a:r>
            <a:r>
              <a:rPr lang="en-US" b="1" dirty="0"/>
              <a:t>απ</a:t>
            </a:r>
            <a:r>
              <a:rPr lang="en-US" b="1" dirty="0" err="1"/>
              <a:t>ό</a:t>
            </a:r>
            <a:r>
              <a:rPr lang="en-US" b="1" dirty="0"/>
              <a:t> </a:t>
            </a:r>
            <a:r>
              <a:rPr lang="en-US" b="1" dirty="0" err="1"/>
              <a:t>τ</a:t>
            </a:r>
            <a:r>
              <a:rPr lang="en-US" b="1" dirty="0"/>
              <a:t>α πα</a:t>
            </a:r>
            <a:r>
              <a:rPr lang="en-US" b="1" dirty="0" err="1"/>
              <a:t>ρ</a:t>
            </a:r>
            <a:r>
              <a:rPr lang="en-US" b="1" dirty="0"/>
              <a:t>α</a:t>
            </a:r>
            <a:r>
              <a:rPr lang="en-US" b="1" dirty="0" err="1"/>
              <a:t>κάτω</a:t>
            </a:r>
            <a:r>
              <a:rPr lang="en-US" b="1" dirty="0"/>
              <a:t> απ</a:t>
            </a:r>
            <a:r>
              <a:rPr lang="en-US" b="1" dirty="0" err="1"/>
              <a:t>οτελούν</a:t>
            </a:r>
            <a:r>
              <a:rPr lang="en-US" b="1" dirty="0"/>
              <a:t> </a:t>
            </a:r>
            <a:r>
              <a:rPr lang="en-US" b="1" dirty="0" smtClean="0"/>
              <a:t>α</a:t>
            </a:r>
            <a:r>
              <a:rPr lang="en-US" b="1" dirty="0" err="1" smtClean="0"/>
              <a:t>ριθμητική</a:t>
            </a:r>
            <a:r>
              <a:rPr lang="en-US" b="1" dirty="0" smtClean="0"/>
              <a:t> </a:t>
            </a:r>
            <a:r>
              <a:rPr lang="en-US" b="1" dirty="0" err="1"/>
              <a:t>στ</a:t>
            </a:r>
            <a:r>
              <a:rPr lang="en-US" b="1" dirty="0"/>
              <a:t>α</a:t>
            </a:r>
            <a:r>
              <a:rPr lang="en-US" b="1" dirty="0" err="1"/>
              <a:t>θερά</a:t>
            </a:r>
            <a:r>
              <a:rPr lang="en-US" b="1" dirty="0"/>
              <a:t>;</a:t>
            </a:r>
          </a:p>
          <a:p>
            <a:pPr marL="514350" lvl="0" indent="-514350">
              <a:buAutoNum type="romanLcPeriod"/>
            </a:pPr>
            <a:r>
              <a:rPr lang="en-US" b="1" dirty="0" smtClean="0"/>
              <a:t>2009</a:t>
            </a:r>
            <a:endParaRPr lang="en-US" b="1" dirty="0"/>
          </a:p>
          <a:p>
            <a:pPr marL="514350" lvl="0" indent="-514350">
              <a:buAutoNum type="romanLcPeriod"/>
            </a:pPr>
            <a:r>
              <a:rPr lang="en-US" b="1" dirty="0" smtClean="0"/>
              <a:t>'</a:t>
            </a:r>
            <a:r>
              <a:rPr lang="en-US" b="1" dirty="0"/>
              <a:t>'</a:t>
            </a:r>
            <a:r>
              <a:rPr lang="en-US" b="1" dirty="0" smtClean="0"/>
              <a:t>2009’’</a:t>
            </a:r>
            <a:endParaRPr lang="en-US" b="1" dirty="0"/>
          </a:p>
          <a:p>
            <a:pPr marL="514350" lvl="0" indent="-514350">
              <a:buAutoNum type="romanLcPeriod"/>
            </a:pPr>
            <a:r>
              <a:rPr lang="el-GR" b="1" dirty="0" smtClean="0"/>
              <a:t>Εμφάνισε</a:t>
            </a:r>
            <a:endParaRPr lang="en-US" b="1" dirty="0"/>
          </a:p>
          <a:p>
            <a:pPr marL="514350" lvl="0" indent="-514350">
              <a:buAutoNum type="romanLcPeriod"/>
            </a:pPr>
            <a:r>
              <a:rPr lang="el-GR" b="1" dirty="0" smtClean="0"/>
              <a:t>'</a:t>
            </a:r>
            <a:r>
              <a:rPr lang="el-GR" b="1" dirty="0"/>
              <a:t>'Αλγόριθμος''</a:t>
            </a:r>
            <a:r>
              <a:rPr lang="en-US" b="1" dirty="0"/>
              <a:t> </a:t>
            </a:r>
          </a:p>
        </p:txBody>
      </p:sp>
    </p:spTree>
    <p:extLst>
      <p:ext uri="{BB962C8B-B14F-4D97-AF65-F5344CB8AC3E}">
        <p14:creationId xmlns="" xmlns:p14="http://schemas.microsoft.com/office/powerpoint/2010/main" val="409836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799" y="593846"/>
            <a:ext cx="6508377" cy="1143000"/>
          </a:xfrm>
        </p:spPr>
        <p:txBody>
          <a:bodyPr/>
          <a:lstStyle/>
          <a:p>
            <a:r>
              <a:rPr lang="el-GR" dirty="0" smtClean="0"/>
              <a:t>Ποιος είναι ο τύπος των παρακάτω σταθερών;</a:t>
            </a:r>
            <a:endParaRPr lang="en-US" dirty="0"/>
          </a:p>
        </p:txBody>
      </p:sp>
      <p:sp>
        <p:nvSpPr>
          <p:cNvPr id="3" name="Content Placeholder 2"/>
          <p:cNvSpPr>
            <a:spLocks noGrp="1"/>
          </p:cNvSpPr>
          <p:nvPr>
            <p:ph idx="1"/>
          </p:nvPr>
        </p:nvSpPr>
        <p:spPr>
          <a:xfrm>
            <a:off x="1135332" y="2209800"/>
            <a:ext cx="6508377" cy="3916363"/>
          </a:xfrm>
        </p:spPr>
        <p:txBody>
          <a:bodyPr>
            <a:normAutofit fontScale="32500" lnSpcReduction="20000"/>
          </a:bodyPr>
          <a:lstStyle/>
          <a:p>
            <a:r>
              <a:rPr lang="el-GR" sz="9600" dirty="0" smtClean="0"/>
              <a:t>3.45</a:t>
            </a:r>
            <a:r>
              <a:rPr lang="el-GR" sz="9600" dirty="0"/>
              <a:t> </a:t>
            </a:r>
            <a:endParaRPr lang="en-US" sz="9600" dirty="0"/>
          </a:p>
          <a:p>
            <a:r>
              <a:rPr lang="el-GR" sz="11200" dirty="0" smtClean="0"/>
              <a:t>2.0</a:t>
            </a:r>
            <a:endParaRPr lang="en-US" sz="11200" dirty="0"/>
          </a:p>
          <a:p>
            <a:r>
              <a:rPr lang="el-GR" sz="11200" dirty="0"/>
              <a:t>«Ελένη</a:t>
            </a:r>
            <a:r>
              <a:rPr lang="el-GR" sz="11200" dirty="0" smtClean="0"/>
              <a:t>»</a:t>
            </a:r>
            <a:endParaRPr lang="en-US" sz="11200" dirty="0"/>
          </a:p>
          <a:p>
            <a:r>
              <a:rPr lang="el-GR" sz="11200" dirty="0" smtClean="0"/>
              <a:t>Αληθές</a:t>
            </a:r>
            <a:endParaRPr lang="en-US" sz="11200" dirty="0"/>
          </a:p>
          <a:p>
            <a:r>
              <a:rPr lang="el-GR" sz="11200" dirty="0"/>
              <a:t>«Αληθές</a:t>
            </a:r>
            <a:r>
              <a:rPr lang="el-GR" sz="11200" dirty="0" smtClean="0"/>
              <a:t>»</a:t>
            </a:r>
            <a:endParaRPr lang="en-US" sz="11200" dirty="0"/>
          </a:p>
          <a:p>
            <a:r>
              <a:rPr lang="el-GR" sz="11200" dirty="0" smtClean="0"/>
              <a:t>7890</a:t>
            </a:r>
            <a:endParaRPr lang="en-US" sz="11200" dirty="0"/>
          </a:p>
        </p:txBody>
      </p:sp>
    </p:spTree>
    <p:extLst>
      <p:ext uri="{BB962C8B-B14F-4D97-AF65-F5344CB8AC3E}">
        <p14:creationId xmlns="" xmlns:p14="http://schemas.microsoft.com/office/powerpoint/2010/main" val="225617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139" y="569187"/>
            <a:ext cx="6508377" cy="1613043"/>
          </a:xfrm>
        </p:spPr>
        <p:txBody>
          <a:bodyPr/>
          <a:lstStyle/>
          <a:p>
            <a:pPr lvl="0"/>
            <a:r>
              <a:rPr lang="el-GR" sz="3200" dirty="0"/>
              <a:t>Εξετάστε αν τα παρακάτω ονόματα (μεταβλητών, σταθερών, αλγορίθμων) είναι σωστά. </a:t>
            </a:r>
            <a:endParaRPr lang="en-US" sz="3200"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3188836163"/>
              </p:ext>
            </p:extLst>
          </p:nvPr>
        </p:nvGraphicFramePr>
        <p:xfrm>
          <a:off x="221934" y="3328826"/>
          <a:ext cx="8556799" cy="3156221"/>
        </p:xfrm>
        <a:graphic>
          <a:graphicData uri="http://schemas.openxmlformats.org/presentationml/2006/ole">
            <p:oleObj spid="_x0000_s4108" name="Document" r:id="rId3" imgW="6718053" imgH="1752535" progId="Word.Document.12">
              <p:embed/>
            </p:oleObj>
          </a:graphicData>
        </a:graphic>
      </p:graphicFrame>
    </p:spTree>
    <p:extLst>
      <p:ext uri="{BB962C8B-B14F-4D97-AF65-F5344CB8AC3E}">
        <p14:creationId xmlns="" xmlns:p14="http://schemas.microsoft.com/office/powerpoint/2010/main" val="3812672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839" y="803439"/>
            <a:ext cx="6508377" cy="1143000"/>
          </a:xfrm>
        </p:spPr>
        <p:txBody>
          <a:bodyPr/>
          <a:lstStyle/>
          <a:p>
            <a:r>
              <a:rPr lang="el-GR" dirty="0" smtClean="0"/>
              <a:t>Να συμπληρώσετε τον παρακάτω πίνακα</a:t>
            </a:r>
            <a:endParaRPr lang="en-US" dirty="0"/>
          </a:p>
        </p:txBody>
      </p:sp>
      <p:pic>
        <p:nvPicPr>
          <p:cNvPr id="5" name="Content Placeholder 4"/>
          <p:cNvPicPr>
            <a:picLocks noGrp="1" noChangeAspect="1"/>
          </p:cNvPicPr>
          <p:nvPr>
            <p:ph idx="1"/>
          </p:nvPr>
        </p:nvPicPr>
        <p:blipFill>
          <a:blip r:embed="rId2" cstate="print"/>
          <a:srcRect t="-59781" b="-59781"/>
          <a:stretch>
            <a:fillRect/>
          </a:stretch>
        </p:blipFill>
        <p:spPr>
          <a:xfrm>
            <a:off x="457199" y="1664413"/>
            <a:ext cx="8124259" cy="5196677"/>
          </a:xfrm>
        </p:spPr>
      </p:pic>
    </p:spTree>
    <p:extLst>
      <p:ext uri="{BB962C8B-B14F-4D97-AF65-F5344CB8AC3E}">
        <p14:creationId xmlns="" xmlns:p14="http://schemas.microsoft.com/office/powerpoint/2010/main" val="183194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Τελεστές</a:t>
            </a:r>
            <a:endParaRPr lang="el-GR" dirty="0"/>
          </a:p>
        </p:txBody>
      </p:sp>
      <p:sp>
        <p:nvSpPr>
          <p:cNvPr id="3" name="2 - Θέση περιεχομένου"/>
          <p:cNvSpPr>
            <a:spLocks noGrp="1"/>
          </p:cNvSpPr>
          <p:nvPr>
            <p:ph idx="1"/>
          </p:nvPr>
        </p:nvSpPr>
        <p:spPr>
          <a:xfrm>
            <a:off x="457199" y="2753361"/>
            <a:ext cx="6508377" cy="2225040"/>
          </a:xfrm>
        </p:spPr>
        <p:txBody>
          <a:bodyPr>
            <a:normAutofit lnSpcReduction="10000"/>
          </a:bodyPr>
          <a:lstStyle/>
          <a:p>
            <a:r>
              <a:rPr lang="el-GR" dirty="0" smtClean="0"/>
              <a:t>είναι τα σύμβολα και οι λέξεις που χρησιμοποιούνται στις διάφορες πράξεις</a:t>
            </a:r>
          </a:p>
          <a:p>
            <a:r>
              <a:rPr lang="el-GR" dirty="0" smtClean="0"/>
              <a:t>Κάποιες πράξεις προηγούνται από κάποιες άλλες σε μια έκφραση (έχουν διαφορετική ιεραρχία).</a:t>
            </a:r>
          </a:p>
          <a:p>
            <a:r>
              <a:rPr lang="el-GR" dirty="0" smtClean="0"/>
              <a:t>Αν οι πράξεις είναι ίδιας ιεραρχίας, τότε εκτελούνται από τα αριστερά προς τα δεξιά.</a:t>
            </a: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Ιεραρχία των πράξεων </a:t>
            </a:r>
            <a:endParaRPr lang="el-GR" dirty="0"/>
          </a:p>
        </p:txBody>
      </p:sp>
      <p:sp>
        <p:nvSpPr>
          <p:cNvPr id="3" name="2 - Θέση περιεχομένου"/>
          <p:cNvSpPr>
            <a:spLocks noGrp="1"/>
          </p:cNvSpPr>
          <p:nvPr>
            <p:ph idx="1"/>
          </p:nvPr>
        </p:nvSpPr>
        <p:spPr>
          <a:xfrm>
            <a:off x="457199" y="2209800"/>
            <a:ext cx="6187441" cy="3916363"/>
          </a:xfrm>
        </p:spPr>
        <p:txBody>
          <a:bodyPr>
            <a:normAutofit fontScale="92500" lnSpcReduction="10000"/>
          </a:bodyPr>
          <a:lstStyle/>
          <a:p>
            <a:r>
              <a:rPr lang="el-GR" dirty="0" smtClean="0"/>
              <a:t>Α. Αριθμητικοί τελεστές</a:t>
            </a:r>
          </a:p>
          <a:p>
            <a:pPr lvl="1"/>
            <a:r>
              <a:rPr lang="el-GR" dirty="0" smtClean="0"/>
              <a:t>Ύψωση σε δύναμη (^)</a:t>
            </a:r>
          </a:p>
          <a:p>
            <a:pPr lvl="1"/>
            <a:r>
              <a:rPr lang="el-GR" dirty="0" smtClean="0"/>
              <a:t>Πολλαπλασιασμός (*), Διαίρεση (/), Πηλίκο </a:t>
            </a:r>
            <a:r>
              <a:rPr lang="el-GR" dirty="0" err="1" smtClean="0"/>
              <a:t>ακέραιας</a:t>
            </a:r>
            <a:r>
              <a:rPr lang="el-GR" dirty="0" smtClean="0"/>
              <a:t> διαίρεσης (</a:t>
            </a:r>
            <a:r>
              <a:rPr lang="en-US" dirty="0" smtClean="0"/>
              <a:t>div</a:t>
            </a:r>
            <a:r>
              <a:rPr lang="el-GR" dirty="0" smtClean="0"/>
              <a:t>), Υπόλοιπο </a:t>
            </a:r>
            <a:r>
              <a:rPr lang="el-GR" dirty="0" err="1" smtClean="0"/>
              <a:t>ακέραιας</a:t>
            </a:r>
            <a:r>
              <a:rPr lang="el-GR" dirty="0" smtClean="0"/>
              <a:t> διαίρεσης</a:t>
            </a:r>
            <a:r>
              <a:rPr lang="en-US" dirty="0" smtClean="0"/>
              <a:t> (mod)</a:t>
            </a:r>
            <a:endParaRPr lang="el-GR" dirty="0" smtClean="0"/>
          </a:p>
          <a:p>
            <a:pPr lvl="1"/>
            <a:r>
              <a:rPr lang="el-GR" dirty="0" smtClean="0"/>
              <a:t>Πρόσθεση, Αφαίρεση</a:t>
            </a:r>
          </a:p>
          <a:p>
            <a:r>
              <a:rPr lang="el-GR" dirty="0" smtClean="0"/>
              <a:t>Β. Σχεσιακοί τελεστές</a:t>
            </a:r>
          </a:p>
          <a:p>
            <a:pPr lvl="1"/>
            <a:r>
              <a:rPr lang="el-GR" dirty="0" smtClean="0"/>
              <a:t>&gt;, &lt;, =, ≤, ≥, ≠</a:t>
            </a:r>
          </a:p>
          <a:p>
            <a:r>
              <a:rPr lang="el-GR" dirty="0" smtClean="0"/>
              <a:t>Γ. Λογικοί τελεστές</a:t>
            </a:r>
          </a:p>
          <a:p>
            <a:pPr lvl="1"/>
            <a:r>
              <a:rPr lang="el-GR" sz="2000" dirty="0" smtClean="0"/>
              <a:t>όχι</a:t>
            </a:r>
          </a:p>
          <a:p>
            <a:pPr lvl="1"/>
            <a:r>
              <a:rPr lang="el-GR" sz="2000" dirty="0" smtClean="0"/>
              <a:t>και</a:t>
            </a:r>
          </a:p>
          <a:p>
            <a:pPr lvl="1"/>
            <a:r>
              <a:rPr lang="el-GR" sz="2000" dirty="0" smtClean="0"/>
              <a:t>ή</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lvl="0"/>
            <a:r>
              <a:rPr lang="en-US" dirty="0" err="1" smtClean="0"/>
              <a:t>Συναρτησιακοί</a:t>
            </a:r>
            <a:r>
              <a:rPr lang="en-US" dirty="0" smtClean="0"/>
              <a:t> </a:t>
            </a:r>
            <a:r>
              <a:rPr lang="en-US" dirty="0" err="1" smtClean="0"/>
              <a:t>τελεστές</a:t>
            </a:r>
            <a:r>
              <a:rPr lang="en-US" dirty="0" smtClean="0"/>
              <a:t> ή </a:t>
            </a:r>
            <a:r>
              <a:rPr lang="en-US" dirty="0" err="1" smtClean="0"/>
              <a:t>Συναρτήσεις</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τριγωνομετρικές</a:t>
            </a:r>
          </a:p>
          <a:p>
            <a:pPr lvl="1"/>
            <a:r>
              <a:rPr lang="el-GR" dirty="0" smtClean="0"/>
              <a:t>ΗΜ(χ)</a:t>
            </a:r>
          </a:p>
          <a:p>
            <a:pPr lvl="1"/>
            <a:r>
              <a:rPr lang="el-GR" dirty="0" smtClean="0"/>
              <a:t>ΣΥΝ(χ)</a:t>
            </a:r>
          </a:p>
          <a:p>
            <a:pPr lvl="1"/>
            <a:r>
              <a:rPr lang="el-GR" dirty="0" smtClean="0"/>
              <a:t>ΕΦ(χ)</a:t>
            </a:r>
          </a:p>
          <a:p>
            <a:r>
              <a:rPr lang="el-GR" dirty="0" smtClean="0"/>
              <a:t>μαθηματικές </a:t>
            </a:r>
          </a:p>
          <a:p>
            <a:pPr lvl="1"/>
            <a:r>
              <a:rPr lang="el-GR" dirty="0" smtClean="0"/>
              <a:t>Α_Τ(χ): απόλυτη τιμή</a:t>
            </a:r>
          </a:p>
          <a:p>
            <a:pPr lvl="1"/>
            <a:r>
              <a:rPr lang="el-GR" dirty="0" smtClean="0"/>
              <a:t>Ε(χ): </a:t>
            </a:r>
            <a:r>
              <a:rPr lang="en-US" dirty="0" smtClean="0"/>
              <a:t>e</a:t>
            </a:r>
            <a:r>
              <a:rPr lang="en-US" baseline="30000" dirty="0" smtClean="0"/>
              <a:t>x</a:t>
            </a:r>
            <a:endParaRPr lang="el-GR" baseline="30000" dirty="0" smtClean="0"/>
          </a:p>
          <a:p>
            <a:pPr lvl="1"/>
            <a:r>
              <a:rPr lang="el-GR" dirty="0" smtClean="0"/>
              <a:t>ΛΟΓ(χ):  δεκαδικός λογάριθμος</a:t>
            </a:r>
          </a:p>
          <a:p>
            <a:pPr lvl="1"/>
            <a:r>
              <a:rPr lang="el-GR" dirty="0" smtClean="0"/>
              <a:t>ΛΝ(χ):  φυσικός λογάριθμος</a:t>
            </a:r>
          </a:p>
          <a:p>
            <a:pPr lvl="1"/>
            <a:r>
              <a:rPr lang="el-GR" dirty="0" smtClean="0"/>
              <a:t>Τ_Ρ(χ):  τετραγωνική ρίζα</a:t>
            </a:r>
          </a:p>
          <a:p>
            <a:pPr lvl="1"/>
            <a:r>
              <a:rPr lang="el-GR" dirty="0" smtClean="0"/>
              <a:t>Α_Μ(χ): ακέραιο μέρος</a:t>
            </a:r>
          </a:p>
          <a:p>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Εκφράσεις</a:t>
            </a:r>
            <a:endParaRPr lang="el-GR" dirty="0"/>
          </a:p>
        </p:txBody>
      </p:sp>
      <p:sp>
        <p:nvSpPr>
          <p:cNvPr id="3" name="2 - Θέση περιεχομένου"/>
          <p:cNvSpPr>
            <a:spLocks noGrp="1"/>
          </p:cNvSpPr>
          <p:nvPr>
            <p:ph idx="1"/>
          </p:nvPr>
        </p:nvSpPr>
        <p:spPr/>
        <p:txBody>
          <a:bodyPr/>
          <a:lstStyle/>
          <a:p>
            <a:r>
              <a:rPr lang="el-GR" dirty="0" smtClean="0"/>
              <a:t>μπορεί να είναι μια σταθερά, μια μεταβλητή, μια συνάρτηση ή ένας συνδυασμός σταθερών, μεταβλητών, συναρτήσεων, τελεστών και παρενθέσεων.</a:t>
            </a:r>
          </a:p>
          <a:p>
            <a:r>
              <a:rPr lang="el-GR" dirty="0" smtClean="0"/>
              <a:t>Σε μία έκφραση που αποτελείται από συνδυασμό στοιχείων, εκτελούνται οι πράξεις επί των σταθερών και μεταβλητών που ορίζουν οι </a:t>
            </a:r>
            <a:r>
              <a:rPr lang="el-GR" b="1" dirty="0" smtClean="0"/>
              <a:t>τελεστές</a:t>
            </a:r>
            <a:r>
              <a:rPr lang="el-GR" dirty="0" smtClean="0"/>
              <a:t>. </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l-GR" dirty="0" smtClean="0"/>
              <a:t>Οι </a:t>
            </a:r>
            <a:r>
              <a:rPr lang="el-GR" dirty="0" err="1" smtClean="0"/>
              <a:t>τελεστέοι</a:t>
            </a:r>
            <a:r>
              <a:rPr lang="el-GR" dirty="0" smtClean="0"/>
              <a:t> ενός αριθμητικού τελεστή πρέπει να είναι αριθμητικές εκφράσεις. (π.χ. α + β</a:t>
            </a:r>
            <a:r>
              <a:rPr lang="el-GR" baseline="30000" dirty="0" smtClean="0"/>
              <a:t>Λ</a:t>
            </a:r>
            <a:r>
              <a:rPr lang="el-GR" dirty="0" smtClean="0"/>
              <a:t>3)</a:t>
            </a:r>
          </a:p>
          <a:p>
            <a:r>
              <a:rPr lang="el-GR" dirty="0" smtClean="0"/>
              <a:t>Στις λογικές εκφράσεις μπορούν να χρησιμοποιηθούν όλοι οι τελεστές. Ο ένας τουλάχιστον πρέπει να είναι λογικός ή συγκριτικός. (π.χ. α + β^3 &gt; 5 και γ / 3 &lt; 2)</a:t>
            </a:r>
          </a:p>
          <a:p>
            <a:r>
              <a:rPr lang="el-GR" dirty="0" smtClean="0"/>
              <a:t>Οι συγκριτικοί τελεστές συνδυάζονται με εκφράσεις ιδίου τύπου, ενώ οι λογικοί τελεστές μόνο με λογικές εκφράσεις. (π.χ. α + β &gt; 3, "ΑΒ" &lt; "Γ")</a:t>
            </a:r>
          </a:p>
          <a:p>
            <a:r>
              <a:rPr lang="el-GR" dirty="0" smtClean="0"/>
              <a:t>Οι συγκρίσεις λογικών εκφράσεων έχουν νόημα μόνο στην περίπτωση του = και ≠</a:t>
            </a:r>
          </a:p>
          <a:p>
            <a:pPr>
              <a:buNone/>
            </a:pPr>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Αριθμητικές εκφράσεις</a:t>
            </a:r>
            <a:endParaRPr lang="el-GR" dirty="0"/>
          </a:p>
        </p:txBody>
      </p:sp>
      <p:sp>
        <p:nvSpPr>
          <p:cNvPr id="3" name="2 - Θέση περιεχομένου"/>
          <p:cNvSpPr>
            <a:spLocks noGrp="1"/>
          </p:cNvSpPr>
          <p:nvPr>
            <p:ph sz="half" idx="1"/>
          </p:nvPr>
        </p:nvSpPr>
        <p:spPr/>
        <p:txBody>
          <a:bodyPr>
            <a:normAutofit fontScale="92500" lnSpcReduction="20000"/>
          </a:bodyPr>
          <a:lstStyle/>
          <a:p>
            <a:r>
              <a:rPr lang="el-GR" dirty="0" smtClean="0"/>
              <a:t>Στην έκφραση 5 + 12 / 3 * 2 - 1 οι πράξεις εκτελούνται με την επόμενη σειρά</a:t>
            </a:r>
          </a:p>
          <a:p>
            <a:pPr lvl="1"/>
            <a:r>
              <a:rPr lang="el-GR" dirty="0" smtClean="0"/>
              <a:t>12 / 3	(= 4)</a:t>
            </a:r>
          </a:p>
          <a:p>
            <a:pPr lvl="1"/>
            <a:r>
              <a:rPr lang="el-GR" dirty="0" smtClean="0"/>
              <a:t>4 * 2		(= 8)</a:t>
            </a:r>
          </a:p>
          <a:p>
            <a:pPr lvl="1"/>
            <a:r>
              <a:rPr lang="el-GR" dirty="0" smtClean="0"/>
              <a:t>5 + 8		(=13)</a:t>
            </a:r>
          </a:p>
          <a:p>
            <a:pPr lvl="1"/>
            <a:r>
              <a:rPr lang="el-GR" dirty="0" smtClean="0"/>
              <a:t>13 - 1	(=12)</a:t>
            </a:r>
          </a:p>
          <a:p>
            <a:endParaRPr lang="el-GR" dirty="0"/>
          </a:p>
        </p:txBody>
      </p:sp>
      <p:sp>
        <p:nvSpPr>
          <p:cNvPr id="4" name="3 - Θέση περιεχομένου"/>
          <p:cNvSpPr>
            <a:spLocks noGrp="1"/>
          </p:cNvSpPr>
          <p:nvPr>
            <p:ph sz="half" idx="2"/>
          </p:nvPr>
        </p:nvSpPr>
        <p:spPr>
          <a:xfrm>
            <a:off x="299720" y="4338320"/>
            <a:ext cx="3967480" cy="1951037"/>
          </a:xfrm>
        </p:spPr>
        <p:txBody>
          <a:bodyPr>
            <a:normAutofit fontScale="92500" lnSpcReduction="20000"/>
          </a:bodyPr>
          <a:lstStyle/>
          <a:p>
            <a:r>
              <a:rPr lang="el-GR" dirty="0" smtClean="0"/>
              <a:t>προηγούνται  οι πράξεις μέσα σε παρενθέσεις</a:t>
            </a:r>
          </a:p>
          <a:p>
            <a:pPr lvl="1"/>
            <a:r>
              <a:rPr lang="el-GR" dirty="0" smtClean="0"/>
              <a:t>4 * (1 + 2): εκτελείται πρώτα η πρόσθεση </a:t>
            </a:r>
          </a:p>
          <a:p>
            <a:r>
              <a:rPr lang="el-GR" b="1" i="1" dirty="0" smtClean="0"/>
              <a:t>Στην ακέραια διαίρεση</a:t>
            </a:r>
            <a:r>
              <a:rPr lang="el-GR" dirty="0" smtClean="0"/>
              <a:t> οι </a:t>
            </a:r>
            <a:r>
              <a:rPr lang="el-GR" dirty="0" err="1" smtClean="0"/>
              <a:t>τελεστέοι</a:t>
            </a:r>
            <a:r>
              <a:rPr lang="el-GR" dirty="0" smtClean="0"/>
              <a:t> των τελεστών </a:t>
            </a:r>
            <a:r>
              <a:rPr lang="en-US" dirty="0" smtClean="0"/>
              <a:t>div </a:t>
            </a:r>
            <a:r>
              <a:rPr lang="el-GR" dirty="0" smtClean="0"/>
              <a:t>και </a:t>
            </a:r>
            <a:r>
              <a:rPr lang="en-US" dirty="0" smtClean="0"/>
              <a:t>mod </a:t>
            </a:r>
            <a:r>
              <a:rPr lang="el-GR" dirty="0" smtClean="0"/>
              <a:t>είναι υποχρεωτικά θετικοί ακέραιοι αριθμοί.</a:t>
            </a:r>
          </a:p>
          <a:p>
            <a:pPr lvl="1"/>
            <a:endParaRPr lang="el-GR" dirty="0" smtClean="0"/>
          </a:p>
          <a:p>
            <a:endParaRPr lang="el-GR" dirty="0"/>
          </a:p>
        </p:txBody>
      </p:sp>
      <p:pic>
        <p:nvPicPr>
          <p:cNvPr id="35842" name="Picture 2"/>
          <p:cNvPicPr>
            <a:picLocks noChangeAspect="1" noChangeArrowheads="1"/>
          </p:cNvPicPr>
          <p:nvPr/>
        </p:nvPicPr>
        <p:blipFill>
          <a:blip r:embed="rId2" cstate="print"/>
          <a:srcRect/>
          <a:stretch>
            <a:fillRect/>
          </a:stretch>
        </p:blipFill>
        <p:spPr bwMode="auto">
          <a:xfrm>
            <a:off x="4574858" y="2214563"/>
            <a:ext cx="3808038" cy="3189922"/>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457199" y="914400"/>
            <a:ext cx="6508377" cy="772160"/>
          </a:xfrm>
        </p:spPr>
        <p:txBody>
          <a:bodyPr/>
          <a:lstStyle/>
          <a:p>
            <a:r>
              <a:rPr lang="el-GR" dirty="0" smtClean="0"/>
              <a:t>Λογικές εκφράσεις</a:t>
            </a:r>
            <a:endParaRPr lang="el-GR" dirty="0"/>
          </a:p>
        </p:txBody>
      </p:sp>
      <p:sp>
        <p:nvSpPr>
          <p:cNvPr id="6" name="5 - Θέση περιεχομένου"/>
          <p:cNvSpPr>
            <a:spLocks noGrp="1"/>
          </p:cNvSpPr>
          <p:nvPr>
            <p:ph idx="1"/>
          </p:nvPr>
        </p:nvSpPr>
        <p:spPr/>
        <p:txBody>
          <a:bodyPr>
            <a:normAutofit fontScale="85000" lnSpcReduction="20000"/>
          </a:bodyPr>
          <a:lstStyle/>
          <a:p>
            <a:r>
              <a:rPr lang="el-GR" dirty="0" smtClean="0"/>
              <a:t>Οι σχεσιακοί τελεστές χρησιμοποιούνται για τη σύγκριση δύο τιμών. </a:t>
            </a:r>
          </a:p>
          <a:p>
            <a:r>
              <a:rPr lang="el-GR" dirty="0" smtClean="0"/>
              <a:t>Το αποτέλεσμα μιας σύγκρισης μπορεί να είναι είτε Αληθής είτε Ψευδής.</a:t>
            </a:r>
          </a:p>
          <a:p>
            <a:pPr lvl="1"/>
            <a:r>
              <a:rPr lang="el-GR" dirty="0" smtClean="0"/>
              <a:t>Π.χ. Στην έκφραση </a:t>
            </a:r>
            <a:r>
              <a:rPr lang="en-US" dirty="0" smtClean="0"/>
              <a:t>x </a:t>
            </a:r>
            <a:r>
              <a:rPr lang="el-GR" dirty="0" smtClean="0"/>
              <a:t>+ </a:t>
            </a:r>
            <a:r>
              <a:rPr lang="en-US" dirty="0" smtClean="0"/>
              <a:t>y </a:t>
            </a:r>
            <a:r>
              <a:rPr lang="el-GR" dirty="0" smtClean="0"/>
              <a:t>&lt; (</a:t>
            </a:r>
            <a:r>
              <a:rPr lang="en-US" dirty="0" smtClean="0"/>
              <a:t>z </a:t>
            </a:r>
            <a:r>
              <a:rPr lang="el-GR" dirty="0" smtClean="0"/>
              <a:t>- 1) / </a:t>
            </a:r>
            <a:r>
              <a:rPr lang="en-US" dirty="0" smtClean="0"/>
              <a:t>t </a:t>
            </a:r>
            <a:r>
              <a:rPr lang="el-GR" dirty="0" smtClean="0"/>
              <a:t>το αποτέλεσμα είναι Αληθής, αν το αποτέλεσμα της πράξης </a:t>
            </a:r>
            <a:r>
              <a:rPr lang="en-US" dirty="0" smtClean="0"/>
              <a:t>x </a:t>
            </a:r>
            <a:r>
              <a:rPr lang="el-GR" dirty="0" smtClean="0"/>
              <a:t>+ </a:t>
            </a:r>
            <a:r>
              <a:rPr lang="en-US" dirty="0" smtClean="0"/>
              <a:t>y </a:t>
            </a:r>
            <a:r>
              <a:rPr lang="el-GR" dirty="0" smtClean="0"/>
              <a:t>είναι μικρότερο από το αποτέλεσμα της πράξης </a:t>
            </a:r>
            <a:r>
              <a:rPr lang="en-US" dirty="0" smtClean="0"/>
              <a:t>z </a:t>
            </a:r>
            <a:r>
              <a:rPr lang="el-GR" dirty="0" smtClean="0"/>
              <a:t>- 1 διαιρούμενο δια </a:t>
            </a:r>
            <a:r>
              <a:rPr lang="en-US" dirty="0" smtClean="0"/>
              <a:t>t</a:t>
            </a:r>
            <a:r>
              <a:rPr lang="el-GR" dirty="0" smtClean="0"/>
              <a:t>.</a:t>
            </a:r>
          </a:p>
          <a:p>
            <a:r>
              <a:rPr lang="el-GR" dirty="0" smtClean="0"/>
              <a:t>Οι σχεσιακοί τελεστές μπορούν να χρησιμοποιηθούν και με αλφαριθμητικούς </a:t>
            </a:r>
            <a:r>
              <a:rPr lang="el-GR" dirty="0" err="1" smtClean="0"/>
              <a:t>τελεστέους</a:t>
            </a:r>
            <a:r>
              <a:rPr lang="el-GR" dirty="0" smtClean="0"/>
              <a:t>. Στην </a:t>
            </a:r>
            <a:r>
              <a:rPr lang="el-GR" dirty="0" err="1" smtClean="0"/>
              <a:t>ψευδογλώσσα</a:t>
            </a:r>
            <a:r>
              <a:rPr lang="el-GR" dirty="0" smtClean="0"/>
              <a:t> θα γίνεται σύγκριση αλφαριθμητικών εκφράσεων που περιέχουν μόνο τα κεφαλαία γράμματα του ελληνικού αλφαβήτου, στα οποία ισχύει η αλφαβητική σειρά. </a:t>
            </a:r>
          </a:p>
          <a:p>
            <a:pPr lvl="1"/>
            <a:r>
              <a:rPr lang="el-GR" dirty="0" smtClean="0"/>
              <a:t>Π.χ. η λογική έκφραση ''ΑΔΓ'' &gt; ''ΑΒΚ'' είναι αληθής, διότι κατά τη σύγκριση χαρακτήρα προς χαρακτήρα από αριστερά προς τα δεξιά εντοπίζεται ότι το γράμμα Δ είναι διαφορετικό και μεγαλύτερο του γράμματος Β.</a:t>
            </a:r>
            <a:br>
              <a:rPr lang="el-GR" dirty="0" smtClean="0"/>
            </a:br>
            <a:endParaRPr lang="el-GR" dirty="0" smtClean="0"/>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λογικές πράξεις σε μια έκφραση</a:t>
            </a:r>
            <a:endParaRPr lang="el-GR" dirty="0"/>
          </a:p>
        </p:txBody>
      </p:sp>
      <p:pic>
        <p:nvPicPr>
          <p:cNvPr id="36866" name="Picture 2"/>
          <p:cNvPicPr>
            <a:picLocks noGrp="1" noChangeAspect="1" noChangeArrowheads="1"/>
          </p:cNvPicPr>
          <p:nvPr>
            <p:ph idx="1"/>
          </p:nvPr>
        </p:nvPicPr>
        <p:blipFill>
          <a:blip r:embed="rId2" cstate="print"/>
          <a:srcRect/>
          <a:stretch>
            <a:fillRect/>
          </a:stretch>
        </p:blipFill>
        <p:spPr bwMode="auto">
          <a:xfrm>
            <a:off x="855778" y="2773680"/>
            <a:ext cx="5433262" cy="265271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199" y="2209800"/>
            <a:ext cx="6939281" cy="3916363"/>
          </a:xfrm>
        </p:spPr>
        <p:txBody>
          <a:bodyPr>
            <a:normAutofit fontScale="85000" lnSpcReduction="10000"/>
          </a:bodyPr>
          <a:lstStyle/>
          <a:p>
            <a:r>
              <a:rPr lang="el-GR" dirty="0" smtClean="0"/>
              <a:t>Η σχέση 0 &lt; </a:t>
            </a:r>
            <a:r>
              <a:rPr lang="en-US" dirty="0" smtClean="0"/>
              <a:t>x </a:t>
            </a:r>
            <a:r>
              <a:rPr lang="el-GR" dirty="0" smtClean="0"/>
              <a:t>&lt; 2</a:t>
            </a:r>
            <a:r>
              <a:rPr lang="en-US" dirty="0" smtClean="0"/>
              <a:t>k </a:t>
            </a:r>
            <a:r>
              <a:rPr lang="el-GR" dirty="0" smtClean="0"/>
              <a:t>+ 1 γράφεται στην </a:t>
            </a:r>
            <a:r>
              <a:rPr lang="el-GR" dirty="0" err="1" smtClean="0"/>
              <a:t>ψευδογλώσσα</a:t>
            </a:r>
            <a:r>
              <a:rPr lang="el-GR" dirty="0" smtClean="0"/>
              <a:t> </a:t>
            </a:r>
            <a:r>
              <a:rPr lang="en-US" dirty="0" smtClean="0"/>
              <a:t>x </a:t>
            </a:r>
            <a:r>
              <a:rPr lang="el-GR" dirty="0" smtClean="0"/>
              <a:t>&gt; 0 και </a:t>
            </a:r>
            <a:r>
              <a:rPr lang="en-US" dirty="0" smtClean="0"/>
              <a:t>x </a:t>
            </a:r>
            <a:r>
              <a:rPr lang="el-GR" dirty="0" smtClean="0"/>
              <a:t>&lt; 2 * </a:t>
            </a:r>
            <a:r>
              <a:rPr lang="en-US" dirty="0" smtClean="0"/>
              <a:t>k </a:t>
            </a:r>
            <a:r>
              <a:rPr lang="el-GR" dirty="0" smtClean="0"/>
              <a:t>+ 1</a:t>
            </a:r>
            <a:r>
              <a:rPr lang="el-GR" b="1" dirty="0" smtClean="0"/>
              <a:t> </a:t>
            </a:r>
            <a:r>
              <a:rPr lang="el-GR" dirty="0" smtClean="0"/>
              <a:t>και είναι αληθής, αν </a:t>
            </a:r>
            <a:r>
              <a:rPr lang="en-US" dirty="0" smtClean="0"/>
              <a:t>x </a:t>
            </a:r>
            <a:r>
              <a:rPr lang="el-GR" dirty="0" smtClean="0"/>
              <a:t>θετικό και ταυτόχρονα μικρότερο του 2 * </a:t>
            </a:r>
            <a:r>
              <a:rPr lang="en-US" dirty="0" smtClean="0"/>
              <a:t>k </a:t>
            </a:r>
            <a:r>
              <a:rPr lang="el-GR" dirty="0" smtClean="0"/>
              <a:t>+ 1.</a:t>
            </a:r>
            <a:endParaRPr lang="el-GR" b="1" dirty="0" smtClean="0"/>
          </a:p>
          <a:p>
            <a:r>
              <a:rPr lang="el-GR" dirty="0" smtClean="0"/>
              <a:t>Ο τελεστής </a:t>
            </a:r>
            <a:r>
              <a:rPr lang="el-GR" b="1" dirty="0" smtClean="0"/>
              <a:t>όχι</a:t>
            </a:r>
            <a:r>
              <a:rPr lang="el-GR" dirty="0" smtClean="0"/>
              <a:t> έχει έναν </a:t>
            </a:r>
            <a:r>
              <a:rPr lang="el-GR" dirty="0" err="1" smtClean="0"/>
              <a:t>τελεστέο</a:t>
            </a:r>
            <a:r>
              <a:rPr lang="el-GR" dirty="0" smtClean="0"/>
              <a:t>, ενώ οι </a:t>
            </a:r>
            <a:r>
              <a:rPr lang="el-GR" b="1" dirty="0" smtClean="0"/>
              <a:t>και</a:t>
            </a:r>
            <a:r>
              <a:rPr lang="el-GR" dirty="0" smtClean="0"/>
              <a:t>, </a:t>
            </a:r>
            <a:r>
              <a:rPr lang="el-GR" b="1" dirty="0" smtClean="0"/>
              <a:t>ή</a:t>
            </a:r>
            <a:r>
              <a:rPr lang="el-GR" dirty="0" smtClean="0"/>
              <a:t> έχουν δύο (ή περισσότερους).</a:t>
            </a:r>
            <a:endParaRPr lang="el-GR" b="1" dirty="0" smtClean="0"/>
          </a:p>
          <a:p>
            <a:r>
              <a:rPr lang="el-GR" dirty="0" smtClean="0">
                <a:solidFill>
                  <a:srgbClr val="C00000"/>
                </a:solidFill>
              </a:rPr>
              <a:t>Προσοχή</a:t>
            </a:r>
            <a:r>
              <a:rPr lang="el-GR" dirty="0" smtClean="0"/>
              <a:t>. Ο συγκριτικός τελεστής ≤ είναι ένας και διαβάζεται «μικρότερο ή ίσο». Δεν πρέπει να αναλύεται και σε μια λογική έκφραση με χρήση του λογικού τελεστή </a:t>
            </a:r>
            <a:r>
              <a:rPr lang="el-GR" b="1" dirty="0" smtClean="0"/>
              <a:t>ή</a:t>
            </a:r>
            <a:r>
              <a:rPr lang="el-GR" dirty="0" smtClean="0"/>
              <a:t>, μπορεί να προκληθεί λάθος, ιδιαίτερα αν υπάρχουν πολλοί τελεστές σε μια σύνθετη έκφραση.</a:t>
            </a:r>
            <a:endParaRPr lang="el-GR" b="1" i="1" dirty="0" smtClean="0"/>
          </a:p>
          <a:p>
            <a:pPr lvl="1"/>
            <a:r>
              <a:rPr lang="el-GR" dirty="0" err="1" smtClean="0"/>
              <a:t>Π.χ</a:t>
            </a:r>
            <a:r>
              <a:rPr lang="el-GR" dirty="0" smtClean="0"/>
              <a:t> </a:t>
            </a:r>
            <a:r>
              <a:rPr lang="el-GR" dirty="0" smtClean="0">
                <a:solidFill>
                  <a:srgbClr val="C00000"/>
                </a:solidFill>
              </a:rPr>
              <a:t>0 &lt; </a:t>
            </a:r>
            <a:r>
              <a:rPr lang="en-US" dirty="0" smtClean="0">
                <a:solidFill>
                  <a:srgbClr val="C00000"/>
                </a:solidFill>
              </a:rPr>
              <a:t>x </a:t>
            </a:r>
            <a:r>
              <a:rPr lang="el-GR" dirty="0" smtClean="0">
                <a:solidFill>
                  <a:srgbClr val="C00000"/>
                </a:solidFill>
              </a:rPr>
              <a:t>≤ 10</a:t>
            </a:r>
            <a:endParaRPr lang="el-GR" dirty="0" smtClean="0"/>
          </a:p>
          <a:p>
            <a:pPr lvl="2"/>
            <a:r>
              <a:rPr lang="el-GR" dirty="0" smtClean="0"/>
              <a:t>Σωστό: </a:t>
            </a:r>
            <a:r>
              <a:rPr lang="en-US" dirty="0" smtClean="0">
                <a:solidFill>
                  <a:srgbClr val="C00000"/>
                </a:solidFill>
              </a:rPr>
              <a:t>x </a:t>
            </a:r>
            <a:r>
              <a:rPr lang="el-GR" dirty="0" smtClean="0">
                <a:solidFill>
                  <a:srgbClr val="C00000"/>
                </a:solidFill>
              </a:rPr>
              <a:t>&gt; 0 και </a:t>
            </a:r>
            <a:r>
              <a:rPr lang="en-US" dirty="0" smtClean="0">
                <a:solidFill>
                  <a:srgbClr val="C00000"/>
                </a:solidFill>
              </a:rPr>
              <a:t>x </a:t>
            </a:r>
            <a:r>
              <a:rPr lang="el-GR" dirty="0" smtClean="0">
                <a:solidFill>
                  <a:srgbClr val="C00000"/>
                </a:solidFill>
              </a:rPr>
              <a:t>&lt; 10 </a:t>
            </a:r>
            <a:endParaRPr lang="el-GR" dirty="0" smtClean="0"/>
          </a:p>
          <a:p>
            <a:pPr lvl="2"/>
            <a:r>
              <a:rPr lang="el-GR" dirty="0" smtClean="0">
                <a:solidFill>
                  <a:schemeClr val="tx1"/>
                </a:solidFill>
              </a:rPr>
              <a:t>Λάθος:</a:t>
            </a:r>
            <a:r>
              <a:rPr lang="el-GR" dirty="0" smtClean="0">
                <a:solidFill>
                  <a:srgbClr val="C00000"/>
                </a:solidFill>
              </a:rPr>
              <a:t> </a:t>
            </a:r>
            <a:r>
              <a:rPr lang="en-US" dirty="0" smtClean="0">
                <a:solidFill>
                  <a:srgbClr val="C00000"/>
                </a:solidFill>
              </a:rPr>
              <a:t>x </a:t>
            </a:r>
            <a:r>
              <a:rPr lang="el-GR" dirty="0" smtClean="0">
                <a:solidFill>
                  <a:srgbClr val="C00000"/>
                </a:solidFill>
              </a:rPr>
              <a:t>&gt; 0 </a:t>
            </a:r>
            <a:r>
              <a:rPr lang="el-GR" b="1" dirty="0" smtClean="0">
                <a:solidFill>
                  <a:srgbClr val="C00000"/>
                </a:solidFill>
              </a:rPr>
              <a:t>και </a:t>
            </a:r>
            <a:r>
              <a:rPr lang="en-US" dirty="0" smtClean="0">
                <a:solidFill>
                  <a:srgbClr val="C00000"/>
                </a:solidFill>
              </a:rPr>
              <a:t>x </a:t>
            </a:r>
            <a:r>
              <a:rPr lang="el-GR" dirty="0" smtClean="0">
                <a:solidFill>
                  <a:srgbClr val="C00000"/>
                </a:solidFill>
              </a:rPr>
              <a:t>= 10 </a:t>
            </a:r>
            <a:r>
              <a:rPr lang="el-GR" b="1" dirty="0" smtClean="0">
                <a:solidFill>
                  <a:srgbClr val="C00000"/>
                </a:solidFill>
              </a:rPr>
              <a:t>ή </a:t>
            </a:r>
            <a:r>
              <a:rPr lang="en-US" dirty="0" smtClean="0">
                <a:solidFill>
                  <a:srgbClr val="C00000"/>
                </a:solidFill>
              </a:rPr>
              <a:t>x </a:t>
            </a:r>
            <a:r>
              <a:rPr lang="el-GR" dirty="0" smtClean="0">
                <a:solidFill>
                  <a:srgbClr val="C00000"/>
                </a:solidFill>
              </a:rPr>
              <a:t>&lt; 10 (</a:t>
            </a:r>
            <a:r>
              <a:rPr lang="el-GR" dirty="0" smtClean="0"/>
              <a:t>για </a:t>
            </a:r>
            <a:r>
              <a:rPr lang="en-US" dirty="0" smtClean="0"/>
              <a:t>x </a:t>
            </a:r>
            <a:r>
              <a:rPr lang="el-GR" dirty="0" smtClean="0"/>
              <a:t>1 θα δώσει τιμή Αληθής). </a:t>
            </a:r>
          </a:p>
          <a:p>
            <a:pPr lvl="1"/>
            <a:r>
              <a:rPr lang="el-GR" dirty="0" smtClean="0"/>
              <a:t>Συνιστάται να χρησιμοποιούνται </a:t>
            </a:r>
            <a:r>
              <a:rPr lang="el-GR" b="1" dirty="0" smtClean="0"/>
              <a:t>παρενθέσεις</a:t>
            </a:r>
            <a:r>
              <a:rPr lang="el-GR" dirty="0" smtClean="0"/>
              <a:t> όταν σε έκφραση υπάρχουν πολλοί λογικοί τελεστές.</a:t>
            </a:r>
            <a:endParaRPr lang="el-GR" b="1" dirty="0" smtClean="0"/>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169" y="236305"/>
            <a:ext cx="6508377" cy="1143000"/>
          </a:xfrm>
        </p:spPr>
        <p:txBody>
          <a:bodyPr/>
          <a:lstStyle/>
          <a:p>
            <a:r>
              <a:rPr lang="el-GR" dirty="0" smtClean="0"/>
              <a:t>Εντολή </a:t>
            </a:r>
            <a:r>
              <a:rPr lang="el-GR" dirty="0"/>
              <a:t>ε</a:t>
            </a:r>
            <a:r>
              <a:rPr lang="el-GR" dirty="0" smtClean="0"/>
              <a:t>κχώρησης</a:t>
            </a:r>
            <a:endParaRPr lang="en-US" dirty="0"/>
          </a:p>
        </p:txBody>
      </p:sp>
      <p:sp>
        <p:nvSpPr>
          <p:cNvPr id="3" name="Content Placeholder 2"/>
          <p:cNvSpPr>
            <a:spLocks noGrp="1"/>
          </p:cNvSpPr>
          <p:nvPr>
            <p:ph idx="1"/>
          </p:nvPr>
        </p:nvSpPr>
        <p:spPr>
          <a:xfrm>
            <a:off x="457199" y="1837019"/>
            <a:ext cx="7889995" cy="4289145"/>
          </a:xfrm>
        </p:spPr>
        <p:txBody>
          <a:bodyPr>
            <a:noAutofit/>
          </a:bodyPr>
          <a:lstStyle/>
          <a:p>
            <a:r>
              <a:rPr lang="en-US" i="1" dirty="0" err="1" smtClean="0"/>
              <a:t>Μετ</a:t>
            </a:r>
            <a:r>
              <a:rPr lang="en-US" i="1" dirty="0" smtClean="0"/>
              <a:t>αβ</a:t>
            </a:r>
            <a:r>
              <a:rPr lang="en-US" i="1" dirty="0" err="1" smtClean="0"/>
              <a:t>λητή</a:t>
            </a:r>
            <a:r>
              <a:rPr lang="en-US" i="1" dirty="0" smtClean="0"/>
              <a:t> </a:t>
            </a:r>
            <a:r>
              <a:rPr lang="en-US" i="1" dirty="0" smtClean="0">
                <a:sym typeface="Wingdings"/>
              </a:rPr>
              <a:t></a:t>
            </a:r>
            <a:r>
              <a:rPr lang="en-US" i="1" dirty="0" smtClean="0"/>
              <a:t> </a:t>
            </a:r>
            <a:r>
              <a:rPr lang="en-US" i="1" dirty="0" err="1" smtClean="0"/>
              <a:t>Έκφρ</a:t>
            </a:r>
            <a:r>
              <a:rPr lang="en-US" i="1" dirty="0" smtClean="0"/>
              <a:t>α</a:t>
            </a:r>
            <a:r>
              <a:rPr lang="en-US" i="1" dirty="0" err="1" smtClean="0"/>
              <a:t>ση</a:t>
            </a:r>
            <a:endParaRPr lang="el-GR" i="1" dirty="0" smtClean="0"/>
          </a:p>
          <a:p>
            <a:pPr marL="0" indent="0">
              <a:buNone/>
            </a:pPr>
            <a:r>
              <a:rPr lang="el-GR" i="1" dirty="0" smtClean="0"/>
              <a:t>	π.χ. Εμβαδό </a:t>
            </a:r>
            <a:r>
              <a:rPr lang="el-GR" i="1" dirty="0" smtClean="0">
                <a:sym typeface="Wingdings"/>
              </a:rPr>
              <a:t> β*υ</a:t>
            </a:r>
          </a:p>
          <a:p>
            <a:pPr marL="0" indent="801688">
              <a:buNone/>
            </a:pPr>
            <a:r>
              <a:rPr lang="el-GR" i="1" dirty="0" smtClean="0">
                <a:sym typeface="Wingdings"/>
              </a:rPr>
              <a:t>	Τάξη </a:t>
            </a:r>
            <a:r>
              <a:rPr lang="en-US" i="1" dirty="0" smtClean="0">
                <a:sym typeface="Wingdings"/>
              </a:rPr>
              <a:t>“</a:t>
            </a:r>
            <a:r>
              <a:rPr lang="el-GR" i="1" dirty="0" smtClean="0">
                <a:sym typeface="Wingdings"/>
              </a:rPr>
              <a:t>Β</a:t>
            </a:r>
            <a:r>
              <a:rPr lang="en-US" i="1" dirty="0" smtClean="0">
                <a:sym typeface="Wingdings"/>
              </a:rPr>
              <a:t>”</a:t>
            </a:r>
            <a:endParaRPr lang="en-US" i="1" dirty="0"/>
          </a:p>
          <a:p>
            <a:r>
              <a:rPr lang="el-GR" dirty="0" smtClean="0"/>
              <a:t>Λ</a:t>
            </a:r>
            <a:r>
              <a:rPr lang="en-US" dirty="0" err="1" smtClean="0"/>
              <a:t>ειτουργί</a:t>
            </a:r>
            <a:r>
              <a:rPr lang="en-US" dirty="0" smtClean="0"/>
              <a:t>α</a:t>
            </a:r>
            <a:r>
              <a:rPr lang="el-GR" dirty="0" smtClean="0"/>
              <a:t>:</a:t>
            </a:r>
            <a:r>
              <a:rPr lang="en-US" dirty="0" smtClean="0"/>
              <a:t> </a:t>
            </a:r>
            <a:r>
              <a:rPr lang="en-US" dirty="0" err="1" smtClean="0"/>
              <a:t>εκτελούντ</a:t>
            </a:r>
            <a:r>
              <a:rPr lang="en-US" dirty="0" smtClean="0"/>
              <a:t>α</a:t>
            </a:r>
            <a:r>
              <a:rPr lang="en-US" dirty="0" err="1" smtClean="0"/>
              <a:t>ι</a:t>
            </a:r>
            <a:r>
              <a:rPr lang="en-US" dirty="0" smtClean="0"/>
              <a:t> </a:t>
            </a:r>
            <a:r>
              <a:rPr lang="en-US" dirty="0" err="1"/>
              <a:t>οι</a:t>
            </a:r>
            <a:r>
              <a:rPr lang="en-US" dirty="0"/>
              <a:t> π</a:t>
            </a:r>
            <a:r>
              <a:rPr lang="en-US" dirty="0" err="1"/>
              <a:t>ράξεις</a:t>
            </a:r>
            <a:r>
              <a:rPr lang="en-US" dirty="0"/>
              <a:t> </a:t>
            </a:r>
            <a:r>
              <a:rPr lang="en-US" dirty="0" err="1"/>
              <a:t>στην</a:t>
            </a:r>
            <a:r>
              <a:rPr lang="en-US" dirty="0"/>
              <a:t> </a:t>
            </a:r>
            <a:r>
              <a:rPr lang="en-US" dirty="0" err="1"/>
              <a:t>έκφρ</a:t>
            </a:r>
            <a:r>
              <a:rPr lang="en-US" dirty="0"/>
              <a:t>α</a:t>
            </a:r>
            <a:r>
              <a:rPr lang="en-US" dirty="0" err="1"/>
              <a:t>ση</a:t>
            </a:r>
            <a:r>
              <a:rPr lang="en-US" dirty="0"/>
              <a:t> </a:t>
            </a:r>
            <a:r>
              <a:rPr lang="en-US" dirty="0" err="1"/>
              <a:t>κ</a:t>
            </a:r>
            <a:r>
              <a:rPr lang="en-US" dirty="0"/>
              <a:t>α</a:t>
            </a:r>
            <a:r>
              <a:rPr lang="en-US" dirty="0" err="1"/>
              <a:t>ι</a:t>
            </a:r>
            <a:r>
              <a:rPr lang="en-US" dirty="0"/>
              <a:t> </a:t>
            </a:r>
            <a:r>
              <a:rPr lang="en-US" dirty="0" err="1"/>
              <a:t>η</a:t>
            </a:r>
            <a:r>
              <a:rPr lang="en-US" dirty="0"/>
              <a:t> </a:t>
            </a:r>
            <a:r>
              <a:rPr lang="en-US" dirty="0" err="1"/>
              <a:t>τιμή</a:t>
            </a:r>
            <a:r>
              <a:rPr lang="en-US" dirty="0"/>
              <a:t> </a:t>
            </a:r>
            <a:r>
              <a:rPr lang="en-US" dirty="0" err="1"/>
              <a:t>της</a:t>
            </a:r>
            <a:r>
              <a:rPr lang="en-US" dirty="0"/>
              <a:t> </a:t>
            </a:r>
            <a:r>
              <a:rPr lang="en-US" dirty="0" err="1" smtClean="0"/>
              <a:t>εκχωρείτ</a:t>
            </a:r>
            <a:r>
              <a:rPr lang="en-US" dirty="0" smtClean="0"/>
              <a:t>α</a:t>
            </a:r>
            <a:r>
              <a:rPr lang="en-US" dirty="0" err="1" smtClean="0"/>
              <a:t>ι</a:t>
            </a:r>
            <a:r>
              <a:rPr lang="en-US" dirty="0" smtClean="0"/>
              <a:t> </a:t>
            </a:r>
            <a:r>
              <a:rPr lang="en-US" dirty="0" err="1" smtClean="0"/>
              <a:t>στη</a:t>
            </a:r>
            <a:r>
              <a:rPr lang="en-US" dirty="0" smtClean="0"/>
              <a:t> </a:t>
            </a:r>
            <a:r>
              <a:rPr lang="en-US" dirty="0" err="1" smtClean="0"/>
              <a:t>μετ</a:t>
            </a:r>
            <a:r>
              <a:rPr lang="en-US" dirty="0" smtClean="0"/>
              <a:t>αβ</a:t>
            </a:r>
            <a:r>
              <a:rPr lang="en-US" dirty="0" err="1" smtClean="0"/>
              <a:t>λητή</a:t>
            </a:r>
            <a:r>
              <a:rPr lang="el-GR" dirty="0" smtClean="0"/>
              <a:t>. </a:t>
            </a:r>
          </a:p>
          <a:p>
            <a:r>
              <a:rPr lang="el-GR" dirty="0" smtClean="0"/>
              <a:t>ΠΡΟΣΟΧΗ: Δ</a:t>
            </a:r>
            <a:r>
              <a:rPr lang="en-US" dirty="0" err="1" smtClean="0"/>
              <a:t>εν</a:t>
            </a:r>
            <a:r>
              <a:rPr lang="en-US" dirty="0" smtClean="0"/>
              <a:t> </a:t>
            </a:r>
            <a:r>
              <a:rPr lang="en-US" dirty="0" err="1" smtClean="0"/>
              <a:t>είν</a:t>
            </a:r>
            <a:r>
              <a:rPr lang="en-US" dirty="0" smtClean="0"/>
              <a:t>α</a:t>
            </a:r>
            <a:r>
              <a:rPr lang="en-US" dirty="0" err="1" smtClean="0"/>
              <a:t>ι</a:t>
            </a:r>
            <a:r>
              <a:rPr lang="en-US" dirty="0" smtClean="0"/>
              <a:t> </a:t>
            </a:r>
            <a:r>
              <a:rPr lang="en-US" dirty="0" err="1" smtClean="0"/>
              <a:t>εξίσωση</a:t>
            </a:r>
            <a:endParaRPr lang="el-GR" dirty="0"/>
          </a:p>
          <a:p>
            <a:r>
              <a:rPr lang="en-US" dirty="0" err="1" smtClean="0"/>
              <a:t>Αριστερά</a:t>
            </a:r>
            <a:r>
              <a:rPr lang="en-US" dirty="0" smtClean="0"/>
              <a:t> </a:t>
            </a:r>
            <a:r>
              <a:rPr lang="en-US" dirty="0" err="1"/>
              <a:t>του</a:t>
            </a:r>
            <a:r>
              <a:rPr lang="en-US" dirty="0"/>
              <a:t> </a:t>
            </a:r>
            <a:r>
              <a:rPr lang="en-US" dirty="0" err="1"/>
              <a:t>συμ</a:t>
            </a:r>
            <a:r>
              <a:rPr lang="en-US" dirty="0"/>
              <a:t>β</a:t>
            </a:r>
            <a:r>
              <a:rPr lang="en-US" dirty="0" err="1"/>
              <a:t>όλου</a:t>
            </a:r>
            <a:r>
              <a:rPr lang="en-US" dirty="0"/>
              <a:t> </a:t>
            </a:r>
            <a:r>
              <a:rPr lang="en-US" dirty="0" smtClean="0">
                <a:sym typeface="Wingdings"/>
              </a:rPr>
              <a:t></a:t>
            </a:r>
            <a:r>
              <a:rPr lang="el-GR" dirty="0" smtClean="0">
                <a:sym typeface="Wingdings"/>
              </a:rPr>
              <a:t> </a:t>
            </a:r>
            <a:r>
              <a:rPr lang="en-US" dirty="0" err="1" smtClean="0"/>
              <a:t>υ</a:t>
            </a:r>
            <a:r>
              <a:rPr lang="en-US" dirty="0" smtClean="0"/>
              <a:t>π</a:t>
            </a:r>
            <a:r>
              <a:rPr lang="en-US" dirty="0" err="1" smtClean="0"/>
              <a:t>άρχει</a:t>
            </a:r>
            <a:r>
              <a:rPr lang="en-US" dirty="0" smtClean="0"/>
              <a:t> </a:t>
            </a:r>
            <a:r>
              <a:rPr lang="en-US" dirty="0"/>
              <a:t>π</a:t>
            </a:r>
            <a:r>
              <a:rPr lang="en-US" dirty="0" err="1"/>
              <a:t>άντ</a:t>
            </a:r>
            <a:r>
              <a:rPr lang="en-US" dirty="0"/>
              <a:t>α </a:t>
            </a:r>
            <a:r>
              <a:rPr lang="en-US" dirty="0" err="1"/>
              <a:t>μόνο</a:t>
            </a:r>
            <a:r>
              <a:rPr lang="en-US" dirty="0"/>
              <a:t> </a:t>
            </a:r>
            <a:r>
              <a:rPr lang="en-US" dirty="0" err="1"/>
              <a:t>μι</a:t>
            </a:r>
            <a:r>
              <a:rPr lang="en-US" dirty="0"/>
              <a:t>α </a:t>
            </a:r>
            <a:r>
              <a:rPr lang="en-US" dirty="0" err="1"/>
              <a:t>μετ</a:t>
            </a:r>
            <a:r>
              <a:rPr lang="en-US" dirty="0"/>
              <a:t>αβ</a:t>
            </a:r>
            <a:r>
              <a:rPr lang="en-US" dirty="0" err="1"/>
              <a:t>λητή</a:t>
            </a:r>
            <a:r>
              <a:rPr lang="en-US" dirty="0"/>
              <a:t>, </a:t>
            </a:r>
            <a:r>
              <a:rPr lang="en-US" dirty="0" err="1"/>
              <a:t>ενώ</a:t>
            </a:r>
            <a:r>
              <a:rPr lang="en-US" dirty="0"/>
              <a:t> </a:t>
            </a:r>
            <a:r>
              <a:rPr lang="en-US" dirty="0" err="1"/>
              <a:t>δεξιά</a:t>
            </a:r>
            <a:r>
              <a:rPr lang="en-US" dirty="0"/>
              <a:t> μπ</a:t>
            </a:r>
            <a:r>
              <a:rPr lang="en-US" dirty="0" err="1"/>
              <a:t>ορεί</a:t>
            </a:r>
            <a:r>
              <a:rPr lang="en-US" dirty="0"/>
              <a:t> </a:t>
            </a:r>
            <a:r>
              <a:rPr lang="en-US" dirty="0" err="1"/>
              <a:t>ν</a:t>
            </a:r>
            <a:r>
              <a:rPr lang="en-US" dirty="0"/>
              <a:t>α </a:t>
            </a:r>
            <a:r>
              <a:rPr lang="en-US" dirty="0" err="1"/>
              <a:t>υ</a:t>
            </a:r>
            <a:r>
              <a:rPr lang="en-US" dirty="0"/>
              <a:t>π</a:t>
            </a:r>
            <a:r>
              <a:rPr lang="en-US" dirty="0" err="1"/>
              <a:t>άρχει</a:t>
            </a:r>
            <a:r>
              <a:rPr lang="en-US" dirty="0"/>
              <a:t> </a:t>
            </a:r>
            <a:r>
              <a:rPr lang="en-US" dirty="0" err="1"/>
              <a:t>στ</a:t>
            </a:r>
            <a:r>
              <a:rPr lang="en-US" dirty="0"/>
              <a:t>α</a:t>
            </a:r>
            <a:r>
              <a:rPr lang="en-US" dirty="0" err="1"/>
              <a:t>θερά</a:t>
            </a:r>
            <a:r>
              <a:rPr lang="en-US" dirty="0"/>
              <a:t>, </a:t>
            </a:r>
            <a:r>
              <a:rPr lang="en-US" dirty="0" err="1"/>
              <a:t>μετ</a:t>
            </a:r>
            <a:r>
              <a:rPr lang="en-US" dirty="0"/>
              <a:t>αβ</a:t>
            </a:r>
            <a:r>
              <a:rPr lang="en-US" dirty="0" err="1"/>
              <a:t>λητή</a:t>
            </a:r>
            <a:r>
              <a:rPr lang="en-US" dirty="0"/>
              <a:t> </a:t>
            </a:r>
            <a:r>
              <a:rPr lang="en-US" dirty="0" err="1"/>
              <a:t>ή</a:t>
            </a:r>
            <a:r>
              <a:rPr lang="en-US" dirty="0"/>
              <a:t> </a:t>
            </a:r>
            <a:r>
              <a:rPr lang="en-US" dirty="0" err="1"/>
              <a:t>έκφρ</a:t>
            </a:r>
            <a:r>
              <a:rPr lang="en-US" dirty="0"/>
              <a:t>α</a:t>
            </a:r>
            <a:r>
              <a:rPr lang="en-US" dirty="0" err="1"/>
              <a:t>ση</a:t>
            </a:r>
            <a:r>
              <a:rPr lang="en-US" dirty="0"/>
              <a:t>.</a:t>
            </a:r>
          </a:p>
          <a:p>
            <a:r>
              <a:rPr lang="en-US" dirty="0" err="1"/>
              <a:t>Η</a:t>
            </a:r>
            <a:r>
              <a:rPr lang="en-US" dirty="0"/>
              <a:t> </a:t>
            </a:r>
            <a:r>
              <a:rPr lang="en-US" dirty="0" err="1"/>
              <a:t>εκχώρηση</a:t>
            </a:r>
            <a:r>
              <a:rPr lang="en-US" dirty="0"/>
              <a:t> </a:t>
            </a:r>
            <a:r>
              <a:rPr lang="en-US" dirty="0" err="1"/>
              <a:t>τιμών</a:t>
            </a:r>
            <a:r>
              <a:rPr lang="en-US" dirty="0"/>
              <a:t> </a:t>
            </a:r>
            <a:r>
              <a:rPr lang="en-US" dirty="0" err="1"/>
              <a:t>ε</a:t>
            </a:r>
            <a:r>
              <a:rPr lang="en-US" dirty="0"/>
              <a:t>π</a:t>
            </a:r>
            <a:r>
              <a:rPr lang="en-US" dirty="0" err="1"/>
              <a:t>ιτυγχάνετ</a:t>
            </a:r>
            <a:r>
              <a:rPr lang="en-US" dirty="0"/>
              <a:t>α</a:t>
            </a:r>
            <a:r>
              <a:rPr lang="en-US" dirty="0" err="1"/>
              <a:t>ι</a:t>
            </a:r>
            <a:r>
              <a:rPr lang="en-US" dirty="0"/>
              <a:t> </a:t>
            </a:r>
            <a:r>
              <a:rPr lang="en-US" dirty="0" err="1"/>
              <a:t>κ</a:t>
            </a:r>
            <a:r>
              <a:rPr lang="en-US" dirty="0"/>
              <a:t>α</a:t>
            </a:r>
            <a:r>
              <a:rPr lang="en-US" dirty="0" err="1"/>
              <a:t>ι</a:t>
            </a:r>
            <a:r>
              <a:rPr lang="en-US" dirty="0"/>
              <a:t> </a:t>
            </a:r>
            <a:r>
              <a:rPr lang="en-US" dirty="0" err="1"/>
              <a:t>με</a:t>
            </a:r>
            <a:r>
              <a:rPr lang="en-US" dirty="0"/>
              <a:t> </a:t>
            </a:r>
            <a:r>
              <a:rPr lang="en-US" dirty="0" err="1"/>
              <a:t>τις</a:t>
            </a:r>
            <a:r>
              <a:rPr lang="en-US" dirty="0"/>
              <a:t> </a:t>
            </a:r>
            <a:r>
              <a:rPr lang="en-US" dirty="0" err="1"/>
              <a:t>εντολές</a:t>
            </a:r>
            <a:r>
              <a:rPr lang="en-US" dirty="0"/>
              <a:t> </a:t>
            </a:r>
            <a:r>
              <a:rPr lang="en-US" dirty="0" err="1"/>
              <a:t>εισόδου</a:t>
            </a:r>
            <a:r>
              <a:rPr lang="en-US" dirty="0"/>
              <a:t>. </a:t>
            </a:r>
          </a:p>
        </p:txBody>
      </p:sp>
    </p:spTree>
    <p:extLst>
      <p:ext uri="{BB962C8B-B14F-4D97-AF65-F5344CB8AC3E}">
        <p14:creationId xmlns="" xmlns:p14="http://schemas.microsoft.com/office/powerpoint/2010/main" val="2091780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789" y="396582"/>
            <a:ext cx="6508377" cy="1143000"/>
          </a:xfrm>
        </p:spPr>
        <p:txBody>
          <a:bodyPr/>
          <a:lstStyle/>
          <a:p>
            <a:r>
              <a:rPr lang="el-GR" dirty="0" smtClean="0"/>
              <a:t>Εντολή εισόδου</a:t>
            </a:r>
            <a:endParaRPr lang="en-US" dirty="0"/>
          </a:p>
        </p:txBody>
      </p:sp>
      <p:sp>
        <p:nvSpPr>
          <p:cNvPr id="3" name="Content Placeholder 2"/>
          <p:cNvSpPr>
            <a:spLocks noGrp="1"/>
          </p:cNvSpPr>
          <p:nvPr>
            <p:ph idx="1"/>
          </p:nvPr>
        </p:nvSpPr>
        <p:spPr>
          <a:xfrm>
            <a:off x="642149" y="2206889"/>
            <a:ext cx="7668061" cy="3746668"/>
          </a:xfrm>
        </p:spPr>
        <p:txBody>
          <a:bodyPr>
            <a:normAutofit/>
          </a:bodyPr>
          <a:lstStyle/>
          <a:p>
            <a:r>
              <a:rPr lang="en-US" b="1" dirty="0" err="1"/>
              <a:t>Διά</a:t>
            </a:r>
            <a:r>
              <a:rPr lang="en-US" b="1" dirty="0"/>
              <a:t>βα</a:t>
            </a:r>
            <a:r>
              <a:rPr lang="en-US" b="1" dirty="0" err="1"/>
              <a:t>σε</a:t>
            </a:r>
            <a:r>
              <a:rPr lang="en-US" b="1" dirty="0"/>
              <a:t> </a:t>
            </a:r>
            <a:r>
              <a:rPr lang="en-US" i="1" dirty="0" err="1" smtClean="0"/>
              <a:t>λίστ</a:t>
            </a:r>
            <a:r>
              <a:rPr lang="en-US" i="1" dirty="0" smtClean="0"/>
              <a:t>α_</a:t>
            </a:r>
            <a:r>
              <a:rPr lang="en-US" i="1" dirty="0" err="1" smtClean="0"/>
              <a:t>μετ</a:t>
            </a:r>
            <a:r>
              <a:rPr lang="en-US" i="1" dirty="0" smtClean="0"/>
              <a:t>αβ</a:t>
            </a:r>
            <a:r>
              <a:rPr lang="en-US" i="1" dirty="0" err="1" smtClean="0"/>
              <a:t>λητών</a:t>
            </a:r>
            <a:endParaRPr lang="el-GR" i="1" dirty="0" smtClean="0"/>
          </a:p>
          <a:p>
            <a:pPr marL="228600" lvl="1" indent="0">
              <a:buNone/>
            </a:pPr>
            <a:r>
              <a:rPr lang="el-GR" i="1" dirty="0"/>
              <a:t>π</a:t>
            </a:r>
            <a:r>
              <a:rPr lang="el-GR" i="1" dirty="0" smtClean="0"/>
              <a:t>.χ. </a:t>
            </a:r>
            <a:r>
              <a:rPr lang="en-US" b="1" dirty="0" err="1"/>
              <a:t>Διά</a:t>
            </a:r>
            <a:r>
              <a:rPr lang="en-US" b="1" dirty="0"/>
              <a:t>βα</a:t>
            </a:r>
            <a:r>
              <a:rPr lang="en-US" b="1" dirty="0" err="1"/>
              <a:t>σε</a:t>
            </a:r>
            <a:r>
              <a:rPr lang="en-US" b="1" dirty="0"/>
              <a:t> </a:t>
            </a:r>
            <a:r>
              <a:rPr lang="el-GR" dirty="0" smtClean="0"/>
              <a:t>α</a:t>
            </a:r>
          </a:p>
          <a:p>
            <a:pPr marL="542925" lvl="1" indent="0">
              <a:buNone/>
            </a:pPr>
            <a:r>
              <a:rPr lang="en-US" b="1" dirty="0" err="1"/>
              <a:t>Διά</a:t>
            </a:r>
            <a:r>
              <a:rPr lang="en-US" b="1" dirty="0"/>
              <a:t>βα</a:t>
            </a:r>
            <a:r>
              <a:rPr lang="en-US" b="1" dirty="0" err="1"/>
              <a:t>σε</a:t>
            </a:r>
            <a:r>
              <a:rPr lang="en-US" b="1" dirty="0"/>
              <a:t> </a:t>
            </a:r>
            <a:r>
              <a:rPr lang="el-GR" dirty="0" smtClean="0"/>
              <a:t>ονομα, επίθετο</a:t>
            </a:r>
            <a:endParaRPr lang="en-US" i="1" dirty="0"/>
          </a:p>
          <a:p>
            <a:r>
              <a:rPr lang="el-GR" dirty="0" smtClean="0"/>
              <a:t>Λειτουργία: </a:t>
            </a:r>
            <a:r>
              <a:rPr lang="en-US" dirty="0" err="1" smtClean="0"/>
              <a:t>ε</a:t>
            </a:r>
            <a:r>
              <a:rPr lang="en-US" dirty="0" smtClean="0"/>
              <a:t>π</a:t>
            </a:r>
            <a:r>
              <a:rPr lang="en-US" dirty="0" err="1" smtClean="0"/>
              <a:t>ιτρέ</a:t>
            </a:r>
            <a:r>
              <a:rPr lang="en-US" dirty="0" smtClean="0"/>
              <a:t>π</a:t>
            </a:r>
            <a:r>
              <a:rPr lang="en-US" dirty="0" err="1" smtClean="0"/>
              <a:t>ει</a:t>
            </a:r>
            <a:r>
              <a:rPr lang="en-US" dirty="0" smtClean="0"/>
              <a:t> </a:t>
            </a:r>
            <a:r>
              <a:rPr lang="en-US" dirty="0" err="1"/>
              <a:t>την</a:t>
            </a:r>
            <a:r>
              <a:rPr lang="en-US" dirty="0"/>
              <a:t> </a:t>
            </a:r>
            <a:r>
              <a:rPr lang="en-US" dirty="0" err="1"/>
              <a:t>είσοδο</a:t>
            </a:r>
            <a:r>
              <a:rPr lang="en-US" dirty="0"/>
              <a:t> </a:t>
            </a:r>
            <a:r>
              <a:rPr lang="en-US" dirty="0" err="1"/>
              <a:t>τιμών</a:t>
            </a:r>
            <a:r>
              <a:rPr lang="en-US" dirty="0"/>
              <a:t> </a:t>
            </a:r>
            <a:r>
              <a:rPr lang="en-US" dirty="0" err="1"/>
              <a:t>κ</a:t>
            </a:r>
            <a:r>
              <a:rPr lang="en-US" dirty="0"/>
              <a:t>α</a:t>
            </a:r>
            <a:r>
              <a:rPr lang="en-US" dirty="0" err="1"/>
              <a:t>ι</a:t>
            </a:r>
            <a:r>
              <a:rPr lang="en-US" dirty="0"/>
              <a:t> </a:t>
            </a:r>
            <a:r>
              <a:rPr lang="en-US" dirty="0" err="1"/>
              <a:t>την</a:t>
            </a:r>
            <a:r>
              <a:rPr lang="en-US" dirty="0"/>
              <a:t> </a:t>
            </a:r>
            <a:r>
              <a:rPr lang="en-US" dirty="0" err="1"/>
              <a:t>εκχώρηση</a:t>
            </a:r>
            <a:r>
              <a:rPr lang="en-US" dirty="0"/>
              <a:t> α</a:t>
            </a:r>
            <a:r>
              <a:rPr lang="en-US" dirty="0" err="1"/>
              <a:t>υτών</a:t>
            </a:r>
            <a:r>
              <a:rPr lang="en-US" dirty="0"/>
              <a:t> </a:t>
            </a:r>
            <a:r>
              <a:rPr lang="en-US" dirty="0" err="1"/>
              <a:t>στις</a:t>
            </a:r>
            <a:r>
              <a:rPr lang="en-US" dirty="0"/>
              <a:t> </a:t>
            </a:r>
            <a:r>
              <a:rPr lang="en-US" dirty="0" err="1"/>
              <a:t>μετ</a:t>
            </a:r>
            <a:r>
              <a:rPr lang="en-US" dirty="0"/>
              <a:t>αβ</a:t>
            </a:r>
            <a:r>
              <a:rPr lang="en-US" dirty="0" err="1"/>
              <a:t>λητές</a:t>
            </a:r>
            <a:r>
              <a:rPr lang="en-US" dirty="0"/>
              <a:t> π</a:t>
            </a:r>
            <a:r>
              <a:rPr lang="en-US" dirty="0" err="1"/>
              <a:t>ου</a:t>
            </a:r>
            <a:r>
              <a:rPr lang="en-US" dirty="0"/>
              <a:t> α</a:t>
            </a:r>
            <a:r>
              <a:rPr lang="en-US" dirty="0" err="1"/>
              <a:t>ν</a:t>
            </a:r>
            <a:r>
              <a:rPr lang="en-US" dirty="0"/>
              <a:t>α</a:t>
            </a:r>
            <a:r>
              <a:rPr lang="en-US" dirty="0" err="1"/>
              <a:t>φέροντ</a:t>
            </a:r>
            <a:r>
              <a:rPr lang="en-US" dirty="0"/>
              <a:t>α</a:t>
            </a:r>
            <a:r>
              <a:rPr lang="en-US" dirty="0" err="1"/>
              <a:t>ι</a:t>
            </a:r>
            <a:r>
              <a:rPr lang="en-US" dirty="0"/>
              <a:t> </a:t>
            </a:r>
            <a:r>
              <a:rPr lang="en-US" dirty="0" err="1"/>
              <a:t>στη</a:t>
            </a:r>
            <a:r>
              <a:rPr lang="en-US" dirty="0"/>
              <a:t> </a:t>
            </a:r>
            <a:r>
              <a:rPr lang="en-US" dirty="0" err="1"/>
              <a:t>λίστ</a:t>
            </a:r>
            <a:r>
              <a:rPr lang="en-US" dirty="0"/>
              <a:t>α_</a:t>
            </a:r>
            <a:r>
              <a:rPr lang="en-US" dirty="0" err="1"/>
              <a:t>μετ</a:t>
            </a:r>
            <a:r>
              <a:rPr lang="en-US" dirty="0"/>
              <a:t>αβ</a:t>
            </a:r>
            <a:r>
              <a:rPr lang="en-US" dirty="0" err="1"/>
              <a:t>λητών</a:t>
            </a:r>
            <a:r>
              <a:rPr lang="en-US" dirty="0"/>
              <a:t>.</a:t>
            </a:r>
          </a:p>
          <a:p>
            <a:r>
              <a:rPr lang="en-US" dirty="0" err="1" smtClean="0"/>
              <a:t>δι</a:t>
            </a:r>
            <a:r>
              <a:rPr lang="en-US" dirty="0" smtClean="0"/>
              <a:t>α</a:t>
            </a:r>
            <a:r>
              <a:rPr lang="en-US" dirty="0" err="1" smtClean="0"/>
              <a:t>φέρει</a:t>
            </a:r>
            <a:r>
              <a:rPr lang="en-US" dirty="0" smtClean="0"/>
              <a:t> </a:t>
            </a:r>
            <a:r>
              <a:rPr lang="en-US" dirty="0"/>
              <a:t>απ</a:t>
            </a:r>
            <a:r>
              <a:rPr lang="en-US" dirty="0" err="1"/>
              <a:t>ό</a:t>
            </a:r>
            <a:r>
              <a:rPr lang="en-US" dirty="0"/>
              <a:t> </a:t>
            </a:r>
            <a:r>
              <a:rPr lang="en-US" dirty="0" err="1"/>
              <a:t>την</a:t>
            </a:r>
            <a:r>
              <a:rPr lang="en-US" dirty="0"/>
              <a:t> </a:t>
            </a:r>
            <a:r>
              <a:rPr lang="en-US" dirty="0" err="1"/>
              <a:t>εντολή</a:t>
            </a:r>
            <a:r>
              <a:rPr lang="en-US" dirty="0"/>
              <a:t> </a:t>
            </a:r>
            <a:r>
              <a:rPr lang="en-US" dirty="0" err="1"/>
              <a:t>εκχώρησης</a:t>
            </a:r>
            <a:r>
              <a:rPr lang="en-US" dirty="0"/>
              <a:t>, </a:t>
            </a:r>
            <a:r>
              <a:rPr lang="en-US" dirty="0" err="1"/>
              <a:t>γι</a:t>
            </a:r>
            <a:r>
              <a:rPr lang="en-US" dirty="0"/>
              <a:t>α</a:t>
            </a:r>
            <a:r>
              <a:rPr lang="en-US" dirty="0" err="1"/>
              <a:t>τί</a:t>
            </a:r>
            <a:r>
              <a:rPr lang="en-US" dirty="0"/>
              <a:t> </a:t>
            </a:r>
            <a:r>
              <a:rPr lang="en-US" dirty="0" err="1"/>
              <a:t>στη</a:t>
            </a:r>
            <a:r>
              <a:rPr lang="en-US" dirty="0"/>
              <a:t> </a:t>
            </a:r>
            <a:r>
              <a:rPr lang="en-US" dirty="0" err="1" smtClean="0"/>
              <a:t>δεύτερη</a:t>
            </a:r>
            <a:r>
              <a:rPr lang="en-US" dirty="0" smtClean="0"/>
              <a:t> </a:t>
            </a:r>
            <a:r>
              <a:rPr lang="en-US" dirty="0" err="1"/>
              <a:t>οι</a:t>
            </a:r>
            <a:r>
              <a:rPr lang="en-US" dirty="0"/>
              <a:t> </a:t>
            </a:r>
            <a:r>
              <a:rPr lang="en-US" dirty="0" err="1"/>
              <a:t>τιμές</a:t>
            </a:r>
            <a:r>
              <a:rPr lang="en-US" dirty="0"/>
              <a:t> </a:t>
            </a:r>
            <a:r>
              <a:rPr lang="en-US" dirty="0" err="1"/>
              <a:t>των</a:t>
            </a:r>
            <a:r>
              <a:rPr lang="en-US" dirty="0"/>
              <a:t> </a:t>
            </a:r>
            <a:r>
              <a:rPr lang="en-US" dirty="0" err="1"/>
              <a:t>μετ</a:t>
            </a:r>
            <a:r>
              <a:rPr lang="en-US" dirty="0"/>
              <a:t>αβ</a:t>
            </a:r>
            <a:r>
              <a:rPr lang="en-US" dirty="0" err="1"/>
              <a:t>λητών</a:t>
            </a:r>
            <a:r>
              <a:rPr lang="en-US" dirty="0"/>
              <a:t> π</a:t>
            </a:r>
            <a:r>
              <a:rPr lang="en-US" dirty="0" err="1"/>
              <a:t>ροσδιορίζοντ</a:t>
            </a:r>
            <a:r>
              <a:rPr lang="en-US" dirty="0"/>
              <a:t>α</a:t>
            </a:r>
            <a:r>
              <a:rPr lang="en-US" dirty="0" err="1"/>
              <a:t>ι</a:t>
            </a:r>
            <a:r>
              <a:rPr lang="en-US" dirty="0"/>
              <a:t> </a:t>
            </a:r>
            <a:r>
              <a:rPr lang="en-US" dirty="0" err="1"/>
              <a:t>κ</a:t>
            </a:r>
            <a:r>
              <a:rPr lang="en-US" dirty="0"/>
              <a:t>α</a:t>
            </a:r>
            <a:r>
              <a:rPr lang="en-US" dirty="0" err="1"/>
              <a:t>τά</a:t>
            </a:r>
            <a:r>
              <a:rPr lang="en-US" dirty="0"/>
              <a:t> </a:t>
            </a:r>
            <a:r>
              <a:rPr lang="en-US" dirty="0" err="1"/>
              <a:t>τη</a:t>
            </a:r>
            <a:r>
              <a:rPr lang="en-US" dirty="0"/>
              <a:t> </a:t>
            </a:r>
            <a:r>
              <a:rPr lang="en-US" b="1" dirty="0" err="1"/>
              <a:t>συγγρ</a:t>
            </a:r>
            <a:r>
              <a:rPr lang="en-US" b="1" dirty="0"/>
              <a:t>α</a:t>
            </a:r>
            <a:r>
              <a:rPr lang="en-US" b="1" dirty="0" err="1"/>
              <a:t>φή</a:t>
            </a:r>
            <a:r>
              <a:rPr lang="en-US" dirty="0"/>
              <a:t> </a:t>
            </a:r>
            <a:r>
              <a:rPr lang="en-US" dirty="0" err="1"/>
              <a:t>του</a:t>
            </a:r>
            <a:r>
              <a:rPr lang="en-US" dirty="0"/>
              <a:t> α</a:t>
            </a:r>
            <a:r>
              <a:rPr lang="en-US" dirty="0" err="1"/>
              <a:t>λγορίθμου</a:t>
            </a:r>
            <a:r>
              <a:rPr lang="en-US" dirty="0"/>
              <a:t>, </a:t>
            </a:r>
            <a:r>
              <a:rPr lang="en-US" dirty="0" err="1"/>
              <a:t>ενώ</a:t>
            </a:r>
            <a:r>
              <a:rPr lang="en-US" dirty="0"/>
              <a:t> </a:t>
            </a:r>
            <a:r>
              <a:rPr lang="en-US" dirty="0" err="1"/>
              <a:t>στην</a:t>
            </a:r>
            <a:r>
              <a:rPr lang="en-US" dirty="0"/>
              <a:t> π</a:t>
            </a:r>
            <a:r>
              <a:rPr lang="en-US" dirty="0" err="1"/>
              <a:t>ρώτη</a:t>
            </a:r>
            <a:r>
              <a:rPr lang="en-US" dirty="0"/>
              <a:t> </a:t>
            </a:r>
            <a:r>
              <a:rPr lang="en-US" dirty="0" err="1"/>
              <a:t>κ</a:t>
            </a:r>
            <a:r>
              <a:rPr lang="en-US" dirty="0"/>
              <a:t>α</a:t>
            </a:r>
            <a:r>
              <a:rPr lang="en-US" dirty="0" err="1"/>
              <a:t>τά</a:t>
            </a:r>
            <a:r>
              <a:rPr lang="en-US" dirty="0"/>
              <a:t> </a:t>
            </a:r>
            <a:r>
              <a:rPr lang="en-US" dirty="0" err="1"/>
              <a:t>την</a:t>
            </a:r>
            <a:r>
              <a:rPr lang="en-US" dirty="0"/>
              <a:t> </a:t>
            </a:r>
            <a:r>
              <a:rPr lang="en-US" b="1" dirty="0" err="1"/>
              <a:t>εκτέλεση</a:t>
            </a:r>
            <a:r>
              <a:rPr lang="en-US" dirty="0"/>
              <a:t> </a:t>
            </a:r>
            <a:r>
              <a:rPr lang="en-US" dirty="0" err="1"/>
              <a:t>του</a:t>
            </a:r>
            <a:r>
              <a:rPr lang="en-US" dirty="0"/>
              <a:t> α</a:t>
            </a:r>
            <a:r>
              <a:rPr lang="en-US" dirty="0" err="1"/>
              <a:t>λγορίθμου</a:t>
            </a:r>
            <a:r>
              <a:rPr lang="en-US" dirty="0"/>
              <a:t>.</a:t>
            </a:r>
          </a:p>
          <a:p>
            <a:endParaRPr lang="en-US" dirty="0"/>
          </a:p>
        </p:txBody>
      </p:sp>
    </p:spTree>
    <p:extLst>
      <p:ext uri="{BB962C8B-B14F-4D97-AF65-F5344CB8AC3E}">
        <p14:creationId xmlns="" xmlns:p14="http://schemas.microsoft.com/office/powerpoint/2010/main" val="2701672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839" y="581517"/>
            <a:ext cx="6508377" cy="1143000"/>
          </a:xfrm>
        </p:spPr>
        <p:txBody>
          <a:bodyPr/>
          <a:lstStyle/>
          <a:p>
            <a:r>
              <a:rPr lang="el-GR" dirty="0" smtClean="0"/>
              <a:t>Εντολές εξόδου</a:t>
            </a:r>
            <a:endParaRPr lang="en-US" dirty="0"/>
          </a:p>
        </p:txBody>
      </p:sp>
      <p:sp>
        <p:nvSpPr>
          <p:cNvPr id="3" name="Content Placeholder 2"/>
          <p:cNvSpPr>
            <a:spLocks noGrp="1"/>
          </p:cNvSpPr>
          <p:nvPr>
            <p:ph idx="1"/>
          </p:nvPr>
        </p:nvSpPr>
        <p:spPr>
          <a:xfrm>
            <a:off x="457199" y="2305521"/>
            <a:ext cx="7853006" cy="4202841"/>
          </a:xfrm>
        </p:spPr>
        <p:txBody>
          <a:bodyPr/>
          <a:lstStyle/>
          <a:p>
            <a:r>
              <a:rPr lang="el-GR" b="1" dirty="0" smtClean="0"/>
              <a:t>Γράψε</a:t>
            </a:r>
            <a:r>
              <a:rPr lang="el-GR" b="1" dirty="0"/>
              <a:t>, Εμφάνισε </a:t>
            </a:r>
            <a:r>
              <a:rPr lang="en-US" dirty="0" err="1"/>
              <a:t>ή</a:t>
            </a:r>
            <a:r>
              <a:rPr lang="en-US" dirty="0"/>
              <a:t> </a:t>
            </a:r>
            <a:r>
              <a:rPr lang="el-GR" b="1" dirty="0"/>
              <a:t>Εκτύπωσε </a:t>
            </a:r>
            <a:endParaRPr lang="el-GR" b="1" dirty="0" smtClean="0"/>
          </a:p>
          <a:p>
            <a:r>
              <a:rPr lang="en-US" dirty="0" err="1" smtClean="0"/>
              <a:t>Κάθε</a:t>
            </a:r>
            <a:r>
              <a:rPr lang="en-US" dirty="0" smtClean="0"/>
              <a:t> </a:t>
            </a:r>
            <a:r>
              <a:rPr lang="en-US" dirty="0" err="1"/>
              <a:t>μί</a:t>
            </a:r>
            <a:r>
              <a:rPr lang="en-US" dirty="0"/>
              <a:t>α απ</a:t>
            </a:r>
            <a:r>
              <a:rPr lang="en-US" dirty="0" err="1"/>
              <a:t>ό</a:t>
            </a:r>
            <a:r>
              <a:rPr lang="en-US" dirty="0"/>
              <a:t> α</a:t>
            </a:r>
            <a:r>
              <a:rPr lang="en-US" dirty="0" err="1"/>
              <a:t>υτές</a:t>
            </a:r>
            <a:r>
              <a:rPr lang="en-US" dirty="0"/>
              <a:t> </a:t>
            </a:r>
            <a:r>
              <a:rPr lang="en-US" dirty="0" err="1"/>
              <a:t>τις</a:t>
            </a:r>
            <a:r>
              <a:rPr lang="en-US" dirty="0"/>
              <a:t> </a:t>
            </a:r>
            <a:r>
              <a:rPr lang="en-US" dirty="0" err="1"/>
              <a:t>εντολές</a:t>
            </a:r>
            <a:r>
              <a:rPr lang="en-US" dirty="0"/>
              <a:t> </a:t>
            </a:r>
            <a:r>
              <a:rPr lang="en-US" dirty="0" err="1"/>
              <a:t>συνοδεύετ</a:t>
            </a:r>
            <a:r>
              <a:rPr lang="en-US" dirty="0"/>
              <a:t>α</a:t>
            </a:r>
            <a:r>
              <a:rPr lang="en-US" dirty="0" err="1"/>
              <a:t>ι</a:t>
            </a:r>
            <a:r>
              <a:rPr lang="en-US" dirty="0"/>
              <a:t> απ</a:t>
            </a:r>
            <a:r>
              <a:rPr lang="en-US" dirty="0" err="1"/>
              <a:t>ό</a:t>
            </a:r>
            <a:r>
              <a:rPr lang="en-US" dirty="0"/>
              <a:t> </a:t>
            </a:r>
            <a:r>
              <a:rPr lang="en-US" dirty="0" err="1"/>
              <a:t>μι</a:t>
            </a:r>
            <a:r>
              <a:rPr lang="en-US" dirty="0"/>
              <a:t>α </a:t>
            </a:r>
            <a:r>
              <a:rPr lang="en-US" dirty="0" err="1"/>
              <a:t>λίστ</a:t>
            </a:r>
            <a:r>
              <a:rPr lang="en-US" dirty="0"/>
              <a:t>α </a:t>
            </a:r>
            <a:r>
              <a:rPr lang="en-US" dirty="0" err="1"/>
              <a:t>μετ</a:t>
            </a:r>
            <a:r>
              <a:rPr lang="en-US" dirty="0"/>
              <a:t>αβ</a:t>
            </a:r>
            <a:r>
              <a:rPr lang="en-US" dirty="0" err="1"/>
              <a:t>λητών</a:t>
            </a:r>
            <a:r>
              <a:rPr lang="en-US" dirty="0"/>
              <a:t> </a:t>
            </a:r>
            <a:r>
              <a:rPr lang="en-US" dirty="0" err="1"/>
              <a:t>ή</a:t>
            </a:r>
            <a:r>
              <a:rPr lang="en-US" dirty="0"/>
              <a:t> </a:t>
            </a:r>
            <a:r>
              <a:rPr lang="en-US" dirty="0" err="1" smtClean="0"/>
              <a:t>στ</a:t>
            </a:r>
            <a:r>
              <a:rPr lang="en-US" dirty="0" smtClean="0"/>
              <a:t>α</a:t>
            </a:r>
            <a:r>
              <a:rPr lang="en-US" dirty="0" err="1" smtClean="0"/>
              <a:t>θερών</a:t>
            </a:r>
            <a:r>
              <a:rPr lang="en-US" dirty="0"/>
              <a:t>. </a:t>
            </a:r>
            <a:endParaRPr lang="el-GR" dirty="0" smtClean="0"/>
          </a:p>
          <a:p>
            <a:r>
              <a:rPr lang="en-US" dirty="0" err="1" smtClean="0"/>
              <a:t>Π.χ</a:t>
            </a:r>
            <a:r>
              <a:rPr lang="en-US" dirty="0"/>
              <a:t>. </a:t>
            </a:r>
            <a:r>
              <a:rPr lang="el-GR" b="1" dirty="0"/>
              <a:t>Γράψε </a:t>
            </a:r>
            <a:r>
              <a:rPr lang="en-US" dirty="0"/>
              <a:t>''</a:t>
            </a:r>
            <a:r>
              <a:rPr lang="en-US" dirty="0" err="1"/>
              <a:t>Τιμή</a:t>
            </a:r>
            <a:r>
              <a:rPr lang="en-US" dirty="0"/>
              <a:t>:'', </a:t>
            </a:r>
            <a:r>
              <a:rPr lang="en-US" dirty="0" smtClean="0"/>
              <a:t>α</a:t>
            </a:r>
            <a:r>
              <a:rPr lang="en-US" dirty="0" err="1" smtClean="0"/>
              <a:t>ξί</a:t>
            </a:r>
            <a:r>
              <a:rPr lang="en-US" dirty="0" smtClean="0"/>
              <a:t>α</a:t>
            </a:r>
            <a:r>
              <a:rPr lang="en-US" dirty="0"/>
              <a:t/>
            </a:r>
            <a:br>
              <a:rPr lang="en-US" dirty="0"/>
            </a:br>
            <a:endParaRPr lang="el-GR" dirty="0" smtClean="0"/>
          </a:p>
          <a:p>
            <a:r>
              <a:rPr lang="el-GR" dirty="0" smtClean="0"/>
              <a:t>Λειτουργία: </a:t>
            </a:r>
            <a:r>
              <a:rPr lang="en-US" dirty="0" err="1" smtClean="0"/>
              <a:t>έξοδο</a:t>
            </a:r>
            <a:r>
              <a:rPr lang="el-GR" dirty="0" smtClean="0"/>
              <a:t>ς</a:t>
            </a:r>
            <a:r>
              <a:rPr lang="en-US" dirty="0" smtClean="0"/>
              <a:t> </a:t>
            </a:r>
            <a:r>
              <a:rPr lang="en-US" dirty="0" err="1"/>
              <a:t>τιμών</a:t>
            </a:r>
            <a:r>
              <a:rPr lang="en-US" dirty="0"/>
              <a:t> (απ</a:t>
            </a:r>
            <a:r>
              <a:rPr lang="en-US" dirty="0" err="1"/>
              <a:t>οτελεσμάτων</a:t>
            </a:r>
            <a:r>
              <a:rPr lang="en-US" dirty="0"/>
              <a:t>) </a:t>
            </a:r>
            <a:r>
              <a:rPr lang="el-GR" dirty="0" smtClean="0"/>
              <a:t>στην οθόνη ή τον εκτυπωτή</a:t>
            </a:r>
            <a:endParaRPr lang="en-US" dirty="0"/>
          </a:p>
          <a:p>
            <a:endParaRPr lang="en-US" dirty="0"/>
          </a:p>
        </p:txBody>
      </p:sp>
    </p:spTree>
    <p:extLst>
      <p:ext uri="{BB962C8B-B14F-4D97-AF65-F5344CB8AC3E}">
        <p14:creationId xmlns="" xmlns:p14="http://schemas.microsoft.com/office/powerpoint/2010/main" val="3165211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1463040" y="2119257"/>
            <a:ext cx="6196405" cy="1437859"/>
          </a:xfrm>
        </p:spPr>
        <p:txBody>
          <a:bodyPr/>
          <a:lstStyle/>
          <a:p>
            <a:endParaRPr lang="el-GR" dirty="0" smtClean="0"/>
          </a:p>
          <a:p>
            <a:pPr>
              <a:buNone/>
            </a:pPr>
            <a:r>
              <a:rPr lang="el-GR" sz="2000" b="1" dirty="0" smtClean="0"/>
              <a:t>2. Μια λογική μεταβλητή μπορεί να λάβει μόνο δύο τιμές (</a:t>
            </a:r>
            <a:r>
              <a:rPr lang="el-GR" sz="2000" dirty="0" smtClean="0"/>
              <a:t>19421 – Β1</a:t>
            </a:r>
            <a:r>
              <a:rPr lang="el-GR" sz="2000" b="1" dirty="0" smtClean="0"/>
              <a:t>)</a:t>
            </a:r>
          </a:p>
          <a:p>
            <a:endParaRPr lang="el-GR" dirty="0"/>
          </a:p>
        </p:txBody>
      </p:sp>
      <p:pic>
        <p:nvPicPr>
          <p:cNvPr id="1026" name="Picture 2"/>
          <p:cNvPicPr>
            <a:picLocks noChangeAspect="1" noChangeArrowheads="1"/>
          </p:cNvPicPr>
          <p:nvPr/>
        </p:nvPicPr>
        <p:blipFill>
          <a:blip r:embed="rId2" cstate="print"/>
          <a:srcRect/>
          <a:stretch>
            <a:fillRect/>
          </a:stretch>
        </p:blipFill>
        <p:spPr bwMode="auto">
          <a:xfrm>
            <a:off x="1463040" y="3758084"/>
            <a:ext cx="6381750" cy="1762125"/>
          </a:xfrm>
          <a:prstGeom prst="rect">
            <a:avLst/>
          </a:prstGeom>
          <a:noFill/>
          <a:ln w="9525">
            <a:noFill/>
            <a:miter lim="800000"/>
            <a:headEnd/>
            <a:tailEnd/>
          </a:ln>
          <a:effectLst/>
        </p:spPr>
      </p:pic>
      <p:sp>
        <p:nvSpPr>
          <p:cNvPr id="5" name="4 - TextBox"/>
          <p:cNvSpPr txBox="1"/>
          <p:nvPr/>
        </p:nvSpPr>
        <p:spPr>
          <a:xfrm>
            <a:off x="6833578" y="4977730"/>
            <a:ext cx="825867" cy="369332"/>
          </a:xfrm>
          <a:prstGeom prst="rect">
            <a:avLst/>
          </a:prstGeom>
          <a:noFill/>
        </p:spPr>
        <p:txBody>
          <a:bodyPr wrap="none" rtlCol="0">
            <a:spAutoFit/>
          </a:bodyPr>
          <a:lstStyle/>
          <a:p>
            <a:r>
              <a:rPr lang="el-GR" dirty="0" smtClean="0"/>
              <a:t>19621</a:t>
            </a:r>
            <a:endParaRPr lang="el-G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19348-Β2</a:t>
            </a:r>
            <a:endParaRPr lang="el-GR" dirty="0"/>
          </a:p>
        </p:txBody>
      </p:sp>
      <p:sp>
        <p:nvSpPr>
          <p:cNvPr id="3" name="2 - Θέση περιεχομένου"/>
          <p:cNvSpPr>
            <a:spLocks noGrp="1"/>
          </p:cNvSpPr>
          <p:nvPr>
            <p:ph sz="half" idx="1"/>
          </p:nvPr>
        </p:nvSpPr>
        <p:spPr>
          <a:xfrm>
            <a:off x="457200" y="2214563"/>
            <a:ext cx="3825240" cy="3911600"/>
          </a:xfrm>
        </p:spPr>
        <p:txBody>
          <a:bodyPr>
            <a:noAutofit/>
          </a:bodyPr>
          <a:lstStyle/>
          <a:p>
            <a:pPr>
              <a:buNone/>
            </a:pPr>
            <a:r>
              <a:rPr lang="el-GR" sz="1700" b="1" dirty="0" smtClean="0"/>
              <a:t>Αλγόριθμος Παράδειγμα_1 </a:t>
            </a:r>
          </a:p>
          <a:p>
            <a:pPr>
              <a:buNone/>
            </a:pPr>
            <a:r>
              <a:rPr lang="el-GR" sz="1700" b="1" dirty="0" smtClean="0"/>
              <a:t>Διάβασε α </a:t>
            </a:r>
          </a:p>
          <a:p>
            <a:pPr>
              <a:buNone/>
            </a:pPr>
            <a:r>
              <a:rPr lang="el-GR" sz="1700" b="1" dirty="0" smtClean="0"/>
              <a:t>Αν α &lt; 0 τότε </a:t>
            </a:r>
          </a:p>
          <a:p>
            <a:pPr>
              <a:buNone/>
            </a:pPr>
            <a:r>
              <a:rPr lang="el-GR" sz="1700" dirty="0" smtClean="0"/>
              <a:t>	α </a:t>
            </a:r>
            <a:r>
              <a:rPr lang="el-GR" sz="1700" dirty="0" smtClean="0">
                <a:sym typeface="Wingdings" pitchFamily="2" charset="2"/>
              </a:rPr>
              <a:t></a:t>
            </a:r>
            <a:r>
              <a:rPr lang="el-GR" sz="1700" dirty="0" smtClean="0"/>
              <a:t> α * 5 </a:t>
            </a:r>
          </a:p>
          <a:p>
            <a:pPr>
              <a:buNone/>
            </a:pPr>
            <a:r>
              <a:rPr lang="el-GR" sz="1700" b="1" dirty="0" err="1" smtClean="0"/>
              <a:t>Τέλος_αν</a:t>
            </a:r>
            <a:r>
              <a:rPr lang="el-GR" sz="1700" b="1" dirty="0" smtClean="0"/>
              <a:t> </a:t>
            </a:r>
          </a:p>
          <a:p>
            <a:pPr>
              <a:buNone/>
            </a:pPr>
            <a:r>
              <a:rPr lang="el-GR" sz="1700" b="1" dirty="0" smtClean="0"/>
              <a:t>Εκτύπωσε α </a:t>
            </a:r>
          </a:p>
          <a:p>
            <a:pPr>
              <a:buNone/>
            </a:pPr>
            <a:r>
              <a:rPr lang="el-GR" sz="1700" b="1" dirty="0" smtClean="0"/>
              <a:t>Τέλος Παράδειγμα_1 </a:t>
            </a:r>
          </a:p>
        </p:txBody>
      </p:sp>
      <p:sp>
        <p:nvSpPr>
          <p:cNvPr id="5" name="4 - Θέση περιεχομένου"/>
          <p:cNvSpPr>
            <a:spLocks noGrp="1"/>
          </p:cNvSpPr>
          <p:nvPr>
            <p:ph sz="half" idx="2"/>
          </p:nvPr>
        </p:nvSpPr>
        <p:spPr/>
        <p:txBody>
          <a:bodyPr>
            <a:normAutofit/>
          </a:bodyPr>
          <a:lstStyle/>
          <a:p>
            <a:pPr>
              <a:buNone/>
            </a:pPr>
            <a:r>
              <a:rPr lang="el-GR" dirty="0" smtClean="0"/>
              <a:t>Να γράψετε στο γραπτό σας: </a:t>
            </a:r>
          </a:p>
          <a:p>
            <a:pPr>
              <a:buNone/>
            </a:pPr>
            <a:r>
              <a:rPr lang="el-GR" b="1" dirty="0" smtClean="0"/>
              <a:t>1. τις μεταβλητές </a:t>
            </a:r>
          </a:p>
          <a:p>
            <a:pPr>
              <a:buNone/>
            </a:pPr>
            <a:r>
              <a:rPr lang="el-GR" b="1" dirty="0" smtClean="0"/>
              <a:t>2. τους λογικούς τελεστές </a:t>
            </a:r>
          </a:p>
          <a:p>
            <a:pPr>
              <a:buNone/>
            </a:pPr>
            <a:r>
              <a:rPr lang="el-GR" b="1" dirty="0" smtClean="0"/>
              <a:t>3. τους αριθμητικούς τελεστές </a:t>
            </a:r>
          </a:p>
          <a:p>
            <a:pPr>
              <a:buNone/>
            </a:pPr>
            <a:r>
              <a:rPr lang="el-GR" b="1" dirty="0" smtClean="0"/>
              <a:t>4. τις λογικές εκφράσεις </a:t>
            </a:r>
          </a:p>
          <a:p>
            <a:pPr>
              <a:buNone/>
            </a:pPr>
            <a:r>
              <a:rPr lang="el-GR" b="1" dirty="0" smtClean="0"/>
              <a:t>5. τις εντολές εκχώρησης </a:t>
            </a:r>
          </a:p>
          <a:p>
            <a:pPr>
              <a:buNone/>
            </a:pPr>
            <a:r>
              <a:rPr lang="el-GR" dirty="0" smtClean="0"/>
              <a:t>που εμφανίζονται στον παραπάνω αλγόριθμο. </a:t>
            </a: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19375-Β1</a:t>
            </a:r>
            <a:endParaRPr lang="el-GR" dirty="0"/>
          </a:p>
        </p:txBody>
      </p:sp>
      <p:sp>
        <p:nvSpPr>
          <p:cNvPr id="3" name="2 - Θέση περιεχομένου"/>
          <p:cNvSpPr>
            <a:spLocks noGrp="1"/>
          </p:cNvSpPr>
          <p:nvPr>
            <p:ph sz="half" idx="1"/>
          </p:nvPr>
        </p:nvSpPr>
        <p:spPr>
          <a:xfrm>
            <a:off x="457199" y="2214563"/>
            <a:ext cx="7720445" cy="3911600"/>
          </a:xfrm>
        </p:spPr>
        <p:txBody>
          <a:bodyPr>
            <a:normAutofit/>
          </a:bodyPr>
          <a:lstStyle/>
          <a:p>
            <a:pPr>
              <a:buNone/>
            </a:pPr>
            <a:r>
              <a:rPr lang="el-GR" b="1" dirty="0" smtClean="0"/>
              <a:t>Οι πιο συνήθεις τύποι δεδομένων είναι ο ακέραιος, ο πραγματικός, ο λογικός και ο αλφαριθμητικός τύπος. Για τις παρακάτω εντολές εκχώρησης δεδομένων σε μεταβλητές να γράψετε στο γραπτό σας τον αριθμό κάθε εντολής και δίπλα να αναφέρετε τον τύπο των μεταβλητών (ή των δεδομένων) που χρησιμοποιούνται. </a:t>
            </a:r>
          </a:p>
          <a:p>
            <a:pPr>
              <a:buNone/>
            </a:pPr>
            <a:r>
              <a:rPr lang="el-GR" b="1" dirty="0" smtClean="0"/>
              <a:t>1. βαθμός </a:t>
            </a:r>
            <a:r>
              <a:rPr lang="el-GR" b="1" dirty="0" smtClean="0">
                <a:sym typeface="Wingdings" pitchFamily="2" charset="2"/>
              </a:rPr>
              <a:t></a:t>
            </a:r>
            <a:r>
              <a:rPr lang="el-GR" b="1" dirty="0" smtClean="0"/>
              <a:t> 15.8 			4. υπάρχει </a:t>
            </a:r>
            <a:r>
              <a:rPr lang="el-GR" b="1" dirty="0" smtClean="0">
                <a:sym typeface="Wingdings" pitchFamily="2" charset="2"/>
              </a:rPr>
              <a:t></a:t>
            </a:r>
            <a:r>
              <a:rPr lang="el-GR" b="1" dirty="0" smtClean="0"/>
              <a:t> Ψευδής 	</a:t>
            </a:r>
          </a:p>
          <a:p>
            <a:pPr>
              <a:buNone/>
            </a:pPr>
            <a:r>
              <a:rPr lang="el-GR" b="1" dirty="0" smtClean="0"/>
              <a:t>2. βάρος </a:t>
            </a:r>
            <a:r>
              <a:rPr lang="el-GR" b="1" dirty="0" smtClean="0">
                <a:sym typeface="Wingdings" pitchFamily="2" charset="2"/>
              </a:rPr>
              <a:t></a:t>
            </a:r>
            <a:r>
              <a:rPr lang="el-GR" b="1" dirty="0" smtClean="0"/>
              <a:t> “ υπέρβαρος” 		5. βάρος </a:t>
            </a:r>
            <a:r>
              <a:rPr lang="el-GR" b="1" dirty="0" smtClean="0">
                <a:sym typeface="Wingdings" pitchFamily="2" charset="2"/>
              </a:rPr>
              <a:t></a:t>
            </a:r>
            <a:r>
              <a:rPr lang="el-GR" b="1" dirty="0" smtClean="0"/>
              <a:t> 85 	</a:t>
            </a:r>
          </a:p>
          <a:p>
            <a:pPr>
              <a:buNone/>
            </a:pPr>
            <a:r>
              <a:rPr lang="el-GR" b="1" dirty="0" smtClean="0"/>
              <a:t>3. Γιάννης </a:t>
            </a:r>
            <a:r>
              <a:rPr lang="el-GR" b="1" dirty="0" smtClean="0">
                <a:sym typeface="Wingdings" pitchFamily="2" charset="2"/>
              </a:rPr>
              <a:t></a:t>
            </a:r>
            <a:r>
              <a:rPr lang="el-GR" b="1" dirty="0" smtClean="0"/>
              <a:t> “Γιάννης” 	</a:t>
            </a:r>
          </a:p>
          <a:p>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smtClean="0"/>
              <a:t>19378 – Β1</a:t>
            </a:r>
            <a:endParaRPr lang="el-GR" dirty="0"/>
          </a:p>
        </p:txBody>
      </p:sp>
      <p:sp>
        <p:nvSpPr>
          <p:cNvPr id="6" name="5 - Θέση περιεχομένου"/>
          <p:cNvSpPr>
            <a:spLocks noGrp="1"/>
          </p:cNvSpPr>
          <p:nvPr>
            <p:ph idx="1"/>
          </p:nvPr>
        </p:nvSpPr>
        <p:spPr>
          <a:xfrm>
            <a:off x="457199" y="2057400"/>
            <a:ext cx="6508377" cy="4068763"/>
          </a:xfrm>
        </p:spPr>
        <p:txBody>
          <a:bodyPr/>
          <a:lstStyle/>
          <a:p>
            <a:endParaRPr lang="el-GR" dirty="0" smtClean="0"/>
          </a:p>
          <a:p>
            <a:pPr>
              <a:buNone/>
            </a:pPr>
            <a:r>
              <a:rPr lang="el-GR" b="1" dirty="0" smtClean="0"/>
              <a:t>Να μετατρέψετε σε εντολές εκχώρησης τις παρακάτω φράσεις: </a:t>
            </a:r>
          </a:p>
          <a:p>
            <a:pPr>
              <a:buNone/>
            </a:pPr>
            <a:r>
              <a:rPr lang="el-GR" b="1" dirty="0" smtClean="0"/>
              <a:t>1. Το Ι είναι ο μέσος όρος των α, β, γ </a:t>
            </a:r>
          </a:p>
          <a:p>
            <a:pPr>
              <a:buNone/>
            </a:pPr>
            <a:r>
              <a:rPr lang="el-GR" b="1" dirty="0" smtClean="0"/>
              <a:t>2. Το Μ αυξάνει κατά δύο μονάδες </a:t>
            </a:r>
          </a:p>
          <a:p>
            <a:pPr>
              <a:buNone/>
            </a:pPr>
            <a:r>
              <a:rPr lang="el-GR" b="1" dirty="0" smtClean="0"/>
              <a:t>3. Το Κ μειώνεται κατά Λ </a:t>
            </a:r>
          </a:p>
          <a:p>
            <a:pPr>
              <a:buNone/>
            </a:pPr>
            <a:r>
              <a:rPr lang="el-GR" b="1" dirty="0" smtClean="0"/>
              <a:t>4. Το Ε είναι το μισό του αθροίσματος των α και β </a:t>
            </a:r>
          </a:p>
          <a:p>
            <a:pPr>
              <a:buNone/>
            </a:pPr>
            <a:r>
              <a:rPr lang="el-GR" b="1" dirty="0" smtClean="0"/>
              <a:t>5. Το Α μειώνεται κατά δύο μονάδες. </a:t>
            </a:r>
          </a:p>
          <a:p>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19440 – Β1</a:t>
            </a:r>
            <a:endParaRPr lang="el-GR" dirty="0"/>
          </a:p>
        </p:txBody>
      </p:sp>
      <p:pic>
        <p:nvPicPr>
          <p:cNvPr id="32770" name="Picture 2"/>
          <p:cNvPicPr>
            <a:picLocks noChangeAspect="1" noChangeArrowheads="1"/>
          </p:cNvPicPr>
          <p:nvPr/>
        </p:nvPicPr>
        <p:blipFill>
          <a:blip r:embed="rId2" cstate="print"/>
          <a:srcRect/>
          <a:stretch>
            <a:fillRect/>
          </a:stretch>
        </p:blipFill>
        <p:spPr bwMode="auto">
          <a:xfrm>
            <a:off x="1310902" y="2214880"/>
            <a:ext cx="6100064" cy="4296727"/>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19623</a:t>
            </a:r>
            <a:endParaRPr lang="el-GR" dirty="0"/>
          </a:p>
        </p:txBody>
      </p:sp>
      <p:pic>
        <p:nvPicPr>
          <p:cNvPr id="34818" name="Picture 2"/>
          <p:cNvPicPr>
            <a:picLocks noGrp="1" noChangeAspect="1" noChangeArrowheads="1"/>
          </p:cNvPicPr>
          <p:nvPr>
            <p:ph idx="1"/>
          </p:nvPr>
        </p:nvPicPr>
        <p:blipFill>
          <a:blip r:embed="rId2" cstate="print"/>
          <a:srcRect/>
          <a:stretch>
            <a:fillRect/>
          </a:stretch>
        </p:blipFill>
        <p:spPr bwMode="auto">
          <a:xfrm>
            <a:off x="898311" y="2682240"/>
            <a:ext cx="6067265" cy="2708751"/>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19619 – Β1</a:t>
            </a:r>
            <a:endParaRPr lang="el-GR" dirty="0"/>
          </a:p>
        </p:txBody>
      </p:sp>
      <p:pic>
        <p:nvPicPr>
          <p:cNvPr id="33794" name="Picture 2"/>
          <p:cNvPicPr>
            <a:picLocks noGrp="1" noChangeAspect="1" noChangeArrowheads="1"/>
          </p:cNvPicPr>
          <p:nvPr>
            <p:ph idx="1"/>
          </p:nvPr>
        </p:nvPicPr>
        <p:blipFill>
          <a:blip r:embed="rId2" cstate="print"/>
          <a:srcRect/>
          <a:stretch>
            <a:fillRect/>
          </a:stretch>
        </p:blipFill>
        <p:spPr bwMode="auto">
          <a:xfrm>
            <a:off x="681355" y="2529840"/>
            <a:ext cx="6570428" cy="112776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themeOverride>
</file>

<file path=docProps/app.xml><?xml version="1.0" encoding="utf-8"?>
<Properties xmlns="http://schemas.openxmlformats.org/officeDocument/2006/extended-properties" xmlns:vt="http://schemas.openxmlformats.org/officeDocument/2006/docPropsVTypes">
  <Template/>
  <TotalTime>596</TotalTime>
  <Words>1198</Words>
  <Application>Microsoft Office PowerPoint</Application>
  <PresentationFormat>Προβολή στην οθόνη (4:3)</PresentationFormat>
  <Paragraphs>178</Paragraphs>
  <Slides>29</Slides>
  <Notes>0</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29</vt:i4>
      </vt:variant>
    </vt:vector>
  </HeadingPairs>
  <TitlesOfParts>
    <vt:vector size="31" baseType="lpstr">
      <vt:lpstr>Plaza</vt:lpstr>
      <vt:lpstr>Document</vt:lpstr>
      <vt:lpstr>Εντολές και δομές αλγορίθμου</vt:lpstr>
      <vt:lpstr>Διαφάνεια 2</vt:lpstr>
      <vt:lpstr>Εντολές</vt:lpstr>
      <vt:lpstr>Διαφάνεια 4</vt:lpstr>
      <vt:lpstr>  Αλφάβητο </vt:lpstr>
      <vt:lpstr>Μεταβλητές</vt:lpstr>
      <vt:lpstr>Διαφάνεια 7</vt:lpstr>
      <vt:lpstr>Ποιος είναι ο τύπος των παρακάτω σταθερών;</vt:lpstr>
      <vt:lpstr>Εξετάστε αν τα παρακάτω ονόματα (μεταβλητών, σταθερών, αλγορίθμων) είναι σωστά. </vt:lpstr>
      <vt:lpstr>Να συμπληρώσετε τον παρακάτω πίνακα</vt:lpstr>
      <vt:lpstr>Τελεστές</vt:lpstr>
      <vt:lpstr>Ιεραρχία των πράξεων </vt:lpstr>
      <vt:lpstr>Συναρτησιακοί τελεστές ή Συναρτήσεις</vt:lpstr>
      <vt:lpstr>Εκφράσεις</vt:lpstr>
      <vt:lpstr>Διαφάνεια 15</vt:lpstr>
      <vt:lpstr>Αριθμητικές εκφράσεις</vt:lpstr>
      <vt:lpstr>Λογικές εκφράσεις</vt:lpstr>
      <vt:lpstr>λογικές πράξεις σε μια έκφραση</vt:lpstr>
      <vt:lpstr>Διαφάνεια 19</vt:lpstr>
      <vt:lpstr>Εντολή εκχώρησης</vt:lpstr>
      <vt:lpstr>Εντολή εισόδου</vt:lpstr>
      <vt:lpstr>Εντολές εξόδου</vt:lpstr>
      <vt:lpstr>Διαφάνεια 23</vt:lpstr>
      <vt:lpstr>19348-Β2</vt:lpstr>
      <vt:lpstr>19375-Β1</vt:lpstr>
      <vt:lpstr>19378 – Β1</vt:lpstr>
      <vt:lpstr>19440 – Β1</vt:lpstr>
      <vt:lpstr>19623</vt:lpstr>
      <vt:lpstr>19619 – Β1</vt:lpstr>
    </vt:vector>
  </TitlesOfParts>
  <Company>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Εντολές και δομές αλγορίθμου</dc:title>
  <dc:creator>admin</dc:creator>
  <cp:lastModifiedBy>ok</cp:lastModifiedBy>
  <cp:revision>57</cp:revision>
  <dcterms:created xsi:type="dcterms:W3CDTF">2014-11-03T14:03:50Z</dcterms:created>
  <dcterms:modified xsi:type="dcterms:W3CDTF">2014-11-13T08:39:47Z</dcterms:modified>
</cp:coreProperties>
</file>