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984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11/13/2014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Δ</a:t>
            </a:r>
            <a:r>
              <a:rPr lang="el-GR" dirty="0" smtClean="0"/>
              <a:t>εδομένα και αναπαράστασή τους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2.2.6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356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2" b="-432"/>
          <a:stretch/>
        </p:blipFill>
        <p:spPr>
          <a:xfrm>
            <a:off x="781958" y="588946"/>
            <a:ext cx="4459095" cy="5668605"/>
          </a:xfrm>
        </p:spPr>
      </p:pic>
      <p:sp>
        <p:nvSpPr>
          <p:cNvPr id="5" name="Rectangle 4"/>
          <p:cNvSpPr/>
          <p:nvPr/>
        </p:nvSpPr>
        <p:spPr>
          <a:xfrm>
            <a:off x="5241053" y="1748461"/>
            <a:ext cx="31712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sz="2400" dirty="0"/>
          </a:p>
          <a:p>
            <a:r>
              <a:rPr lang="en-US" sz="2400" dirty="0"/>
              <a:t> </a:t>
            </a:r>
            <a:r>
              <a:rPr lang="en-US" sz="2400" dirty="0" err="1"/>
              <a:t>οι</a:t>
            </a:r>
            <a:r>
              <a:rPr lang="en-US" sz="2400" dirty="0"/>
              <a:t> π</a:t>
            </a:r>
            <a:r>
              <a:rPr lang="en-US" sz="2400" dirty="0" err="1"/>
              <a:t>ληροφορίες</a:t>
            </a:r>
            <a:r>
              <a:rPr lang="en-US" sz="2400" dirty="0"/>
              <a:t> π</a:t>
            </a:r>
            <a:r>
              <a:rPr lang="en-US" sz="2400" dirty="0" err="1"/>
              <a:t>ου</a:t>
            </a:r>
            <a:r>
              <a:rPr lang="en-US" sz="2400" dirty="0"/>
              <a:t> πα</a:t>
            </a:r>
            <a:r>
              <a:rPr lang="en-US" sz="2400" dirty="0" err="1"/>
              <a:t>ρήχθησ</a:t>
            </a:r>
            <a:r>
              <a:rPr lang="en-US" sz="2400" dirty="0"/>
              <a:t>α</a:t>
            </a:r>
            <a:r>
              <a:rPr lang="en-US" sz="2400" dirty="0" err="1"/>
              <a:t>ν</a:t>
            </a:r>
            <a:r>
              <a:rPr lang="en-US" sz="2400" dirty="0"/>
              <a:t> </a:t>
            </a:r>
            <a:r>
              <a:rPr lang="en-US" sz="2400" dirty="0" err="1" smtClean="0"/>
              <a:t>ε</a:t>
            </a:r>
            <a:r>
              <a:rPr lang="en-US" sz="2400" dirty="0" smtClean="0"/>
              <a:t>πα</a:t>
            </a:r>
            <a:r>
              <a:rPr lang="en-US" sz="2400" dirty="0" err="1" smtClean="0"/>
              <a:t>ν</a:t>
            </a:r>
            <a:r>
              <a:rPr lang="en-US" sz="2400" dirty="0" smtClean="0"/>
              <a:t>α</a:t>
            </a:r>
            <a:r>
              <a:rPr lang="en-US" sz="2400" dirty="0" err="1" smtClean="0"/>
              <a:t>τροφοδοτούν</a:t>
            </a:r>
            <a:r>
              <a:rPr lang="en-US" sz="2400" dirty="0" smtClean="0"/>
              <a:t> </a:t>
            </a:r>
            <a:r>
              <a:rPr lang="en-US" sz="2400" dirty="0" err="1"/>
              <a:t>μέσω</a:t>
            </a:r>
            <a:r>
              <a:rPr lang="en-US" sz="2400" dirty="0"/>
              <a:t> </a:t>
            </a:r>
            <a:r>
              <a:rPr lang="en-US" sz="2400" b="1" dirty="0"/>
              <a:t>α</a:t>
            </a:r>
            <a:r>
              <a:rPr lang="en-US" sz="2400" b="1" dirty="0" err="1"/>
              <a:t>νάδρ</a:t>
            </a:r>
            <a:r>
              <a:rPr lang="en-US" sz="2400" b="1" dirty="0"/>
              <a:t>α</a:t>
            </a:r>
            <a:r>
              <a:rPr lang="en-US" sz="2400" b="1" dirty="0" err="1"/>
              <a:t>σης</a:t>
            </a:r>
            <a:r>
              <a:rPr lang="en-US" sz="2400" dirty="0"/>
              <a:t> </a:t>
            </a:r>
            <a:r>
              <a:rPr lang="en-US" sz="2400" dirty="0" err="1"/>
              <a:t>την</a:t>
            </a:r>
            <a:r>
              <a:rPr lang="en-US" sz="2400" dirty="0"/>
              <a:t> </a:t>
            </a:r>
            <a:r>
              <a:rPr lang="en-US" sz="2400" dirty="0" err="1"/>
              <a:t>είσοδο</a:t>
            </a:r>
            <a:r>
              <a:rPr lang="en-US" sz="2400" dirty="0"/>
              <a:t> </a:t>
            </a:r>
            <a:r>
              <a:rPr lang="en-US" sz="2400" dirty="0" err="1"/>
              <a:t>γι</a:t>
            </a:r>
            <a:r>
              <a:rPr lang="en-US" sz="2400" dirty="0"/>
              <a:t>α </a:t>
            </a:r>
            <a:r>
              <a:rPr lang="en-US" sz="2400" dirty="0" err="1"/>
              <a:t>ε</a:t>
            </a:r>
            <a:r>
              <a:rPr lang="en-US" sz="2400" dirty="0"/>
              <a:t>πα</a:t>
            </a:r>
            <a:r>
              <a:rPr lang="en-US" sz="2400" dirty="0" err="1"/>
              <a:t>νάληψη</a:t>
            </a:r>
            <a:r>
              <a:rPr lang="en-US" sz="2400" dirty="0"/>
              <a:t> </a:t>
            </a:r>
            <a:r>
              <a:rPr lang="en-US" sz="2400" dirty="0" err="1"/>
              <a:t>του</a:t>
            </a:r>
            <a:r>
              <a:rPr lang="en-US" sz="2400" dirty="0"/>
              <a:t> </a:t>
            </a:r>
            <a:r>
              <a:rPr lang="en-US" sz="2400" dirty="0" err="1" smtClean="0"/>
              <a:t>κύκλο</a:t>
            </a:r>
            <a:r>
              <a:rPr lang="el-GR" sz="2400" dirty="0" smtClean="0"/>
              <a:t>υ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498973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58049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l-GR" dirty="0"/>
              <a:t>ένας </a:t>
            </a:r>
            <a:r>
              <a:rPr lang="el-GR" dirty="0" smtClean="0"/>
              <a:t>αλγόριθμος </a:t>
            </a:r>
            <a:r>
              <a:rPr lang="el-GR" dirty="0"/>
              <a:t>μετατρέπει τα δεδομένα σε πληροφορία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337379"/>
            <a:ext cx="6196405" cy="3385690"/>
          </a:xfrm>
        </p:spPr>
        <p:txBody>
          <a:bodyPr>
            <a:normAutofit/>
          </a:bodyPr>
          <a:lstStyle/>
          <a:p>
            <a:r>
              <a:rPr lang="el-GR" sz="2800" b="1" dirty="0" smtClean="0"/>
              <a:t>Π</a:t>
            </a:r>
            <a:r>
              <a:rPr lang="en-US" sz="2800" b="1" dirty="0" smtClean="0"/>
              <a:t>α</a:t>
            </a:r>
            <a:r>
              <a:rPr lang="en-US" sz="2800" b="1" dirty="0" err="1" smtClean="0"/>
              <a:t>ράδειγμ</a:t>
            </a:r>
            <a:r>
              <a:rPr lang="en-US" sz="2800" b="1" dirty="0" smtClean="0"/>
              <a:t>α</a:t>
            </a:r>
            <a:endParaRPr lang="el-GR" sz="2800" b="1" dirty="0" smtClean="0"/>
          </a:p>
          <a:p>
            <a:pPr marL="0" indent="0">
              <a:buNone/>
            </a:pPr>
            <a:r>
              <a:rPr lang="el-GR" sz="2800" u="sng" dirty="0" smtClean="0"/>
              <a:t>Δ</a:t>
            </a:r>
            <a:r>
              <a:rPr lang="en-US" sz="2800" u="sng" dirty="0" err="1" smtClean="0"/>
              <a:t>εδομέν</a:t>
            </a:r>
            <a:r>
              <a:rPr lang="en-US" sz="2800" u="sng" dirty="0" smtClean="0"/>
              <a:t>α</a:t>
            </a:r>
            <a:r>
              <a:rPr lang="el-GR" sz="2800" dirty="0" smtClean="0"/>
              <a:t>:</a:t>
            </a:r>
            <a:r>
              <a:rPr lang="en-US" sz="2800" dirty="0" smtClean="0"/>
              <a:t> </a:t>
            </a:r>
            <a:r>
              <a:rPr lang="en-US" sz="2800" dirty="0" err="1"/>
              <a:t>έν</a:t>
            </a:r>
            <a:r>
              <a:rPr lang="en-US" sz="2800" dirty="0"/>
              <a:t>α</a:t>
            </a:r>
            <a:r>
              <a:rPr lang="en-US" sz="2800" dirty="0" err="1"/>
              <a:t>ς</a:t>
            </a:r>
            <a:r>
              <a:rPr lang="en-US" sz="2800" dirty="0"/>
              <a:t> </a:t>
            </a:r>
            <a:r>
              <a:rPr lang="en-US" sz="2800" dirty="0" err="1" smtClean="0"/>
              <a:t>τηλεφωνικός</a:t>
            </a:r>
            <a:r>
              <a:rPr lang="en-US" sz="2800" dirty="0" smtClean="0"/>
              <a:t> </a:t>
            </a:r>
            <a:r>
              <a:rPr lang="en-US" sz="2800" dirty="0"/>
              <a:t>α</a:t>
            </a:r>
            <a:r>
              <a:rPr lang="en-US" sz="2800" dirty="0" err="1"/>
              <a:t>ριθμός</a:t>
            </a:r>
            <a:r>
              <a:rPr lang="en-US" sz="2800" dirty="0"/>
              <a:t> </a:t>
            </a:r>
            <a:r>
              <a:rPr lang="en-US" sz="2800" dirty="0" err="1"/>
              <a:t>κ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 </a:t>
            </a:r>
            <a:r>
              <a:rPr lang="en-US" sz="2800" dirty="0" err="1"/>
              <a:t>έν</a:t>
            </a:r>
            <a:r>
              <a:rPr lang="en-US" sz="2800" dirty="0"/>
              <a:t>α </a:t>
            </a:r>
            <a:r>
              <a:rPr lang="en-US" sz="2800" dirty="0" err="1" smtClean="0"/>
              <a:t>ονομ</a:t>
            </a:r>
            <a:r>
              <a:rPr lang="en-US" sz="2800" dirty="0" smtClean="0"/>
              <a:t>α</a:t>
            </a:r>
            <a:r>
              <a:rPr lang="en-US" sz="2800" dirty="0" err="1" smtClean="0"/>
              <a:t>τε</a:t>
            </a:r>
            <a:r>
              <a:rPr lang="en-US" sz="2800" dirty="0" smtClean="0"/>
              <a:t>π</a:t>
            </a:r>
            <a:r>
              <a:rPr lang="en-US" sz="2800" dirty="0" err="1" smtClean="0"/>
              <a:t>ώνυμ</a:t>
            </a:r>
            <a:r>
              <a:rPr lang="el-GR" sz="2800" dirty="0" smtClean="0"/>
              <a:t>ο</a:t>
            </a:r>
          </a:p>
          <a:p>
            <a:pPr marL="0" indent="0">
              <a:buNone/>
            </a:pPr>
            <a:r>
              <a:rPr lang="en-US" sz="2800" u="sng" dirty="0" err="1" smtClean="0"/>
              <a:t>Πληροφορί</a:t>
            </a:r>
            <a:r>
              <a:rPr lang="en-US" sz="2800" u="sng" dirty="0" smtClean="0"/>
              <a:t>α</a:t>
            </a:r>
            <a:r>
              <a:rPr lang="el-GR" sz="2800" dirty="0" smtClean="0"/>
              <a:t>:</a:t>
            </a:r>
            <a:r>
              <a:rPr lang="en-US" sz="2800" dirty="0" smtClean="0"/>
              <a:t> </a:t>
            </a:r>
            <a:r>
              <a:rPr lang="el-GR" sz="2800" dirty="0" smtClean="0"/>
              <a:t>συ</a:t>
            </a:r>
            <a:r>
              <a:rPr lang="en-US" sz="2800" dirty="0" err="1" smtClean="0"/>
              <a:t>σχ</a:t>
            </a:r>
            <a:r>
              <a:rPr lang="el-GR" sz="2800" dirty="0" smtClean="0"/>
              <a:t>έ</a:t>
            </a:r>
            <a:r>
              <a:rPr lang="en-US" sz="2800" dirty="0" err="1" smtClean="0"/>
              <a:t>τισ</a:t>
            </a:r>
            <a:r>
              <a:rPr lang="el-GR" sz="2800" dirty="0" smtClean="0"/>
              <a:t>η</a:t>
            </a:r>
            <a:r>
              <a:rPr lang="en-US" sz="2800" dirty="0" smtClean="0"/>
              <a:t> </a:t>
            </a:r>
            <a:r>
              <a:rPr lang="en-US" sz="2800" dirty="0" err="1" smtClean="0"/>
              <a:t>κά</a:t>
            </a:r>
            <a:r>
              <a:rPr lang="en-US" sz="2800" dirty="0" smtClean="0"/>
              <a:t>π</a:t>
            </a:r>
            <a:r>
              <a:rPr lang="en-US" sz="2800" dirty="0" err="1" smtClean="0"/>
              <a:t>οιο</a:t>
            </a:r>
            <a:r>
              <a:rPr lang="el-GR" sz="2800" dirty="0" smtClean="0"/>
              <a:t>υ</a:t>
            </a:r>
            <a:r>
              <a:rPr lang="en-US" sz="2800" dirty="0" smtClean="0"/>
              <a:t> </a:t>
            </a:r>
            <a:r>
              <a:rPr lang="en-US" sz="2800" dirty="0" err="1" smtClean="0"/>
              <a:t>τηλ</a:t>
            </a:r>
            <a:r>
              <a:rPr lang="el-GR" sz="2800" dirty="0" smtClean="0"/>
              <a:t>ε</a:t>
            </a:r>
            <a:r>
              <a:rPr lang="en-US" sz="2800" dirty="0" err="1" smtClean="0"/>
              <a:t>φ</a:t>
            </a:r>
            <a:r>
              <a:rPr lang="el-GR" sz="2800" dirty="0" smtClean="0"/>
              <a:t>ώ</a:t>
            </a:r>
            <a:r>
              <a:rPr lang="en-US" sz="2800" dirty="0" err="1" smtClean="0"/>
              <a:t>νο</a:t>
            </a:r>
            <a:r>
              <a:rPr lang="el-GR" sz="2800" dirty="0" smtClean="0"/>
              <a:t>υ</a:t>
            </a:r>
            <a:r>
              <a:rPr lang="en-US" sz="2800" dirty="0" smtClean="0"/>
              <a:t> </a:t>
            </a:r>
            <a:r>
              <a:rPr lang="en-US" sz="2800" dirty="0" err="1" smtClean="0"/>
              <a:t>σε</a:t>
            </a:r>
            <a:r>
              <a:rPr lang="en-US" sz="2800" dirty="0" smtClean="0"/>
              <a:t> </a:t>
            </a:r>
            <a:r>
              <a:rPr lang="en-US" sz="2800" dirty="0" err="1" smtClean="0"/>
              <a:t>συγκεκριμένο</a:t>
            </a:r>
            <a:r>
              <a:rPr lang="en-US" sz="2800" dirty="0" smtClean="0"/>
              <a:t> </a:t>
            </a:r>
            <a:r>
              <a:rPr lang="en-US" sz="2800" dirty="0" err="1"/>
              <a:t>συνδρομητή</a:t>
            </a:r>
            <a:r>
              <a:rPr lang="en-US" sz="2800" dirty="0"/>
              <a:t>. </a:t>
            </a:r>
            <a:endParaRPr lang="el-GR" sz="2800" dirty="0" smtClean="0"/>
          </a:p>
          <a:p>
            <a:endParaRPr lang="el-GR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124602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69287"/>
            <a:ext cx="6196405" cy="3753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/>
              <a:t>Η</a:t>
            </a:r>
            <a:r>
              <a:rPr lang="en-US" sz="3200" dirty="0"/>
              <a:t> </a:t>
            </a:r>
            <a:r>
              <a:rPr lang="en-US" sz="3200" dirty="0" err="1"/>
              <a:t>θεωρί</a:t>
            </a:r>
            <a:r>
              <a:rPr lang="en-US" sz="3200" dirty="0"/>
              <a:t>α α</a:t>
            </a:r>
            <a:r>
              <a:rPr lang="en-US" sz="3200" dirty="0" err="1"/>
              <a:t>λγορίθμων</a:t>
            </a:r>
            <a:r>
              <a:rPr lang="en-US" sz="3200" dirty="0"/>
              <a:t>, </a:t>
            </a:r>
            <a:r>
              <a:rPr lang="en-US" sz="3200" dirty="0" err="1"/>
              <a:t>μελετά</a:t>
            </a:r>
            <a:r>
              <a:rPr lang="en-US" sz="3200" dirty="0"/>
              <a:t> </a:t>
            </a:r>
            <a:r>
              <a:rPr lang="en-US" sz="3200" dirty="0" err="1"/>
              <a:t>τ</a:t>
            </a:r>
            <a:r>
              <a:rPr lang="en-US" sz="3200" dirty="0"/>
              <a:t>α </a:t>
            </a:r>
            <a:r>
              <a:rPr lang="en-US" sz="3200" dirty="0" err="1"/>
              <a:t>δεδομέν</a:t>
            </a:r>
            <a:r>
              <a:rPr lang="en-US" sz="3200" dirty="0"/>
              <a:t>α </a:t>
            </a:r>
            <a:r>
              <a:rPr lang="en-US" sz="3200" dirty="0" err="1"/>
              <a:t>κυρίως</a:t>
            </a:r>
            <a:r>
              <a:rPr lang="en-US" sz="3200" dirty="0"/>
              <a:t> απ</a:t>
            </a:r>
            <a:r>
              <a:rPr lang="en-US" sz="3200" dirty="0" err="1"/>
              <a:t>ό</a:t>
            </a:r>
            <a:r>
              <a:rPr lang="en-US" sz="3200" dirty="0"/>
              <a:t> </a:t>
            </a:r>
            <a:r>
              <a:rPr lang="en-US" sz="3200" dirty="0" err="1"/>
              <a:t>τις</a:t>
            </a:r>
            <a:r>
              <a:rPr lang="en-US" sz="3200" dirty="0"/>
              <a:t> </a:t>
            </a:r>
            <a:r>
              <a:rPr lang="en-US" sz="3200" dirty="0" err="1" smtClean="0"/>
              <a:t>σκο</a:t>
            </a:r>
            <a:r>
              <a:rPr lang="en-US" sz="3200" dirty="0" smtClean="0"/>
              <a:t>π</a:t>
            </a:r>
            <a:r>
              <a:rPr lang="en-US" sz="3200" dirty="0" err="1" smtClean="0"/>
              <a:t>ιές</a:t>
            </a:r>
            <a:r>
              <a:rPr lang="el-GR" sz="3200" dirty="0" smtClean="0"/>
              <a:t>:</a:t>
            </a:r>
          </a:p>
          <a:p>
            <a:pPr lvl="1"/>
            <a:r>
              <a:rPr lang="en-US" sz="3000" dirty="0" smtClean="0"/>
              <a:t> </a:t>
            </a:r>
            <a:r>
              <a:rPr lang="en-US" sz="3000" dirty="0" err="1"/>
              <a:t>του</a:t>
            </a:r>
            <a:r>
              <a:rPr lang="en-US" sz="3000" dirty="0"/>
              <a:t> </a:t>
            </a:r>
            <a:r>
              <a:rPr lang="en-US" sz="3000" dirty="0" err="1"/>
              <a:t>υλικού</a:t>
            </a:r>
            <a:r>
              <a:rPr lang="en-US" sz="3000" dirty="0"/>
              <a:t> </a:t>
            </a:r>
            <a:r>
              <a:rPr lang="en-US" sz="3000" dirty="0" err="1" smtClean="0"/>
              <a:t>κ</a:t>
            </a:r>
            <a:r>
              <a:rPr lang="en-US" sz="3000" dirty="0" smtClean="0"/>
              <a:t>α</a:t>
            </a:r>
            <a:r>
              <a:rPr lang="en-US" sz="3000" dirty="0" err="1" smtClean="0"/>
              <a:t>ι</a:t>
            </a:r>
            <a:endParaRPr lang="el-GR" sz="3000" dirty="0" smtClean="0"/>
          </a:p>
          <a:p>
            <a:pPr lvl="1"/>
            <a:r>
              <a:rPr lang="el-GR" sz="3000" dirty="0"/>
              <a:t> </a:t>
            </a:r>
            <a:r>
              <a:rPr lang="en-US" sz="3000" dirty="0" err="1" smtClean="0"/>
              <a:t>των</a:t>
            </a:r>
            <a:r>
              <a:rPr lang="en-US" sz="3000" dirty="0" smtClean="0"/>
              <a:t> </a:t>
            </a:r>
            <a:r>
              <a:rPr lang="en-US" sz="3000" dirty="0" err="1"/>
              <a:t>γλωσσών</a:t>
            </a:r>
            <a:r>
              <a:rPr lang="en-US" sz="3000" dirty="0"/>
              <a:t> π</a:t>
            </a:r>
            <a:r>
              <a:rPr lang="en-US" sz="3000" dirty="0" err="1"/>
              <a:t>ρογρ</a:t>
            </a:r>
            <a:r>
              <a:rPr lang="en-US" sz="3000" dirty="0"/>
              <a:t>α</a:t>
            </a:r>
            <a:r>
              <a:rPr lang="en-US" sz="3000" dirty="0" err="1"/>
              <a:t>μμ</a:t>
            </a:r>
            <a:r>
              <a:rPr lang="en-US" sz="3000" dirty="0"/>
              <a:t>α</a:t>
            </a:r>
            <a:r>
              <a:rPr lang="en-US" sz="3000" dirty="0" err="1"/>
              <a:t>τισμού</a:t>
            </a:r>
            <a:r>
              <a:rPr lang="en-US" sz="3000" dirty="0"/>
              <a:t>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993255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Γ</a:t>
            </a:r>
            <a:r>
              <a:rPr lang="en-US" dirty="0" err="1" smtClean="0"/>
              <a:t>λώσσες</a:t>
            </a:r>
            <a:r>
              <a:rPr lang="en-US" dirty="0" smtClean="0"/>
              <a:t> </a:t>
            </a:r>
            <a:r>
              <a:rPr lang="en-US" dirty="0"/>
              <a:t>π</a:t>
            </a:r>
            <a:r>
              <a:rPr lang="en-US" dirty="0" err="1"/>
              <a:t>ρογρ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</a:t>
            </a:r>
            <a:r>
              <a:rPr lang="en-US" dirty="0" err="1"/>
              <a:t>τισμού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29" y="2119257"/>
            <a:ext cx="4399427" cy="408308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κάθε</a:t>
            </a:r>
            <a:r>
              <a:rPr lang="en-US" dirty="0" smtClean="0"/>
              <a:t> </a:t>
            </a:r>
            <a:r>
              <a:rPr lang="en-US" dirty="0" err="1"/>
              <a:t>γλώσσ</a:t>
            </a:r>
            <a:r>
              <a:rPr lang="en-US" dirty="0"/>
              <a:t>α </a:t>
            </a:r>
            <a:r>
              <a:rPr lang="en-US" dirty="0" err="1" smtClean="0"/>
              <a:t>υ</a:t>
            </a:r>
            <a:r>
              <a:rPr lang="en-US" dirty="0" smtClean="0"/>
              <a:t>π</a:t>
            </a:r>
            <a:r>
              <a:rPr lang="en-US" dirty="0" err="1" smtClean="0"/>
              <a:t>οστηρίζει</a:t>
            </a:r>
            <a:r>
              <a:rPr lang="en-US" dirty="0" smtClean="0"/>
              <a:t> </a:t>
            </a:r>
            <a:r>
              <a:rPr lang="en-US" dirty="0" err="1" smtClean="0"/>
              <a:t>δι</a:t>
            </a:r>
            <a:r>
              <a:rPr lang="el-GR" dirty="0" smtClean="0"/>
              <a:t>ά</a:t>
            </a:r>
            <a:r>
              <a:rPr lang="en-US" dirty="0" err="1" smtClean="0"/>
              <a:t>φ</a:t>
            </a:r>
            <a:r>
              <a:rPr lang="el-GR" dirty="0" smtClean="0"/>
              <a:t>ο</a:t>
            </a:r>
            <a:r>
              <a:rPr lang="en-US" dirty="0" err="1" smtClean="0"/>
              <a:t>ρ</a:t>
            </a:r>
            <a:r>
              <a:rPr lang="el-GR" dirty="0" smtClean="0"/>
              <a:t>ους</a:t>
            </a:r>
            <a:r>
              <a:rPr lang="en-US" dirty="0" smtClean="0"/>
              <a:t> </a:t>
            </a:r>
            <a:r>
              <a:rPr lang="en-US" dirty="0" err="1" smtClean="0"/>
              <a:t>τύ</a:t>
            </a:r>
            <a:r>
              <a:rPr lang="en-US" dirty="0" smtClean="0"/>
              <a:t>π</a:t>
            </a:r>
            <a:r>
              <a:rPr lang="el-GR" dirty="0" smtClean="0"/>
              <a:t>ους</a:t>
            </a:r>
            <a:r>
              <a:rPr lang="en-US" dirty="0" smtClean="0"/>
              <a:t> </a:t>
            </a:r>
            <a:r>
              <a:rPr lang="en-US" dirty="0" err="1"/>
              <a:t>δεδομένων</a:t>
            </a:r>
            <a:r>
              <a:rPr lang="en-US" dirty="0"/>
              <a:t>. </a:t>
            </a:r>
            <a:endParaRPr lang="el-GR" dirty="0" smtClean="0"/>
          </a:p>
          <a:p>
            <a:r>
              <a:rPr lang="en-US" dirty="0" err="1" smtClean="0"/>
              <a:t>Οι</a:t>
            </a:r>
            <a:r>
              <a:rPr lang="en-US" dirty="0" smtClean="0"/>
              <a:t> </a:t>
            </a:r>
            <a:r>
              <a:rPr lang="en-US" dirty="0"/>
              <a:t>π</a:t>
            </a:r>
            <a:r>
              <a:rPr lang="en-US" dirty="0" err="1"/>
              <a:t>ιο</a:t>
            </a:r>
            <a:r>
              <a:rPr lang="en-US" dirty="0"/>
              <a:t> </a:t>
            </a:r>
            <a:r>
              <a:rPr lang="en-US" dirty="0" err="1"/>
              <a:t>συνήθεις</a:t>
            </a:r>
            <a:r>
              <a:rPr lang="en-US" dirty="0"/>
              <a:t> </a:t>
            </a:r>
            <a:r>
              <a:rPr lang="en-US" dirty="0" err="1" smtClean="0"/>
              <a:t>είν</a:t>
            </a:r>
            <a:r>
              <a:rPr lang="en-US" dirty="0" smtClean="0"/>
              <a:t>α</a:t>
            </a:r>
            <a:r>
              <a:rPr lang="en-US" dirty="0" err="1" smtClean="0"/>
              <a:t>ι</a:t>
            </a:r>
            <a:r>
              <a:rPr lang="en-US" dirty="0" smtClean="0"/>
              <a:t> </a:t>
            </a:r>
            <a:r>
              <a:rPr lang="en-US" dirty="0" err="1" smtClean="0"/>
              <a:t>οι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l-GR" b="1" dirty="0" smtClean="0"/>
              <a:t>Ακέραιος</a:t>
            </a:r>
            <a:endParaRPr lang="el-GR" dirty="0" smtClean="0"/>
          </a:p>
          <a:p>
            <a:pPr lvl="1"/>
            <a:r>
              <a:rPr lang="el-GR" b="1" dirty="0" smtClean="0"/>
              <a:t>Πραγματικός</a:t>
            </a:r>
            <a:endParaRPr lang="el-GR" dirty="0" smtClean="0"/>
          </a:p>
          <a:p>
            <a:pPr lvl="1"/>
            <a:r>
              <a:rPr lang="el-GR" b="1" dirty="0" smtClean="0"/>
              <a:t>Λογικός</a:t>
            </a:r>
            <a:endParaRPr lang="el-GR" dirty="0" smtClean="0"/>
          </a:p>
          <a:p>
            <a:pPr lvl="1"/>
            <a:r>
              <a:rPr lang="el-GR" b="1" dirty="0" smtClean="0"/>
              <a:t>Αλφαριθμητικός</a:t>
            </a:r>
            <a:endParaRPr lang="en-US" dirty="0"/>
          </a:p>
          <a:p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κάθε</a:t>
            </a:r>
            <a:r>
              <a:rPr lang="en-US" dirty="0"/>
              <a:t> </a:t>
            </a:r>
            <a:r>
              <a:rPr lang="en-US" dirty="0" err="1"/>
              <a:t>τύ</a:t>
            </a:r>
            <a:r>
              <a:rPr lang="en-US" dirty="0"/>
              <a:t>π</a:t>
            </a:r>
            <a:r>
              <a:rPr lang="en-US" dirty="0" err="1"/>
              <a:t>ο</a:t>
            </a:r>
            <a:r>
              <a:rPr lang="en-US" dirty="0"/>
              <a:t> </a:t>
            </a:r>
            <a:r>
              <a:rPr lang="en-US" dirty="0" err="1"/>
              <a:t>δεδομένων</a:t>
            </a:r>
            <a:r>
              <a:rPr lang="en-US" dirty="0"/>
              <a:t> μπ</a:t>
            </a:r>
            <a:r>
              <a:rPr lang="en-US" dirty="0" err="1"/>
              <a:t>ορούν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εφ</a:t>
            </a:r>
            <a:r>
              <a:rPr lang="en-US" dirty="0"/>
              <a:t>α</a:t>
            </a:r>
            <a:r>
              <a:rPr lang="en-US" dirty="0" err="1"/>
              <a:t>ρμοστούν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φορετικές</a:t>
            </a:r>
            <a:r>
              <a:rPr lang="en-US" dirty="0"/>
              <a:t> </a:t>
            </a:r>
            <a:r>
              <a:rPr lang="en-US" dirty="0" smtClean="0"/>
              <a:t>π</a:t>
            </a:r>
            <a:r>
              <a:rPr lang="en-US" dirty="0" err="1" smtClean="0"/>
              <a:t>ράξεις</a:t>
            </a:r>
            <a:r>
              <a:rPr lang="en-US" dirty="0"/>
              <a:t>. </a:t>
            </a:r>
            <a:endParaRPr lang="el-GR" dirty="0" smtClean="0"/>
          </a:p>
          <a:p>
            <a:r>
              <a:rPr lang="el-GR" dirty="0"/>
              <a:t>Κ</a:t>
            </a:r>
            <a:r>
              <a:rPr lang="en-US" dirty="0" smtClean="0"/>
              <a:t>α</a:t>
            </a:r>
            <a:r>
              <a:rPr lang="en-US" dirty="0" err="1" smtClean="0"/>
              <a:t>τά</a:t>
            </a:r>
            <a:r>
              <a:rPr lang="en-US" dirty="0" smtClean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σχεδι</a:t>
            </a:r>
            <a:r>
              <a:rPr lang="en-US" dirty="0"/>
              <a:t>α</a:t>
            </a:r>
            <a:r>
              <a:rPr lang="en-US" dirty="0" err="1"/>
              <a:t>σμό</a:t>
            </a:r>
            <a:r>
              <a:rPr lang="en-US" dirty="0"/>
              <a:t> </a:t>
            </a:r>
            <a:r>
              <a:rPr lang="en-US" dirty="0" err="1"/>
              <a:t>ενός</a:t>
            </a:r>
            <a:r>
              <a:rPr lang="en-US" dirty="0"/>
              <a:t> α</a:t>
            </a:r>
            <a:r>
              <a:rPr lang="en-US" dirty="0" err="1"/>
              <a:t>λγορίθμου</a:t>
            </a:r>
            <a:r>
              <a:rPr lang="en-US" dirty="0"/>
              <a:t> </a:t>
            </a:r>
            <a:r>
              <a:rPr lang="en-US" dirty="0" err="1"/>
              <a:t>έχει</a:t>
            </a:r>
            <a:r>
              <a:rPr lang="en-US" dirty="0"/>
              <a:t> </a:t>
            </a:r>
            <a:r>
              <a:rPr lang="en-US" dirty="0" err="1"/>
              <a:t>σημ</a:t>
            </a:r>
            <a:r>
              <a:rPr lang="en-US" dirty="0"/>
              <a:t>α</a:t>
            </a:r>
            <a:r>
              <a:rPr lang="en-US" dirty="0" err="1"/>
              <a:t>σί</a:t>
            </a:r>
            <a:r>
              <a:rPr lang="en-US" dirty="0"/>
              <a:t>α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είδος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τύ</a:t>
            </a:r>
            <a:r>
              <a:rPr lang="en-US" dirty="0"/>
              <a:t>π</a:t>
            </a:r>
            <a:r>
              <a:rPr lang="en-US" dirty="0" err="1"/>
              <a:t>ων</a:t>
            </a:r>
            <a:r>
              <a:rPr lang="en-US" dirty="0"/>
              <a:t> </a:t>
            </a:r>
            <a:r>
              <a:rPr lang="en-US" dirty="0" err="1"/>
              <a:t>δεδομένων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οστηρίζοντ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2758" y="2119256"/>
            <a:ext cx="2455950" cy="36965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9278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Υλικό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2318975"/>
            <a:ext cx="6965245" cy="3404094"/>
          </a:xfrm>
        </p:spPr>
        <p:txBody>
          <a:bodyPr>
            <a:normAutofit/>
          </a:bodyPr>
          <a:lstStyle/>
          <a:p>
            <a:r>
              <a:rPr lang="el-GR" dirty="0" smtClean="0"/>
              <a:t> Επιτρέπει </a:t>
            </a:r>
            <a:r>
              <a:rPr lang="el-GR" dirty="0"/>
              <a:t>την αποθήκευση των δεδομένων </a:t>
            </a:r>
            <a:r>
              <a:rPr lang="el-GR" dirty="0" smtClean="0"/>
              <a:t>με </a:t>
            </a:r>
            <a:r>
              <a:rPr lang="el-GR" dirty="0"/>
              <a:t>διάφορες </a:t>
            </a:r>
            <a:r>
              <a:rPr lang="el-GR" dirty="0" smtClean="0"/>
              <a:t>μορφές </a:t>
            </a:r>
          </a:p>
          <a:p>
            <a:r>
              <a:rPr lang="el-GR" dirty="0" smtClean="0"/>
              <a:t>είναι </a:t>
            </a:r>
            <a:r>
              <a:rPr lang="el-GR" dirty="0"/>
              <a:t>πιθανό να </a:t>
            </a:r>
            <a:r>
              <a:rPr lang="el-GR" dirty="0" smtClean="0"/>
              <a:t>χρησιμοποιούνται διαφορετικοί αλγόριθμοι </a:t>
            </a:r>
            <a:r>
              <a:rPr lang="el-GR" dirty="0"/>
              <a:t>για την επεξεργασία τους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 </a:t>
            </a:r>
            <a:r>
              <a:rPr lang="el-GR" dirty="0"/>
              <a:t>Επομένως, το υλικό του υπολογιστή έχει επίδραση στο είδος των αλγορίθμων που θα χρησιμοποιηθούν.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050967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 δεδομένα μπορεί να είναι απλές μεταβλητές, οι οποίες λαμβάνουν μία τιμή κάθε φορά (απλά δεδομένα) ή μπορούν να αποθηκεύονται ως μία </a:t>
            </a:r>
            <a:r>
              <a:rPr lang="el-GR" b="1" dirty="0"/>
              <a:t>δομή δεδομένων.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289235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92838" y="2172363"/>
            <a:ext cx="6588120" cy="2466829"/>
          </a:xfrm>
          <a:prstGeom prst="rect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76225" marR="0" lvl="0" algn="just" defTabSz="914400" rtl="0" eaLnBrk="1" fontAlgn="base" latinLnBrk="0" hangingPunct="1">
              <a:lnSpc>
                <a:spcPct val="115000"/>
              </a:lnSpc>
              <a:spcBef>
                <a:spcPts val="27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6225" algn="l"/>
              </a:tabLst>
            </a:pP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Δομή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δεδομένων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(data structure)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είν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ι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έν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σύνολο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απ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οθηκευμένων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δεδομένων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,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τ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ο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π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οί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είν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ι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έτσι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οργ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νωμέν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α,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ώστε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υ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π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όκειντ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ι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σε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συγκεκριμένες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απα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ιτούμενες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π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εξεργ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α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σίες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charset="0"/>
                <a:ea typeface="ÇlÇr ñæí©" charset="0"/>
              </a:rPr>
              <a:t>.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684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529" y="817582"/>
            <a:ext cx="7547136" cy="1202485"/>
          </a:xfrm>
        </p:spPr>
        <p:txBody>
          <a:bodyPr>
            <a:noAutofit/>
          </a:bodyPr>
          <a:lstStyle/>
          <a:p>
            <a:r>
              <a:rPr lang="en-US" sz="3600" b="1" dirty="0" err="1"/>
              <a:t>Αλγόριθμοι</a:t>
            </a:r>
            <a:r>
              <a:rPr lang="en-US" sz="3600" b="1" dirty="0"/>
              <a:t> + </a:t>
            </a:r>
            <a:r>
              <a:rPr lang="en-US" sz="3600" b="1" dirty="0" err="1"/>
              <a:t>Δομές</a:t>
            </a:r>
            <a:r>
              <a:rPr lang="en-US" sz="3600" b="1" dirty="0"/>
              <a:t> </a:t>
            </a:r>
            <a:r>
              <a:rPr lang="en-US" sz="3600" b="1" dirty="0" err="1" smtClean="0"/>
              <a:t>Δεδομένων</a:t>
            </a:r>
            <a:r>
              <a:rPr lang="el-GR" sz="3600" b="1" dirty="0" smtClean="0"/>
              <a:t/>
            </a:r>
            <a:br>
              <a:rPr lang="el-GR" sz="3600" b="1" dirty="0" smtClean="0"/>
            </a:br>
            <a:r>
              <a:rPr lang="en-US" sz="3600" b="1" dirty="0" smtClean="0"/>
              <a:t> </a:t>
            </a:r>
            <a:r>
              <a:rPr lang="en-US" sz="3600" b="1" dirty="0"/>
              <a:t>= </a:t>
            </a:r>
            <a:r>
              <a:rPr lang="en-US" sz="3600" b="1" dirty="0" err="1"/>
              <a:t>Προγράμμ</a:t>
            </a:r>
            <a:r>
              <a:rPr lang="en-US" sz="3600" b="1" dirty="0"/>
              <a:t>α</a:t>
            </a:r>
            <a:r>
              <a:rPr lang="en-US" sz="3600" b="1" dirty="0" err="1"/>
              <a:t>τ</a:t>
            </a:r>
            <a:r>
              <a:rPr lang="en-US" sz="3600" b="1" dirty="0"/>
              <a:t>α</a:t>
            </a:r>
            <a:br>
              <a:rPr lang="en-US" sz="3600" b="1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597228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b="1" dirty="0" smtClean="0"/>
          </a:p>
          <a:p>
            <a:r>
              <a:rPr lang="en-US" dirty="0" smtClean="0"/>
              <a:t>α</a:t>
            </a:r>
            <a:r>
              <a:rPr lang="en-US" dirty="0" err="1" smtClean="0"/>
              <a:t>ν</a:t>
            </a:r>
            <a:r>
              <a:rPr lang="en-US" dirty="0" smtClean="0"/>
              <a:t> </a:t>
            </a:r>
            <a:r>
              <a:rPr lang="en-US" dirty="0" err="1"/>
              <a:t>κά</a:t>
            </a:r>
            <a:r>
              <a:rPr lang="en-US" dirty="0"/>
              <a:t>π</a:t>
            </a:r>
            <a:r>
              <a:rPr lang="en-US" dirty="0" err="1"/>
              <a:t>οιος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θέτει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 smtClean="0"/>
              <a:t>κ</a:t>
            </a:r>
            <a:r>
              <a:rPr lang="en-US" dirty="0" smtClean="0"/>
              <a:t>α</a:t>
            </a:r>
            <a:r>
              <a:rPr lang="en-US" dirty="0" err="1" smtClean="0"/>
              <a:t>τάλληλο</a:t>
            </a:r>
            <a:r>
              <a:rPr lang="en-US" dirty="0" smtClean="0"/>
              <a:t> </a:t>
            </a:r>
            <a:r>
              <a:rPr lang="en-US" dirty="0"/>
              <a:t>α</a:t>
            </a:r>
            <a:r>
              <a:rPr lang="en-US" dirty="0" err="1"/>
              <a:t>λγόριθμο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δομές</a:t>
            </a:r>
            <a:r>
              <a:rPr lang="en-US" dirty="0"/>
              <a:t> </a:t>
            </a:r>
            <a:r>
              <a:rPr lang="en-US" dirty="0" err="1"/>
              <a:t>δεδομένων</a:t>
            </a:r>
            <a:r>
              <a:rPr lang="en-US" dirty="0"/>
              <a:t>, </a:t>
            </a: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οίες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χρησιμο</a:t>
            </a:r>
            <a:r>
              <a:rPr lang="en-US" dirty="0"/>
              <a:t>π</a:t>
            </a:r>
            <a:r>
              <a:rPr lang="en-US" dirty="0" err="1"/>
              <a:t>οιηθούν</a:t>
            </a:r>
            <a:r>
              <a:rPr lang="en-US" dirty="0"/>
              <a:t>,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 smtClean="0"/>
              <a:t>άμεση</a:t>
            </a:r>
            <a:r>
              <a:rPr lang="en-US" dirty="0" smtClean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μετ</a:t>
            </a:r>
            <a:r>
              <a:rPr lang="en-US" dirty="0"/>
              <a:t>α</a:t>
            </a:r>
            <a:r>
              <a:rPr lang="en-US" dirty="0" err="1"/>
              <a:t>τρο</a:t>
            </a:r>
            <a:r>
              <a:rPr lang="en-US" dirty="0"/>
              <a:t>π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υλο</a:t>
            </a:r>
            <a:r>
              <a:rPr lang="en-US" dirty="0"/>
              <a:t>π</a:t>
            </a:r>
            <a:r>
              <a:rPr lang="en-US" dirty="0" err="1"/>
              <a:t>οίησή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smtClean="0"/>
              <a:t>π</a:t>
            </a:r>
            <a:r>
              <a:rPr lang="en-US" dirty="0" err="1" smtClean="0"/>
              <a:t>ρόγρ</a:t>
            </a:r>
            <a:r>
              <a:rPr lang="en-US" dirty="0" smtClean="0"/>
              <a:t>α</a:t>
            </a:r>
            <a:r>
              <a:rPr lang="en-US" dirty="0" err="1" smtClean="0"/>
              <a:t>μμ</a:t>
            </a:r>
            <a:r>
              <a:rPr lang="en-US" dirty="0" smtClean="0"/>
              <a:t>α.</a:t>
            </a:r>
            <a:endParaRPr lang="el-GR" dirty="0" smtClean="0"/>
          </a:p>
          <a:p>
            <a:r>
              <a:rPr lang="en-US" dirty="0" smtClean="0"/>
              <a:t> </a:t>
            </a:r>
            <a:r>
              <a:rPr lang="en-US" dirty="0" err="1"/>
              <a:t>Κάθε</a:t>
            </a:r>
            <a:r>
              <a:rPr lang="en-US" dirty="0"/>
              <a:t> </a:t>
            </a:r>
            <a:r>
              <a:rPr lang="en-US" dirty="0" err="1"/>
              <a:t>δομή</a:t>
            </a:r>
            <a:r>
              <a:rPr lang="en-US" dirty="0"/>
              <a:t> </a:t>
            </a:r>
            <a:r>
              <a:rPr lang="en-US" dirty="0" err="1"/>
              <a:t>δεδομένων</a:t>
            </a:r>
            <a:r>
              <a:rPr lang="en-US" dirty="0"/>
              <a:t> </a:t>
            </a:r>
            <a:r>
              <a:rPr lang="en-US" dirty="0" smtClean="0"/>
              <a:t>απ</a:t>
            </a:r>
            <a:r>
              <a:rPr lang="en-US" dirty="0" err="1" smtClean="0"/>
              <a:t>οτελείτ</a:t>
            </a:r>
            <a:r>
              <a:rPr lang="en-US" dirty="0" smtClean="0"/>
              <a:t>α</a:t>
            </a:r>
            <a:r>
              <a:rPr lang="en-US" dirty="0" err="1" smtClean="0"/>
              <a:t>ι</a:t>
            </a:r>
            <a:r>
              <a:rPr lang="el-GR" dirty="0" smtClean="0"/>
              <a:t> </a:t>
            </a:r>
            <a:r>
              <a:rPr lang="en-US" dirty="0" smtClean="0"/>
              <a:t>απ</a:t>
            </a:r>
            <a:r>
              <a:rPr lang="en-US" dirty="0" err="1" smtClean="0"/>
              <a:t>ό</a:t>
            </a:r>
            <a:r>
              <a:rPr lang="en-US" dirty="0" smtClean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/>
              <a:t>σύνολο</a:t>
            </a:r>
            <a:r>
              <a:rPr lang="en-US" dirty="0"/>
              <a:t> </a:t>
            </a:r>
            <a:r>
              <a:rPr lang="en-US" dirty="0" err="1"/>
              <a:t>στοιχείων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κόμ</a:t>
            </a:r>
            <a:r>
              <a:rPr lang="en-US" dirty="0"/>
              <a:t>β</a:t>
            </a:r>
            <a:r>
              <a:rPr lang="en-US" dirty="0" err="1"/>
              <a:t>ων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1170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380342"/>
            <a:ext cx="6196405" cy="4342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Οι πιο ευρέως χρησιμοποιούμενες </a:t>
            </a:r>
            <a:r>
              <a:rPr lang="el-GR" sz="2800" dirty="0" smtClean="0"/>
              <a:t>δομές </a:t>
            </a:r>
            <a:r>
              <a:rPr lang="el-GR" sz="2800" dirty="0"/>
              <a:t>δεδομένων </a:t>
            </a:r>
            <a:r>
              <a:rPr lang="el-GR" sz="2800" dirty="0" smtClean="0"/>
              <a:t>είναι:</a:t>
            </a:r>
          </a:p>
          <a:p>
            <a:pPr lvl="1"/>
            <a:r>
              <a:rPr lang="el-GR" sz="2400" dirty="0" smtClean="0"/>
              <a:t> </a:t>
            </a:r>
            <a:r>
              <a:rPr lang="el-GR" sz="2400" dirty="0"/>
              <a:t>ο </a:t>
            </a:r>
            <a:r>
              <a:rPr lang="el-GR" sz="2400" dirty="0" smtClean="0"/>
              <a:t>πίνακας</a:t>
            </a:r>
          </a:p>
          <a:p>
            <a:pPr lvl="1"/>
            <a:r>
              <a:rPr lang="el-GR" sz="2400" dirty="0"/>
              <a:t> </a:t>
            </a:r>
            <a:r>
              <a:rPr lang="el-GR" sz="2400" dirty="0" smtClean="0"/>
              <a:t>η στοίβα</a:t>
            </a:r>
          </a:p>
          <a:p>
            <a:pPr lvl="1"/>
            <a:r>
              <a:rPr lang="el-GR" sz="2400" dirty="0" smtClean="0"/>
              <a:t> </a:t>
            </a:r>
            <a:r>
              <a:rPr lang="el-GR" sz="2400" dirty="0"/>
              <a:t>η </a:t>
            </a:r>
            <a:r>
              <a:rPr lang="el-GR" sz="2400" dirty="0" smtClean="0"/>
              <a:t>ουρά</a:t>
            </a:r>
          </a:p>
          <a:p>
            <a:pPr lvl="1"/>
            <a:r>
              <a:rPr lang="el-GR" sz="2400" dirty="0" smtClean="0"/>
              <a:t> </a:t>
            </a:r>
            <a:r>
              <a:rPr lang="el-GR" sz="2400" dirty="0"/>
              <a:t>η </a:t>
            </a:r>
            <a:r>
              <a:rPr lang="el-GR" sz="2400" dirty="0" smtClean="0"/>
              <a:t>λίστα</a:t>
            </a:r>
          </a:p>
          <a:p>
            <a:pPr lvl="1"/>
            <a:r>
              <a:rPr lang="el-GR" sz="2400" dirty="0" smtClean="0"/>
              <a:t> </a:t>
            </a:r>
            <a:r>
              <a:rPr lang="el-GR" sz="2400" dirty="0"/>
              <a:t>το </a:t>
            </a:r>
            <a:r>
              <a:rPr lang="el-GR" sz="2400" dirty="0" smtClean="0"/>
              <a:t>δένδρο</a:t>
            </a:r>
          </a:p>
          <a:p>
            <a:pPr lvl="1"/>
            <a:r>
              <a:rPr lang="el-GR" sz="2400" dirty="0" smtClean="0"/>
              <a:t>ο γράφος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868795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π</a:t>
            </a:r>
            <a:r>
              <a:rPr lang="en-US" b="1" i="1" dirty="0" err="1" smtClean="0"/>
              <a:t>ίν</a:t>
            </a:r>
            <a:r>
              <a:rPr lang="en-US" b="1" i="1" dirty="0" smtClean="0"/>
              <a:t>α</a:t>
            </a:r>
            <a:r>
              <a:rPr lang="en-US" b="1" i="1" dirty="0" err="1" smtClean="0"/>
              <a:t>κ</a:t>
            </a:r>
            <a:r>
              <a:rPr lang="en-US" b="1" i="1" dirty="0" smtClean="0"/>
              <a:t>α</a:t>
            </a:r>
            <a:r>
              <a:rPr lang="en-US" b="1" i="1" dirty="0" err="1" smtClean="0"/>
              <a:t>ς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table</a:t>
            </a:r>
            <a:r>
              <a:rPr lang="el-GR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13" y="2119256"/>
            <a:ext cx="4519444" cy="4230317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απ</a:t>
            </a:r>
            <a:r>
              <a:rPr lang="en-US" dirty="0" err="1"/>
              <a:t>οτελείτ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/>
              <a:t>σύνολο</a:t>
            </a:r>
            <a:r>
              <a:rPr lang="en-US" dirty="0"/>
              <a:t> </a:t>
            </a:r>
            <a:r>
              <a:rPr lang="en-US" dirty="0" err="1"/>
              <a:t>ομοειδών</a:t>
            </a:r>
            <a:r>
              <a:rPr lang="en-US" dirty="0"/>
              <a:t> απ</a:t>
            </a:r>
            <a:r>
              <a:rPr lang="en-US" dirty="0" err="1"/>
              <a:t>λών</a:t>
            </a:r>
            <a:r>
              <a:rPr lang="en-US" dirty="0"/>
              <a:t> </a:t>
            </a:r>
            <a:r>
              <a:rPr lang="en-US" dirty="0" err="1" smtClean="0"/>
              <a:t>στοιχείων</a:t>
            </a:r>
            <a:r>
              <a:rPr lang="en-US" dirty="0"/>
              <a:t>,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θέν</a:t>
            </a:r>
            <a:r>
              <a:rPr lang="en-US" dirty="0"/>
              <a:t>α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θορίζετ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τη</a:t>
            </a:r>
            <a:r>
              <a:rPr lang="en-US" dirty="0"/>
              <a:t> β</a:t>
            </a:r>
            <a:r>
              <a:rPr lang="en-US" dirty="0" err="1"/>
              <a:t>οήθει</a:t>
            </a:r>
            <a:r>
              <a:rPr lang="en-US" dirty="0"/>
              <a:t>α </a:t>
            </a:r>
            <a:r>
              <a:rPr lang="en-US" dirty="0" err="1"/>
              <a:t>ενός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smtClean="0"/>
              <a:t>π</a:t>
            </a:r>
            <a:r>
              <a:rPr lang="en-US" dirty="0" err="1" smtClean="0"/>
              <a:t>ερισσοτέρων</a:t>
            </a:r>
            <a:r>
              <a:rPr lang="en-US" dirty="0" smtClean="0"/>
              <a:t> </a:t>
            </a:r>
            <a:r>
              <a:rPr lang="en-US" dirty="0" err="1"/>
              <a:t>δεικτών</a:t>
            </a:r>
            <a:r>
              <a:rPr lang="en-US" dirty="0"/>
              <a:t>. </a:t>
            </a:r>
            <a:endParaRPr lang="el-GR" dirty="0" smtClean="0"/>
          </a:p>
          <a:p>
            <a:r>
              <a:rPr lang="el-GR" dirty="0" smtClean="0"/>
              <a:t> </a:t>
            </a:r>
            <a:r>
              <a:rPr lang="en-US" dirty="0" smtClean="0"/>
              <a:t>μπ</a:t>
            </a:r>
            <a:r>
              <a:rPr lang="en-US" dirty="0" err="1" smtClean="0"/>
              <a:t>ορεί</a:t>
            </a:r>
            <a:r>
              <a:rPr lang="en-US" dirty="0" smtClean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μί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, </a:t>
            </a:r>
            <a:r>
              <a:rPr lang="en-US" dirty="0" err="1"/>
              <a:t>δύο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smtClean="0"/>
              <a:t>π</a:t>
            </a:r>
            <a:r>
              <a:rPr lang="en-US" dirty="0" err="1" smtClean="0"/>
              <a:t>ερισσοτέρων</a:t>
            </a:r>
            <a:r>
              <a:rPr lang="en-US" dirty="0" smtClean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στάσεων</a:t>
            </a:r>
            <a:r>
              <a:rPr lang="en-US" dirty="0"/>
              <a:t>, α</a:t>
            </a:r>
            <a:r>
              <a:rPr lang="en-US" dirty="0" err="1"/>
              <a:t>νάλογ</a:t>
            </a:r>
            <a:r>
              <a:rPr lang="en-US" dirty="0"/>
              <a:t>α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π</a:t>
            </a:r>
            <a:r>
              <a:rPr lang="en-US" dirty="0" err="1"/>
              <a:t>λήθος</a:t>
            </a:r>
            <a:r>
              <a:rPr lang="en-US" dirty="0"/>
              <a:t> </a:t>
            </a:r>
            <a:r>
              <a:rPr lang="en-US" dirty="0" err="1"/>
              <a:t>δεικτών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χρειάζοντ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θοριστεί</a:t>
            </a:r>
            <a:r>
              <a:rPr lang="en-US" dirty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θέση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30117" y="2020067"/>
            <a:ext cx="2787858" cy="277287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4925263"/>
              </p:ext>
            </p:extLst>
          </p:nvPr>
        </p:nvGraphicFramePr>
        <p:xfrm>
          <a:off x="5530116" y="5390790"/>
          <a:ext cx="2787856" cy="370840"/>
        </p:xfrm>
        <a:graphic>
          <a:graphicData uri="http://schemas.openxmlformats.org/drawingml/2006/table">
            <a:tbl>
              <a:tblPr bandRow="1">
                <a:tableStyleId>{0505E3EF-67EA-436B-97B2-0124C06EBD24}</a:tableStyleId>
              </a:tblPr>
              <a:tblGrid>
                <a:gridCol w="696964"/>
                <a:gridCol w="696964"/>
                <a:gridCol w="696964"/>
                <a:gridCol w="6969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35417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στοί</a:t>
            </a:r>
            <a:r>
              <a:rPr lang="en-US" b="1" i="1" dirty="0"/>
              <a:t>βα</a:t>
            </a:r>
            <a:r>
              <a:rPr lang="en-US" dirty="0"/>
              <a:t> (</a:t>
            </a:r>
            <a:r>
              <a:rPr lang="en-US" dirty="0" smtClean="0"/>
              <a:t>stack</a:t>
            </a:r>
            <a:r>
              <a:rPr lang="el-GR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262" y="2116148"/>
            <a:ext cx="5571449" cy="3603812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γρ</a:t>
            </a:r>
            <a:r>
              <a:rPr lang="en-US" dirty="0" smtClean="0"/>
              <a:t>α</a:t>
            </a:r>
            <a:r>
              <a:rPr lang="en-US" dirty="0" err="1" smtClean="0"/>
              <a:t>μμική</a:t>
            </a:r>
            <a:r>
              <a:rPr lang="en-US" dirty="0" smtClean="0"/>
              <a:t> </a:t>
            </a:r>
            <a:r>
              <a:rPr lang="en-US" dirty="0" err="1"/>
              <a:t>διάτ</a:t>
            </a:r>
            <a:r>
              <a:rPr lang="en-US" dirty="0"/>
              <a:t>α</a:t>
            </a:r>
            <a:r>
              <a:rPr lang="en-US" dirty="0" err="1"/>
              <a:t>ξη</a:t>
            </a:r>
            <a:r>
              <a:rPr lang="en-US" dirty="0"/>
              <a:t> </a:t>
            </a:r>
            <a:r>
              <a:rPr lang="en-US" dirty="0" err="1"/>
              <a:t>στοιχείων</a:t>
            </a:r>
            <a:r>
              <a:rPr lang="en-US" dirty="0"/>
              <a:t>, </a:t>
            </a:r>
            <a:r>
              <a:rPr lang="en-US" dirty="0" err="1"/>
              <a:t>στην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</a:t>
            </a:r>
            <a:r>
              <a:rPr lang="en-US" dirty="0"/>
              <a:t>α </a:t>
            </a:r>
            <a:r>
              <a:rPr lang="en-US" dirty="0" err="1"/>
              <a:t>εισάγοντ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εξάγοντ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στοιχεί</a:t>
            </a:r>
            <a:r>
              <a:rPr lang="en-US" dirty="0"/>
              <a:t>α</a:t>
            </a:r>
            <a:r>
              <a:rPr lang="en-US" u="sng" dirty="0"/>
              <a:t> </a:t>
            </a:r>
            <a:r>
              <a:rPr lang="en-US" u="sng" dirty="0" err="1"/>
              <a:t>μόνο</a:t>
            </a:r>
            <a:r>
              <a:rPr lang="en-US" u="sng" dirty="0"/>
              <a:t> απ</a:t>
            </a:r>
            <a:r>
              <a:rPr lang="en-US" u="sng" dirty="0" err="1"/>
              <a:t>ό</a:t>
            </a:r>
            <a:r>
              <a:rPr lang="en-US" u="sng" dirty="0"/>
              <a:t> </a:t>
            </a:r>
            <a:r>
              <a:rPr lang="en-US" u="sng" dirty="0" err="1"/>
              <a:t>το</a:t>
            </a:r>
            <a:r>
              <a:rPr lang="en-US" u="sng" dirty="0"/>
              <a:t> </a:t>
            </a:r>
            <a:r>
              <a:rPr lang="en-US" u="sng" dirty="0" err="1"/>
              <a:t>έν</a:t>
            </a:r>
            <a:r>
              <a:rPr lang="en-US" u="sng" dirty="0"/>
              <a:t>α </a:t>
            </a:r>
            <a:r>
              <a:rPr lang="en-US" u="sng" dirty="0" err="1" smtClean="0"/>
              <a:t>άκρο</a:t>
            </a:r>
            <a:endParaRPr lang="el-GR" u="sng" dirty="0"/>
          </a:p>
          <a:p>
            <a:r>
              <a:rPr lang="en-US" dirty="0" smtClean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λειτουργί</a:t>
            </a:r>
            <a:r>
              <a:rPr lang="en-US" dirty="0"/>
              <a:t>α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εισ</a:t>
            </a:r>
            <a:r>
              <a:rPr lang="en-US" dirty="0"/>
              <a:t>α</a:t>
            </a:r>
            <a:r>
              <a:rPr lang="en-US" dirty="0" err="1"/>
              <a:t>γωγής</a:t>
            </a:r>
            <a:r>
              <a:rPr lang="en-US" dirty="0"/>
              <a:t> απ</a:t>
            </a:r>
            <a:r>
              <a:rPr lang="en-US" dirty="0" err="1"/>
              <a:t>οκ</a:t>
            </a:r>
            <a:r>
              <a:rPr lang="en-US" dirty="0"/>
              <a:t>α</a:t>
            </a:r>
            <a:r>
              <a:rPr lang="en-US" dirty="0" err="1"/>
              <a:t>λείτ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b="1" i="1" dirty="0" err="1"/>
              <a:t>ώθηση</a:t>
            </a:r>
            <a:r>
              <a:rPr lang="en-US" dirty="0"/>
              <a:t> (push)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 smtClean="0"/>
              <a:t>εξ</a:t>
            </a:r>
            <a:r>
              <a:rPr lang="en-US" dirty="0" smtClean="0"/>
              <a:t>α</a:t>
            </a:r>
            <a:r>
              <a:rPr lang="en-US" dirty="0" err="1" smtClean="0"/>
              <a:t>γωγής</a:t>
            </a:r>
            <a:r>
              <a:rPr lang="en-US" dirty="0" smtClean="0"/>
              <a:t> </a:t>
            </a:r>
            <a:r>
              <a:rPr lang="en-US" b="1" i="1" dirty="0"/>
              <a:t>απ</a:t>
            </a:r>
            <a:r>
              <a:rPr lang="en-US" b="1" i="1" dirty="0" err="1"/>
              <a:t>ώθηση</a:t>
            </a:r>
            <a:r>
              <a:rPr lang="en-US" dirty="0"/>
              <a:t> (pull </a:t>
            </a:r>
            <a:r>
              <a:rPr lang="en-US" dirty="0" err="1"/>
              <a:t>ή</a:t>
            </a:r>
            <a:r>
              <a:rPr lang="en-US" dirty="0"/>
              <a:t> pop)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n-US" b="1" i="1" dirty="0" smtClean="0"/>
              <a:t>LIFO</a:t>
            </a:r>
            <a:r>
              <a:rPr lang="en-US" dirty="0" smtClean="0"/>
              <a:t> </a:t>
            </a:r>
            <a:r>
              <a:rPr lang="en-US" dirty="0"/>
              <a:t>(Last In, First Out</a:t>
            </a:r>
            <a:r>
              <a:rPr lang="en-US" dirty="0" smtClean="0"/>
              <a:t>)</a:t>
            </a:r>
            <a:r>
              <a:rPr lang="el-GR" dirty="0"/>
              <a:t>:</a:t>
            </a:r>
            <a:r>
              <a:rPr lang="en-US" dirty="0" smtClean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τελευτ</a:t>
            </a:r>
            <a:r>
              <a:rPr lang="en-US" dirty="0"/>
              <a:t>α</a:t>
            </a:r>
            <a:r>
              <a:rPr lang="en-US" dirty="0" err="1"/>
              <a:t>ίο</a:t>
            </a:r>
            <a:r>
              <a:rPr lang="en-US" dirty="0"/>
              <a:t> </a:t>
            </a:r>
            <a:r>
              <a:rPr lang="en-US" dirty="0" err="1"/>
              <a:t>εισ</a:t>
            </a:r>
            <a:r>
              <a:rPr lang="en-US" dirty="0"/>
              <a:t>α</a:t>
            </a:r>
            <a:r>
              <a:rPr lang="en-US" dirty="0" err="1"/>
              <a:t>γόμενο</a:t>
            </a:r>
            <a:r>
              <a:rPr lang="en-US" dirty="0"/>
              <a:t> </a:t>
            </a:r>
            <a:r>
              <a:rPr lang="en-US" dirty="0" err="1"/>
              <a:t>δεδομένο</a:t>
            </a:r>
            <a:r>
              <a:rPr lang="en-US" dirty="0"/>
              <a:t> </a:t>
            </a:r>
            <a:r>
              <a:rPr lang="en-US" dirty="0" err="1"/>
              <a:t>εξέρχετ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π</a:t>
            </a:r>
            <a:r>
              <a:rPr lang="en-US" dirty="0" err="1"/>
              <a:t>ρώτο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747" y="2523308"/>
            <a:ext cx="2759573" cy="27742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1790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ουρά</a:t>
            </a:r>
            <a:r>
              <a:rPr lang="en-US" dirty="0"/>
              <a:t> (queue)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905" y="2119257"/>
            <a:ext cx="4225675" cy="4147572"/>
          </a:xfrm>
        </p:spPr>
        <p:txBody>
          <a:bodyPr>
            <a:normAutofit/>
          </a:bodyPr>
          <a:lstStyle/>
          <a:p>
            <a:r>
              <a:rPr lang="el-GR" dirty="0"/>
              <a:t> </a:t>
            </a:r>
            <a:r>
              <a:rPr lang="en-US" dirty="0" smtClean="0"/>
              <a:t>απ</a:t>
            </a:r>
            <a:r>
              <a:rPr lang="en-US" dirty="0" err="1" smtClean="0"/>
              <a:t>οτελεί</a:t>
            </a:r>
            <a:r>
              <a:rPr lang="en-US" dirty="0" smtClean="0"/>
              <a:t> </a:t>
            </a:r>
            <a:r>
              <a:rPr lang="en-US" dirty="0" err="1"/>
              <a:t>μι</a:t>
            </a:r>
            <a:r>
              <a:rPr lang="en-US" dirty="0"/>
              <a:t>α </a:t>
            </a:r>
            <a:r>
              <a:rPr lang="en-US" dirty="0" err="1"/>
              <a:t>γρ</a:t>
            </a:r>
            <a:r>
              <a:rPr lang="en-US" dirty="0"/>
              <a:t>α</a:t>
            </a:r>
            <a:r>
              <a:rPr lang="en-US" dirty="0" err="1"/>
              <a:t>μμική</a:t>
            </a:r>
            <a:r>
              <a:rPr lang="en-US" dirty="0"/>
              <a:t> </a:t>
            </a:r>
            <a:r>
              <a:rPr lang="en-US" dirty="0" err="1"/>
              <a:t>διάτ</a:t>
            </a:r>
            <a:r>
              <a:rPr lang="en-US" dirty="0"/>
              <a:t>α</a:t>
            </a:r>
            <a:r>
              <a:rPr lang="en-US" dirty="0" err="1"/>
              <a:t>ξη</a:t>
            </a:r>
            <a:r>
              <a:rPr lang="en-US" dirty="0"/>
              <a:t> </a:t>
            </a:r>
            <a:r>
              <a:rPr lang="en-US" dirty="0" err="1"/>
              <a:t>στοιχείων</a:t>
            </a:r>
            <a:r>
              <a:rPr lang="en-US" dirty="0"/>
              <a:t>, </a:t>
            </a:r>
            <a:r>
              <a:rPr lang="en-US" dirty="0" err="1"/>
              <a:t>στην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</a:t>
            </a:r>
            <a:r>
              <a:rPr lang="en-US" dirty="0"/>
              <a:t>α </a:t>
            </a:r>
            <a:r>
              <a:rPr lang="en-US" dirty="0" err="1"/>
              <a:t>εισάγοντ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νέ</a:t>
            </a:r>
            <a:r>
              <a:rPr lang="en-US" dirty="0"/>
              <a:t>α </a:t>
            </a:r>
            <a:r>
              <a:rPr lang="en-US" dirty="0" err="1"/>
              <a:t>στοιχεί</a:t>
            </a:r>
            <a:r>
              <a:rPr lang="en-US" dirty="0"/>
              <a:t>α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/>
              <a:t>άκρο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εξάγοντ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άρχοντ</a:t>
            </a:r>
            <a:r>
              <a:rPr lang="en-US" dirty="0"/>
              <a:t>α </a:t>
            </a:r>
            <a:r>
              <a:rPr lang="en-US" dirty="0" err="1"/>
              <a:t>στοιχεί</a:t>
            </a:r>
            <a:r>
              <a:rPr lang="en-US" dirty="0"/>
              <a:t>α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άλλο</a:t>
            </a:r>
            <a:r>
              <a:rPr lang="en-US" dirty="0"/>
              <a:t> </a:t>
            </a:r>
            <a:r>
              <a:rPr lang="en-US" dirty="0" err="1" smtClean="0"/>
              <a:t>άκρο</a:t>
            </a:r>
            <a:endParaRPr lang="el-GR" dirty="0"/>
          </a:p>
          <a:p>
            <a:r>
              <a:rPr lang="en-US" b="1" i="1" dirty="0" smtClean="0"/>
              <a:t>FIFO</a:t>
            </a:r>
            <a:r>
              <a:rPr lang="en-US" dirty="0" smtClean="0"/>
              <a:t> </a:t>
            </a:r>
            <a:r>
              <a:rPr lang="en-US" dirty="0"/>
              <a:t>(First In, First Out</a:t>
            </a:r>
            <a:r>
              <a:rPr lang="en-US" dirty="0" smtClean="0"/>
              <a:t>)</a:t>
            </a:r>
            <a:r>
              <a:rPr lang="el-GR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το</a:t>
            </a:r>
            <a:r>
              <a:rPr lang="en-US" dirty="0" smtClean="0"/>
              <a:t> </a:t>
            </a:r>
            <a:r>
              <a:rPr lang="en-US" dirty="0" err="1"/>
              <a:t>στοιχείο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οίο</a:t>
            </a:r>
            <a:r>
              <a:rPr lang="en-US" dirty="0"/>
              <a:t> </a:t>
            </a:r>
            <a:r>
              <a:rPr lang="en-US" dirty="0" err="1" smtClean="0"/>
              <a:t>εισάγετ</a:t>
            </a:r>
            <a:r>
              <a:rPr lang="en-US" dirty="0" smtClean="0"/>
              <a:t>α</a:t>
            </a:r>
            <a:r>
              <a:rPr lang="en-US" dirty="0" err="1" smtClean="0"/>
              <a:t>ι</a:t>
            </a:r>
            <a:r>
              <a:rPr lang="en-US" dirty="0" smtClean="0"/>
              <a:t> </a:t>
            </a:r>
            <a:r>
              <a:rPr lang="en-US" dirty="0"/>
              <a:t>π</a:t>
            </a:r>
            <a:r>
              <a:rPr lang="en-US" dirty="0" err="1"/>
              <a:t>ρώτο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</a:t>
            </a:r>
            <a:r>
              <a:rPr lang="en-US" dirty="0" err="1"/>
              <a:t>ουρά</a:t>
            </a:r>
            <a:r>
              <a:rPr lang="en-US" dirty="0"/>
              <a:t> </a:t>
            </a:r>
            <a:r>
              <a:rPr lang="en-US" dirty="0" err="1"/>
              <a:t>εξέρχετ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smtClean="0"/>
              <a:t>π</a:t>
            </a:r>
            <a:r>
              <a:rPr lang="en-US" dirty="0" err="1" smtClean="0"/>
              <a:t>ρώτο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7962" y="3297343"/>
            <a:ext cx="3226537" cy="12473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7544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(</a:t>
            </a:r>
            <a:r>
              <a:rPr lang="en-US" sz="3600" dirty="0" err="1"/>
              <a:t>συνδεσμική</a:t>
            </a:r>
            <a:r>
              <a:rPr lang="en-US" sz="3600" dirty="0"/>
              <a:t>) </a:t>
            </a:r>
            <a:r>
              <a:rPr lang="en-US" sz="3600" b="1" i="1" dirty="0" err="1" smtClean="0"/>
              <a:t>λίστ</a:t>
            </a:r>
            <a:r>
              <a:rPr lang="en-US" sz="3600" b="1" i="1" dirty="0" smtClean="0"/>
              <a:t>α</a:t>
            </a:r>
            <a:r>
              <a:rPr lang="el-GR" sz="3600" b="1" i="1" dirty="0" smtClean="0"/>
              <a:t> </a:t>
            </a:r>
            <a:r>
              <a:rPr lang="en-US" sz="3600" dirty="0"/>
              <a:t>(linked list) 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360" y="2119257"/>
            <a:ext cx="4327631" cy="41475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τ</a:t>
            </a:r>
            <a:r>
              <a:rPr lang="en-US" dirty="0" smtClean="0"/>
              <a:t>α </a:t>
            </a:r>
            <a:r>
              <a:rPr lang="en-US" dirty="0" err="1"/>
              <a:t>στοιχεί</a:t>
            </a:r>
            <a:r>
              <a:rPr lang="en-US" dirty="0"/>
              <a:t>α </a:t>
            </a:r>
            <a:r>
              <a:rPr lang="en-US" dirty="0" err="1"/>
              <a:t>φ</a:t>
            </a:r>
            <a:r>
              <a:rPr lang="en-US" dirty="0"/>
              <a:t>α</a:t>
            </a:r>
            <a:r>
              <a:rPr lang="en-US" dirty="0" err="1"/>
              <a:t>ίνοντ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«</a:t>
            </a:r>
            <a:r>
              <a:rPr lang="en-US" dirty="0" err="1" smtClean="0"/>
              <a:t>λογικά</a:t>
            </a:r>
            <a:r>
              <a:rPr lang="en-US" dirty="0"/>
              <a:t>» </a:t>
            </a:r>
            <a:r>
              <a:rPr lang="en-US" dirty="0" err="1"/>
              <a:t>ότι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γρ</a:t>
            </a:r>
            <a:r>
              <a:rPr lang="en-US" dirty="0"/>
              <a:t>α</a:t>
            </a:r>
            <a:r>
              <a:rPr lang="en-US" dirty="0" err="1"/>
              <a:t>μμικά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τετ</a:t>
            </a:r>
            <a:r>
              <a:rPr lang="en-US" dirty="0"/>
              <a:t>α</a:t>
            </a:r>
            <a:r>
              <a:rPr lang="en-US" dirty="0" err="1"/>
              <a:t>γμέν</a:t>
            </a:r>
            <a:r>
              <a:rPr lang="en-US" dirty="0"/>
              <a:t>α, </a:t>
            </a:r>
            <a:r>
              <a:rPr lang="en-US" dirty="0" err="1"/>
              <a:t>χωρίς</a:t>
            </a:r>
            <a:r>
              <a:rPr lang="en-US" dirty="0"/>
              <a:t> </a:t>
            </a:r>
            <a:r>
              <a:rPr lang="en-US" dirty="0" err="1"/>
              <a:t>όμως</a:t>
            </a:r>
            <a:r>
              <a:rPr lang="en-US" dirty="0"/>
              <a:t> α</a:t>
            </a:r>
            <a:r>
              <a:rPr lang="en-US" dirty="0" err="1"/>
              <a:t>υτό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σημ</a:t>
            </a:r>
            <a:r>
              <a:rPr lang="en-US" dirty="0"/>
              <a:t>α</a:t>
            </a:r>
            <a:r>
              <a:rPr lang="en-US" dirty="0" err="1"/>
              <a:t>ίνει</a:t>
            </a:r>
            <a:r>
              <a:rPr lang="en-US" dirty="0"/>
              <a:t> </a:t>
            </a:r>
            <a:r>
              <a:rPr lang="en-US" dirty="0" err="1"/>
              <a:t>ότι</a:t>
            </a:r>
            <a:r>
              <a:rPr lang="en-US" dirty="0"/>
              <a:t> β</a:t>
            </a:r>
            <a:r>
              <a:rPr lang="en-US" dirty="0" err="1"/>
              <a:t>ρίσκοντ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συνεχόμενες</a:t>
            </a:r>
            <a:r>
              <a:rPr lang="en-US" dirty="0"/>
              <a:t> </a:t>
            </a:r>
            <a:r>
              <a:rPr lang="en-US" dirty="0" err="1"/>
              <a:t>θέσεις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μνήμης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 smtClean="0"/>
              <a:t>υ</a:t>
            </a:r>
            <a:r>
              <a:rPr lang="en-US" dirty="0" smtClean="0"/>
              <a:t>π</a:t>
            </a:r>
            <a:r>
              <a:rPr lang="en-US" dirty="0" err="1" smtClean="0"/>
              <a:t>ολογιστή</a:t>
            </a:r>
            <a:endParaRPr lang="el-GR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Ανεξάρτητ</a:t>
            </a:r>
            <a:r>
              <a:rPr lang="en-US" dirty="0" smtClean="0"/>
              <a:t>α </a:t>
            </a:r>
            <a:r>
              <a:rPr lang="en-US" dirty="0"/>
              <a:t>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θέση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λ</a:t>
            </a:r>
            <a:r>
              <a:rPr lang="en-US" dirty="0"/>
              <a:t>αμβ</a:t>
            </a:r>
            <a:r>
              <a:rPr lang="en-US" dirty="0" err="1"/>
              <a:t>άνει</a:t>
            </a:r>
            <a:r>
              <a:rPr lang="en-US" dirty="0"/>
              <a:t>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μνήμη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 smtClean="0"/>
              <a:t>δεδομένο</a:t>
            </a:r>
            <a:r>
              <a:rPr lang="en-US" dirty="0"/>
              <a:t>, </a:t>
            </a:r>
            <a:r>
              <a:rPr lang="en-US" dirty="0" err="1"/>
              <a:t>συσχετίζετ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όμενό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τη</a:t>
            </a:r>
            <a:r>
              <a:rPr lang="en-US" dirty="0"/>
              <a:t> β</a:t>
            </a:r>
            <a:r>
              <a:rPr lang="en-US" dirty="0" err="1"/>
              <a:t>οήθει</a:t>
            </a:r>
            <a:r>
              <a:rPr lang="en-US" dirty="0"/>
              <a:t>α </a:t>
            </a:r>
            <a:r>
              <a:rPr lang="en-US" dirty="0" err="1"/>
              <a:t>κά</a:t>
            </a:r>
            <a:r>
              <a:rPr lang="en-US" dirty="0"/>
              <a:t>π</a:t>
            </a:r>
            <a:r>
              <a:rPr lang="en-US" dirty="0" err="1"/>
              <a:t>οιου</a:t>
            </a:r>
            <a:r>
              <a:rPr lang="en-US" dirty="0"/>
              <a:t> </a:t>
            </a:r>
            <a:r>
              <a:rPr lang="en-US" b="1" i="1" dirty="0" err="1"/>
              <a:t>δείκτη</a:t>
            </a:r>
            <a:r>
              <a:rPr lang="en-US" b="1" i="1" dirty="0"/>
              <a:t> </a:t>
            </a:r>
            <a:r>
              <a:rPr lang="en-US" dirty="0"/>
              <a:t>(pointer).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0034" y="2720872"/>
            <a:ext cx="3199289" cy="22090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298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δένδρο</a:t>
            </a:r>
            <a:r>
              <a:rPr lang="en-US" dirty="0" smtClean="0"/>
              <a:t> </a:t>
            </a:r>
            <a:r>
              <a:rPr lang="en-US" dirty="0"/>
              <a:t>(tree)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263" y="2016958"/>
            <a:ext cx="5187142" cy="4216448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 </a:t>
            </a:r>
            <a:r>
              <a:rPr lang="en-US" dirty="0" err="1" smtClean="0"/>
              <a:t>είν</a:t>
            </a:r>
            <a:r>
              <a:rPr lang="en-US" dirty="0" smtClean="0"/>
              <a:t>α</a:t>
            </a:r>
            <a:r>
              <a:rPr lang="en-US" dirty="0" err="1" smtClean="0"/>
              <a:t>ι</a:t>
            </a:r>
            <a:r>
              <a:rPr lang="en-US" dirty="0" smtClean="0"/>
              <a:t> </a:t>
            </a:r>
            <a:r>
              <a:rPr lang="en-US" dirty="0" err="1"/>
              <a:t>μη</a:t>
            </a:r>
            <a:r>
              <a:rPr lang="en-US" dirty="0"/>
              <a:t> </a:t>
            </a:r>
            <a:r>
              <a:rPr lang="en-US" dirty="0" err="1"/>
              <a:t>γρ</a:t>
            </a:r>
            <a:r>
              <a:rPr lang="en-US" dirty="0"/>
              <a:t>α</a:t>
            </a:r>
            <a:r>
              <a:rPr lang="en-US" dirty="0" err="1"/>
              <a:t>μμική</a:t>
            </a:r>
            <a:r>
              <a:rPr lang="en-US" dirty="0"/>
              <a:t> </a:t>
            </a:r>
            <a:r>
              <a:rPr lang="en-US" dirty="0" err="1"/>
              <a:t>δομή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απ</a:t>
            </a:r>
            <a:r>
              <a:rPr lang="en-US" dirty="0" err="1"/>
              <a:t>οτελείτ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 smtClean="0"/>
              <a:t>σύνολο</a:t>
            </a:r>
            <a:r>
              <a:rPr lang="en-US" dirty="0" smtClean="0"/>
              <a:t> </a:t>
            </a:r>
            <a:r>
              <a:rPr lang="en-US" dirty="0" err="1"/>
              <a:t>κόμ</a:t>
            </a:r>
            <a:r>
              <a:rPr lang="en-US" dirty="0"/>
              <a:t>β</a:t>
            </a:r>
            <a:r>
              <a:rPr lang="en-US" dirty="0" err="1"/>
              <a:t>ων</a:t>
            </a:r>
            <a:r>
              <a:rPr lang="en-US" dirty="0"/>
              <a:t>, </a:t>
            </a: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οίοι</a:t>
            </a:r>
            <a:r>
              <a:rPr lang="en-US" dirty="0"/>
              <a:t> </a:t>
            </a:r>
            <a:r>
              <a:rPr lang="en-US" dirty="0" err="1"/>
              <a:t>συνδέοντ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smtClean="0"/>
              <a:t>α</a:t>
            </a:r>
            <a:r>
              <a:rPr lang="en-US" dirty="0" err="1" smtClean="0"/>
              <a:t>κμές</a:t>
            </a:r>
            <a:endParaRPr lang="el-GR" dirty="0"/>
          </a:p>
          <a:p>
            <a:r>
              <a:rPr lang="en-US" dirty="0" smtClean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άρχει</a:t>
            </a:r>
            <a:r>
              <a:rPr lang="en-US" dirty="0"/>
              <a:t> </a:t>
            </a:r>
            <a:r>
              <a:rPr lang="en-US" dirty="0" err="1"/>
              <a:t>μόνο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</a:t>
            </a:r>
            <a:r>
              <a:rPr lang="en-US" dirty="0" err="1"/>
              <a:t>κόμ</a:t>
            </a:r>
            <a:r>
              <a:rPr lang="en-US" dirty="0"/>
              <a:t>β</a:t>
            </a:r>
            <a:r>
              <a:rPr lang="en-US" dirty="0" err="1"/>
              <a:t>ος</a:t>
            </a:r>
            <a:r>
              <a:rPr lang="en-US" dirty="0"/>
              <a:t>,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οίο</a:t>
            </a:r>
            <a:r>
              <a:rPr lang="en-US" dirty="0"/>
              <a:t> </a:t>
            </a:r>
            <a:r>
              <a:rPr lang="en-US" dirty="0" err="1"/>
              <a:t>μόνο</a:t>
            </a:r>
            <a:r>
              <a:rPr lang="en-US" dirty="0"/>
              <a:t> </a:t>
            </a:r>
            <a:r>
              <a:rPr lang="en-US" dirty="0" err="1"/>
              <a:t>ξεκινούν</a:t>
            </a:r>
            <a:r>
              <a:rPr lang="en-US" dirty="0"/>
              <a:t> α</a:t>
            </a:r>
            <a:r>
              <a:rPr lang="en-US" dirty="0" err="1"/>
              <a:t>κμές</a:t>
            </a:r>
            <a:r>
              <a:rPr lang="en-US" dirty="0"/>
              <a:t>,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 smtClean="0"/>
              <a:t>ονομάζετ</a:t>
            </a:r>
            <a:r>
              <a:rPr lang="en-US" dirty="0" smtClean="0"/>
              <a:t>α</a:t>
            </a:r>
            <a:r>
              <a:rPr lang="en-US" dirty="0" err="1" smtClean="0"/>
              <a:t>ι</a:t>
            </a:r>
            <a:r>
              <a:rPr lang="en-US" dirty="0" smtClean="0"/>
              <a:t> </a:t>
            </a:r>
            <a:r>
              <a:rPr lang="en-US" b="1" i="1" dirty="0" err="1"/>
              <a:t>ρίζ</a:t>
            </a:r>
            <a:r>
              <a:rPr lang="en-US" b="1" i="1" dirty="0"/>
              <a:t>α</a:t>
            </a:r>
            <a:r>
              <a:rPr lang="en-US" dirty="0"/>
              <a:t> (root). </a:t>
            </a:r>
            <a:endParaRPr lang="el-GR" dirty="0" smtClean="0"/>
          </a:p>
          <a:p>
            <a:r>
              <a:rPr lang="el-GR" dirty="0"/>
              <a:t> </a:t>
            </a:r>
            <a:r>
              <a:rPr lang="en-US" dirty="0" err="1" smtClean="0"/>
              <a:t>Σε</a:t>
            </a:r>
            <a:r>
              <a:rPr lang="en-US" dirty="0" smtClean="0"/>
              <a:t> </a:t>
            </a:r>
            <a:r>
              <a:rPr lang="en-US" dirty="0" err="1"/>
              <a:t>όλους</a:t>
            </a:r>
            <a:r>
              <a:rPr lang="en-US" dirty="0"/>
              <a:t> </a:t>
            </a:r>
            <a:r>
              <a:rPr lang="en-US" dirty="0" err="1"/>
              <a:t>τους</a:t>
            </a:r>
            <a:r>
              <a:rPr lang="en-US" dirty="0"/>
              <a:t> </a:t>
            </a:r>
            <a:r>
              <a:rPr lang="en-US" dirty="0" err="1"/>
              <a:t>άλλους</a:t>
            </a:r>
            <a:r>
              <a:rPr lang="en-US" dirty="0"/>
              <a:t> </a:t>
            </a:r>
            <a:r>
              <a:rPr lang="en-US" dirty="0" err="1"/>
              <a:t>κόμ</a:t>
            </a:r>
            <a:r>
              <a:rPr lang="en-US" dirty="0"/>
              <a:t>β</a:t>
            </a:r>
            <a:r>
              <a:rPr lang="en-US" dirty="0" err="1"/>
              <a:t>ους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λήγει</a:t>
            </a:r>
            <a:r>
              <a:rPr lang="en-US" dirty="0"/>
              <a:t> </a:t>
            </a:r>
            <a:r>
              <a:rPr lang="en-US" dirty="0" err="1"/>
              <a:t>μί</a:t>
            </a:r>
            <a:r>
              <a:rPr lang="en-US" dirty="0"/>
              <a:t>α α</a:t>
            </a:r>
            <a:r>
              <a:rPr lang="en-US" dirty="0" err="1"/>
              <a:t>κμή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ξεκινούν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μί</a:t>
            </a:r>
            <a:r>
              <a:rPr lang="en-US" dirty="0"/>
              <a:t>α, </a:t>
            </a:r>
            <a:r>
              <a:rPr lang="en-US" dirty="0" err="1"/>
              <a:t>μί</a:t>
            </a:r>
            <a:r>
              <a:rPr lang="en-US" dirty="0"/>
              <a:t>α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smtClean="0"/>
              <a:t>π</a:t>
            </a:r>
            <a:r>
              <a:rPr lang="en-US" dirty="0" err="1" smtClean="0"/>
              <a:t>ερισσότερες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n-US" dirty="0" err="1" smtClean="0"/>
              <a:t>Οι</a:t>
            </a:r>
            <a:r>
              <a:rPr lang="en-US" dirty="0" smtClean="0"/>
              <a:t> </a:t>
            </a:r>
            <a:r>
              <a:rPr lang="en-US" dirty="0" err="1"/>
              <a:t>κόμ</a:t>
            </a:r>
            <a:r>
              <a:rPr lang="en-US" dirty="0"/>
              <a:t>β</a:t>
            </a: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στους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οίους</a:t>
            </a:r>
            <a:r>
              <a:rPr lang="en-US" dirty="0"/>
              <a:t> </a:t>
            </a:r>
            <a:r>
              <a:rPr lang="en-US" dirty="0" err="1" smtClean="0"/>
              <a:t>κ</a:t>
            </a:r>
            <a:r>
              <a:rPr lang="en-US" dirty="0" smtClean="0"/>
              <a:t>α</a:t>
            </a:r>
            <a:r>
              <a:rPr lang="en-US" dirty="0" err="1" smtClean="0"/>
              <a:t>τ</a:t>
            </a:r>
            <a:r>
              <a:rPr lang="en-US" dirty="0" smtClean="0"/>
              <a:t>α</a:t>
            </a:r>
            <a:r>
              <a:rPr lang="en-US" dirty="0" err="1" smtClean="0"/>
              <a:t>λήγουν</a:t>
            </a:r>
            <a:r>
              <a:rPr lang="en-US" dirty="0" smtClean="0"/>
              <a:t> </a:t>
            </a:r>
            <a:r>
              <a:rPr lang="en-US" dirty="0" err="1"/>
              <a:t>μόνο</a:t>
            </a:r>
            <a:r>
              <a:rPr lang="en-US" dirty="0"/>
              <a:t> α</a:t>
            </a:r>
            <a:r>
              <a:rPr lang="en-US" dirty="0" err="1"/>
              <a:t>κμές</a:t>
            </a:r>
            <a:r>
              <a:rPr lang="en-US" dirty="0"/>
              <a:t>, </a:t>
            </a:r>
            <a:r>
              <a:rPr lang="en-US" dirty="0" err="1"/>
              <a:t>ονομάζοντ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b="1" i="1" dirty="0" err="1"/>
              <a:t>φύλλ</a:t>
            </a:r>
            <a:r>
              <a:rPr lang="en-US" b="1" i="1" dirty="0"/>
              <a:t>α.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404" y="2898965"/>
            <a:ext cx="2506349" cy="19614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4287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γράφος</a:t>
            </a:r>
            <a:r>
              <a:rPr lang="en-US" dirty="0" smtClean="0"/>
              <a:t> </a:t>
            </a:r>
            <a:r>
              <a:rPr lang="en-US" dirty="0"/>
              <a:t>(graph)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196405" cy="1590706"/>
          </a:xfrm>
        </p:spPr>
        <p:txBody>
          <a:bodyPr/>
          <a:lstStyle/>
          <a:p>
            <a:r>
              <a:rPr lang="el-GR" dirty="0" smtClean="0"/>
              <a:t> </a:t>
            </a:r>
            <a:r>
              <a:rPr lang="en-US" dirty="0" err="1" smtClean="0"/>
              <a:t>η</a:t>
            </a:r>
            <a:r>
              <a:rPr lang="en-US" dirty="0" smtClean="0"/>
              <a:t> </a:t>
            </a:r>
            <a:r>
              <a:rPr lang="en-US" dirty="0"/>
              <a:t>π</a:t>
            </a:r>
            <a:r>
              <a:rPr lang="en-US" dirty="0" err="1"/>
              <a:t>ιο</a:t>
            </a:r>
            <a:r>
              <a:rPr lang="en-US" dirty="0"/>
              <a:t> </a:t>
            </a:r>
            <a:r>
              <a:rPr lang="en-US" dirty="0" err="1"/>
              <a:t>γενική</a:t>
            </a:r>
            <a:r>
              <a:rPr lang="en-US" dirty="0"/>
              <a:t> </a:t>
            </a:r>
            <a:r>
              <a:rPr lang="en-US" dirty="0" err="1"/>
              <a:t>δομή</a:t>
            </a:r>
            <a:r>
              <a:rPr lang="en-US" dirty="0"/>
              <a:t> </a:t>
            </a:r>
            <a:r>
              <a:rPr lang="en-US" dirty="0" err="1"/>
              <a:t>δεδομένων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smtClean="0"/>
              <a:t>απ</a:t>
            </a:r>
            <a:r>
              <a:rPr lang="en-US" dirty="0" err="1" smtClean="0"/>
              <a:t>οτελείτ</a:t>
            </a:r>
            <a:r>
              <a:rPr lang="en-US" dirty="0" smtClean="0"/>
              <a:t>α</a:t>
            </a:r>
            <a:r>
              <a:rPr lang="en-US" dirty="0" err="1" smtClean="0"/>
              <a:t>ι</a:t>
            </a:r>
            <a:r>
              <a:rPr lang="en-US" dirty="0" smtClean="0"/>
              <a:t> </a:t>
            </a:r>
            <a:r>
              <a:rPr lang="en-US" dirty="0"/>
              <a:t>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κόμ</a:t>
            </a:r>
            <a:r>
              <a:rPr lang="en-US" dirty="0"/>
              <a:t>β</a:t>
            </a:r>
            <a:r>
              <a:rPr lang="en-US" dirty="0" err="1"/>
              <a:t>ους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κμές</a:t>
            </a:r>
            <a:r>
              <a:rPr lang="en-US" dirty="0"/>
              <a:t> </a:t>
            </a:r>
            <a:r>
              <a:rPr lang="en-US" dirty="0" err="1"/>
              <a:t>χωρίς</a:t>
            </a:r>
            <a:r>
              <a:rPr lang="en-US" dirty="0"/>
              <a:t> </a:t>
            </a:r>
            <a:r>
              <a:rPr lang="en-US" dirty="0" err="1" smtClean="0"/>
              <a:t>κά</a:t>
            </a:r>
            <a:r>
              <a:rPr lang="en-US" dirty="0" smtClean="0"/>
              <a:t>π</a:t>
            </a:r>
            <a:r>
              <a:rPr lang="en-US" dirty="0" err="1" smtClean="0"/>
              <a:t>οι</a:t>
            </a:r>
            <a:r>
              <a:rPr lang="en-US" dirty="0" smtClean="0"/>
              <a:t>α </a:t>
            </a:r>
            <a:r>
              <a:rPr lang="en-US" dirty="0" err="1"/>
              <a:t>ιεράρχηση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0220" y="3977348"/>
            <a:ext cx="3370162" cy="18382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3280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66" y="815552"/>
            <a:ext cx="6965245" cy="1202485"/>
          </a:xfrm>
        </p:spPr>
        <p:txBody>
          <a:bodyPr/>
          <a:lstStyle/>
          <a:p>
            <a:r>
              <a:rPr lang="el-GR" dirty="0" smtClean="0"/>
              <a:t>Διάκριση δομών δεδομένων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681" y="2119257"/>
            <a:ext cx="3616496" cy="3603812"/>
          </a:xfrm>
        </p:spPr>
        <p:txBody>
          <a:bodyPr>
            <a:normAutofit fontScale="85000" lnSpcReduction="20000"/>
          </a:bodyPr>
          <a:lstStyle/>
          <a:p>
            <a:r>
              <a:rPr lang="el-GR" i="1" dirty="0" smtClean="0"/>
              <a:t> </a:t>
            </a:r>
            <a:r>
              <a:rPr lang="en-US" b="1" i="1" dirty="0" err="1" smtClean="0">
                <a:solidFill>
                  <a:srgbClr val="000000"/>
                </a:solidFill>
              </a:rPr>
              <a:t>στ</a:t>
            </a:r>
            <a:r>
              <a:rPr lang="en-US" b="1" i="1" dirty="0" smtClean="0">
                <a:solidFill>
                  <a:srgbClr val="000000"/>
                </a:solidFill>
              </a:rPr>
              <a:t>α</a:t>
            </a:r>
            <a:r>
              <a:rPr lang="en-US" b="1" i="1" dirty="0" err="1" smtClean="0">
                <a:solidFill>
                  <a:srgbClr val="000000"/>
                </a:solidFill>
              </a:rPr>
              <a:t>τικές</a:t>
            </a:r>
            <a:endParaRPr lang="el-GR" b="1" i="1" dirty="0" smtClean="0">
              <a:solidFill>
                <a:srgbClr val="000000"/>
              </a:solidFill>
            </a:endParaRPr>
          </a:p>
          <a:p>
            <a:pPr lvl="1"/>
            <a:r>
              <a:rPr lang="el-GR" dirty="0"/>
              <a:t> </a:t>
            </a:r>
            <a:r>
              <a:rPr lang="en-US" dirty="0" err="1" smtClean="0">
                <a:solidFill>
                  <a:srgbClr val="000000"/>
                </a:solidFill>
              </a:rPr>
              <a:t>στ</a:t>
            </a:r>
            <a:r>
              <a:rPr lang="en-US" dirty="0" smtClean="0">
                <a:solidFill>
                  <a:srgbClr val="000000"/>
                </a:solidFill>
              </a:rPr>
              <a:t>α</a:t>
            </a:r>
            <a:r>
              <a:rPr lang="en-US" dirty="0" err="1" smtClean="0">
                <a:solidFill>
                  <a:srgbClr val="000000"/>
                </a:solidFill>
              </a:rPr>
              <a:t>θερό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/>
              <a:t>μέγεθος</a:t>
            </a:r>
            <a:endParaRPr lang="el-GR" dirty="0" smtClean="0"/>
          </a:p>
          <a:p>
            <a:pPr lvl="1"/>
            <a:r>
              <a:rPr lang="el-GR" dirty="0" smtClean="0"/>
              <a:t> </a:t>
            </a:r>
            <a:r>
              <a:rPr lang="en-US" dirty="0" err="1" smtClean="0"/>
              <a:t>συγκεκριμένο</a:t>
            </a:r>
            <a:r>
              <a:rPr lang="en-US" dirty="0" smtClean="0"/>
              <a:t> </a:t>
            </a:r>
            <a:r>
              <a:rPr lang="en-US" dirty="0"/>
              <a:t>π</a:t>
            </a:r>
            <a:r>
              <a:rPr lang="en-US" dirty="0" err="1"/>
              <a:t>λήθος</a:t>
            </a:r>
            <a:r>
              <a:rPr lang="en-US" dirty="0"/>
              <a:t> </a:t>
            </a:r>
            <a:r>
              <a:rPr lang="en-US" dirty="0" err="1" smtClean="0"/>
              <a:t>στοιχείων</a:t>
            </a:r>
            <a:r>
              <a:rPr lang="en-US" dirty="0" smtClean="0"/>
              <a:t> </a:t>
            </a:r>
            <a:endParaRPr lang="el-GR" dirty="0" smtClean="0"/>
          </a:p>
          <a:p>
            <a:r>
              <a:rPr lang="el-GR" dirty="0"/>
              <a:t> </a:t>
            </a:r>
            <a:r>
              <a:rPr lang="en-US" b="1" i="1" dirty="0" err="1" smtClean="0">
                <a:solidFill>
                  <a:srgbClr val="000000"/>
                </a:solidFill>
              </a:rPr>
              <a:t>δυν</a:t>
            </a:r>
            <a:r>
              <a:rPr lang="en-US" b="1" i="1" dirty="0" smtClean="0">
                <a:solidFill>
                  <a:srgbClr val="000000"/>
                </a:solidFill>
              </a:rPr>
              <a:t>α</a:t>
            </a:r>
            <a:r>
              <a:rPr lang="en-US" b="1" i="1" dirty="0" err="1" smtClean="0">
                <a:solidFill>
                  <a:srgbClr val="000000"/>
                </a:solidFill>
              </a:rPr>
              <a:t>μικές</a:t>
            </a:r>
            <a:endParaRPr lang="el-GR" b="1" i="1" dirty="0" smtClean="0">
              <a:solidFill>
                <a:srgbClr val="000000"/>
              </a:solidFill>
            </a:endParaRPr>
          </a:p>
          <a:p>
            <a:pPr lvl="1"/>
            <a:r>
              <a:rPr lang="el-GR" dirty="0" smtClean="0"/>
              <a:t> </a:t>
            </a:r>
            <a:r>
              <a:rPr lang="en-US" dirty="0" err="1" smtClean="0"/>
              <a:t>δεν</a:t>
            </a:r>
            <a:r>
              <a:rPr lang="en-US" dirty="0" smtClean="0"/>
              <a:t> </a:t>
            </a:r>
            <a:r>
              <a:rPr lang="en-US" dirty="0" err="1"/>
              <a:t>έχουν</a:t>
            </a:r>
            <a:r>
              <a:rPr lang="en-US" dirty="0"/>
              <a:t> </a:t>
            </a:r>
            <a:r>
              <a:rPr lang="en-US" dirty="0" err="1"/>
              <a:t>στ</a:t>
            </a:r>
            <a:r>
              <a:rPr lang="en-US" dirty="0"/>
              <a:t>α</a:t>
            </a:r>
            <a:r>
              <a:rPr lang="en-US" dirty="0" err="1"/>
              <a:t>θερό</a:t>
            </a:r>
            <a:r>
              <a:rPr lang="en-US" dirty="0"/>
              <a:t> </a:t>
            </a:r>
            <a:r>
              <a:rPr lang="en-US" dirty="0" err="1" smtClean="0"/>
              <a:t>μέγεθος</a:t>
            </a:r>
            <a:endParaRPr lang="el-GR" dirty="0"/>
          </a:p>
          <a:p>
            <a:pPr lvl="1"/>
            <a:r>
              <a:rPr lang="en-US" dirty="0" smtClean="0"/>
              <a:t> </a:t>
            </a:r>
            <a:r>
              <a:rPr lang="en-US" dirty="0" err="1"/>
              <a:t>το</a:t>
            </a:r>
            <a:r>
              <a:rPr lang="en-US" dirty="0"/>
              <a:t> π</a:t>
            </a:r>
            <a:r>
              <a:rPr lang="en-US" dirty="0" err="1"/>
              <a:t>λήθος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στοιχείων</a:t>
            </a:r>
            <a:r>
              <a:rPr lang="en-US" dirty="0"/>
              <a:t> </a:t>
            </a:r>
            <a:r>
              <a:rPr lang="en-US" dirty="0" err="1"/>
              <a:t>τους</a:t>
            </a:r>
            <a:r>
              <a:rPr lang="en-US" dirty="0"/>
              <a:t> μπ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μεγ</a:t>
            </a:r>
            <a:r>
              <a:rPr lang="en-US" dirty="0"/>
              <a:t>α</a:t>
            </a:r>
            <a:r>
              <a:rPr lang="en-US" dirty="0" err="1"/>
              <a:t>λώνει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μικρ</a:t>
            </a:r>
            <a:r>
              <a:rPr lang="en-US" dirty="0"/>
              <a:t>α</a:t>
            </a:r>
            <a:r>
              <a:rPr lang="en-US" dirty="0" err="1"/>
              <a:t>ίνει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θώς</a:t>
            </a:r>
            <a:r>
              <a:rPr lang="en-US" dirty="0"/>
              <a:t>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δομή</a:t>
            </a:r>
            <a:r>
              <a:rPr lang="en-US" dirty="0"/>
              <a:t> </a:t>
            </a:r>
            <a:r>
              <a:rPr lang="en-US" dirty="0" err="1"/>
              <a:t>εισάγοντ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νέ</a:t>
            </a:r>
            <a:r>
              <a:rPr lang="en-US" dirty="0"/>
              <a:t>α </a:t>
            </a:r>
            <a:r>
              <a:rPr lang="en-US" dirty="0" err="1"/>
              <a:t>δεδομέν</a:t>
            </a:r>
            <a:r>
              <a:rPr lang="en-US" dirty="0"/>
              <a:t>α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γράφοντ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άλλ</a:t>
            </a:r>
            <a:r>
              <a:rPr lang="en-US" dirty="0"/>
              <a:t>α.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22381" y="2119257"/>
            <a:ext cx="34657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charset="2"/>
              <a:buChar char=""/>
            </a:pPr>
            <a:r>
              <a:rPr lang="el-GR" sz="2000" b="1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γραμμικές</a:t>
            </a:r>
          </a:p>
          <a:p>
            <a:pPr marL="800100" lvl="1" indent="-342900">
              <a:buClr>
                <a:srgbClr val="FF0000"/>
              </a:buClr>
              <a:buFont typeface="Wingdings" charset="2"/>
              <a:buChar char=""/>
            </a:pP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μπορεί </a:t>
            </a:r>
            <a:r>
              <a:rPr lang="el-GR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να ορισθεί </a:t>
            </a: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σχέση διάταξης για </a:t>
            </a:r>
            <a:r>
              <a:rPr lang="el-GR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δύο </a:t>
            </a: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διαδοχικά </a:t>
            </a:r>
            <a:r>
              <a:rPr lang="el-GR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στοιχεία </a:t>
            </a: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τους (πρώτο </a:t>
            </a:r>
            <a:r>
              <a:rPr lang="el-GR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και </a:t>
            </a: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τελευταίο στοιχείο, προηγούμενο και επόμενο)</a:t>
            </a:r>
            <a:endParaRPr lang="el-GR" sz="2000" i="1" dirty="0">
              <a:solidFill>
                <a:srgbClr val="000000"/>
              </a:solidFill>
              <a:latin typeface="Franklin Gothic Book"/>
              <a:cs typeface="Franklin Gothic Book"/>
            </a:endParaRPr>
          </a:p>
          <a:p>
            <a:pPr marL="342900" indent="-342900">
              <a:buClr>
                <a:srgbClr val="FF0000"/>
              </a:buClr>
              <a:buFont typeface="Wingdings" charset="2"/>
              <a:buChar char=""/>
            </a:pPr>
            <a:r>
              <a:rPr lang="el-GR" sz="2000" b="1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μη </a:t>
            </a:r>
            <a:r>
              <a:rPr lang="el-GR" sz="2000" b="1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γραμμικές</a:t>
            </a:r>
          </a:p>
          <a:p>
            <a:pPr marL="800100" lvl="1" indent="-342900">
              <a:buClr>
                <a:srgbClr val="FF0000"/>
              </a:buClr>
              <a:buFont typeface="Wingdings" charset="2"/>
              <a:buChar char=""/>
            </a:pPr>
            <a:r>
              <a:rPr lang="el-GR" sz="2000" b="1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δεν </a:t>
            </a:r>
            <a:r>
              <a:rPr lang="el-GR" sz="2000" i="1" dirty="0">
                <a:solidFill>
                  <a:srgbClr val="000000"/>
                </a:solidFill>
                <a:latin typeface="Franklin Gothic Book"/>
                <a:cs typeface="Franklin Gothic Book"/>
              </a:rPr>
              <a:t>μπορεί να οριστεί </a:t>
            </a:r>
            <a:r>
              <a:rPr lang="el-GR" sz="2000" i="1" dirty="0" smtClean="0">
                <a:solidFill>
                  <a:srgbClr val="000000"/>
                </a:solidFill>
                <a:latin typeface="Franklin Gothic Book"/>
                <a:cs typeface="Franklin Gothic Book"/>
              </a:rPr>
              <a:t>μια σχέση διάταξης (δένδρα, γράφοι)</a:t>
            </a:r>
            <a:endParaRPr lang="en-US" sz="2000" i="1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756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554" y="2119256"/>
            <a:ext cx="5237268" cy="4114149"/>
          </a:xfrm>
        </p:spPr>
        <p:txBody>
          <a:bodyPr/>
          <a:lstStyle/>
          <a:p>
            <a:r>
              <a:rPr lang="el-GR" dirty="0" smtClean="0"/>
              <a:t> </a:t>
            </a:r>
            <a:r>
              <a:rPr lang="el-GR" dirty="0">
                <a:latin typeface="Franklin Gothic Book"/>
                <a:cs typeface="Franklin Gothic Book"/>
              </a:rPr>
              <a:t>Κύριας </a:t>
            </a:r>
            <a:r>
              <a:rPr lang="en-US" dirty="0" err="1">
                <a:latin typeface="Franklin Gothic Book"/>
                <a:cs typeface="Franklin Gothic Book"/>
              </a:rPr>
              <a:t>μνήμης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endParaRPr lang="el-GR" dirty="0">
              <a:latin typeface="Franklin Gothic Book"/>
              <a:cs typeface="Franklin Gothic Book"/>
            </a:endParaRPr>
          </a:p>
          <a:p>
            <a:r>
              <a:rPr lang="el-GR" dirty="0">
                <a:latin typeface="Franklin Gothic Book"/>
                <a:cs typeface="Franklin Gothic Book"/>
              </a:rPr>
              <a:t> </a:t>
            </a:r>
            <a:r>
              <a:rPr lang="el-GR" dirty="0" smtClean="0">
                <a:latin typeface="Franklin Gothic Book"/>
                <a:cs typeface="Franklin Gothic Book"/>
              </a:rPr>
              <a:t>Β</a:t>
            </a:r>
            <a:r>
              <a:rPr lang="en-US" dirty="0" err="1" smtClean="0">
                <a:latin typeface="Franklin Gothic Book"/>
                <a:cs typeface="Franklin Gothic Book"/>
              </a:rPr>
              <a:t>οηθητικής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r>
              <a:rPr lang="en-US" dirty="0" err="1">
                <a:latin typeface="Franklin Gothic Book"/>
                <a:cs typeface="Franklin Gothic Book"/>
              </a:rPr>
              <a:t>μνήμης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l-GR" dirty="0" smtClean="0">
                <a:latin typeface="Franklin Gothic Book"/>
                <a:cs typeface="Franklin Gothic Book"/>
              </a:rPr>
              <a:t>(</a:t>
            </a:r>
            <a:r>
              <a:rPr lang="en-US" b="1" i="1" dirty="0" smtClean="0">
                <a:latin typeface="Franklin Gothic Book"/>
                <a:cs typeface="Franklin Gothic Book"/>
              </a:rPr>
              <a:t>α</a:t>
            </a:r>
            <a:r>
              <a:rPr lang="en-US" b="1" i="1" dirty="0" err="1" smtClean="0">
                <a:latin typeface="Franklin Gothic Book"/>
                <a:cs typeface="Franklin Gothic Book"/>
              </a:rPr>
              <a:t>ρχεί</a:t>
            </a:r>
            <a:r>
              <a:rPr lang="en-US" b="1" i="1" dirty="0" smtClean="0">
                <a:latin typeface="Franklin Gothic Book"/>
                <a:cs typeface="Franklin Gothic Book"/>
              </a:rPr>
              <a:t>α </a:t>
            </a:r>
            <a:r>
              <a:rPr lang="en-US" b="1" i="1" dirty="0" err="1">
                <a:latin typeface="Franklin Gothic Book"/>
                <a:cs typeface="Franklin Gothic Book"/>
              </a:rPr>
              <a:t>δεδομένων</a:t>
            </a:r>
            <a:r>
              <a:rPr lang="en-US" dirty="0">
                <a:latin typeface="Franklin Gothic Book"/>
                <a:cs typeface="Franklin Gothic Book"/>
              </a:rPr>
              <a:t> </a:t>
            </a:r>
            <a:r>
              <a:rPr lang="el-GR" dirty="0" smtClean="0">
                <a:latin typeface="Franklin Gothic Book"/>
                <a:cs typeface="Franklin Gothic Book"/>
              </a:rPr>
              <a:t>- </a:t>
            </a:r>
            <a:r>
              <a:rPr lang="en-US" dirty="0" smtClean="0">
                <a:latin typeface="Franklin Gothic Book"/>
                <a:cs typeface="Franklin Gothic Book"/>
              </a:rPr>
              <a:t>data </a:t>
            </a:r>
            <a:r>
              <a:rPr lang="en-US" dirty="0">
                <a:latin typeface="Franklin Gothic Book"/>
                <a:cs typeface="Franklin Gothic Book"/>
              </a:rPr>
              <a:t>files</a:t>
            </a:r>
            <a:r>
              <a:rPr lang="en-US" dirty="0" smtClean="0">
                <a:latin typeface="Franklin Gothic Book"/>
                <a:cs typeface="Franklin Gothic Book"/>
              </a:rPr>
              <a:t>)</a:t>
            </a:r>
            <a:r>
              <a:rPr lang="el-GR" dirty="0" smtClean="0">
                <a:latin typeface="Franklin Gothic Book"/>
                <a:cs typeface="Franklin Gothic Book"/>
              </a:rPr>
              <a:t>.</a:t>
            </a:r>
            <a:r>
              <a:rPr lang="en-US" dirty="0" smtClean="0">
                <a:latin typeface="Franklin Gothic Book"/>
                <a:cs typeface="Franklin Gothic Book"/>
              </a:rPr>
              <a:t> </a:t>
            </a:r>
            <a:endParaRPr lang="el-GR" dirty="0" smtClean="0">
              <a:latin typeface="Franklin Gothic Book"/>
              <a:cs typeface="Franklin Gothic Book"/>
            </a:endParaRPr>
          </a:p>
          <a:p>
            <a:pPr lvl="1"/>
            <a:r>
              <a:rPr lang="el-GR" sz="2400" dirty="0">
                <a:latin typeface="Franklin Gothic Book"/>
                <a:cs typeface="Franklin Gothic Book"/>
              </a:rPr>
              <a:t>Αρχείο = σύνολο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ομοειδών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>
                <a:latin typeface="Franklin Gothic Book"/>
                <a:cs typeface="Franklin Gothic Book"/>
              </a:rPr>
              <a:t>εγγρ</a:t>
            </a:r>
            <a:r>
              <a:rPr lang="en-US" sz="2400" dirty="0">
                <a:latin typeface="Franklin Gothic Book"/>
                <a:cs typeface="Franklin Gothic Book"/>
              </a:rPr>
              <a:t>α</a:t>
            </a:r>
            <a:r>
              <a:rPr lang="en-US" sz="2400" dirty="0" err="1">
                <a:latin typeface="Franklin Gothic Book"/>
                <a:cs typeface="Franklin Gothic Book"/>
              </a:rPr>
              <a:t>φών</a:t>
            </a:r>
            <a:r>
              <a:rPr lang="en-US" sz="2400" dirty="0">
                <a:latin typeface="Franklin Gothic Book"/>
                <a:cs typeface="Franklin Gothic Book"/>
              </a:rPr>
              <a:t> (records)</a:t>
            </a:r>
            <a:r>
              <a:rPr lang="en-US" sz="2400" dirty="0" smtClean="0">
                <a:latin typeface="Franklin Gothic Book"/>
                <a:cs typeface="Franklin Gothic Book"/>
              </a:rPr>
              <a:t>.</a:t>
            </a:r>
            <a:endParaRPr lang="el-GR" sz="2400" dirty="0" smtClean="0">
              <a:latin typeface="Franklin Gothic Book"/>
              <a:cs typeface="Franklin Gothic Book"/>
            </a:endParaRPr>
          </a:p>
          <a:p>
            <a:pPr lvl="1"/>
            <a:r>
              <a:rPr lang="en-US" sz="2400" dirty="0" smtClean="0">
                <a:latin typeface="Franklin Gothic Book"/>
                <a:cs typeface="Franklin Gothic Book"/>
              </a:rPr>
              <a:t> </a:t>
            </a:r>
            <a:r>
              <a:rPr lang="el-GR" sz="2400" dirty="0">
                <a:latin typeface="Franklin Gothic Book"/>
                <a:cs typeface="Franklin Gothic Book"/>
              </a:rPr>
              <a:t>Ε</a:t>
            </a:r>
            <a:r>
              <a:rPr lang="en-US" sz="2400" dirty="0" err="1" smtClean="0">
                <a:latin typeface="Franklin Gothic Book"/>
                <a:cs typeface="Franklin Gothic Book"/>
              </a:rPr>
              <a:t>γγρ</a:t>
            </a:r>
            <a:r>
              <a:rPr lang="en-US" sz="2400" dirty="0" smtClean="0">
                <a:latin typeface="Franklin Gothic Book"/>
                <a:cs typeface="Franklin Gothic Book"/>
              </a:rPr>
              <a:t>α</a:t>
            </a:r>
            <a:r>
              <a:rPr lang="en-US" sz="2400" dirty="0" err="1" smtClean="0">
                <a:latin typeface="Franklin Gothic Book"/>
                <a:cs typeface="Franklin Gothic Book"/>
              </a:rPr>
              <a:t>φή</a:t>
            </a:r>
            <a:r>
              <a:rPr lang="en-US" sz="2400" dirty="0" smtClean="0">
                <a:latin typeface="Franklin Gothic Book"/>
                <a:cs typeface="Franklin Gothic Book"/>
              </a:rPr>
              <a:t> </a:t>
            </a:r>
            <a:r>
              <a:rPr lang="el-GR" sz="2400" dirty="0" smtClean="0">
                <a:latin typeface="Franklin Gothic Book"/>
                <a:cs typeface="Franklin Gothic Book"/>
              </a:rPr>
              <a:t>= σύνολο </a:t>
            </a:r>
            <a:r>
              <a:rPr lang="en-US" sz="2400" dirty="0" smtClean="0">
                <a:latin typeface="Franklin Gothic Book"/>
                <a:cs typeface="Franklin Gothic Book"/>
              </a:rPr>
              <a:t>π</a:t>
            </a:r>
            <a:r>
              <a:rPr lang="en-US" sz="2400" dirty="0" err="1" smtClean="0">
                <a:latin typeface="Franklin Gothic Book"/>
                <a:cs typeface="Franklin Gothic Book"/>
              </a:rPr>
              <a:t>εδί</a:t>
            </a:r>
            <a:r>
              <a:rPr lang="en-US" sz="2400" dirty="0" smtClean="0">
                <a:latin typeface="Franklin Gothic Book"/>
                <a:cs typeface="Franklin Gothic Book"/>
              </a:rPr>
              <a:t>α </a:t>
            </a:r>
            <a:r>
              <a:rPr lang="en-US" sz="2400" dirty="0">
                <a:latin typeface="Franklin Gothic Book"/>
                <a:cs typeface="Franklin Gothic Book"/>
              </a:rPr>
              <a:t>(fields), π</a:t>
            </a:r>
            <a:r>
              <a:rPr lang="en-US" sz="2400" dirty="0" err="1">
                <a:latin typeface="Franklin Gothic Book"/>
                <a:cs typeface="Franklin Gothic Book"/>
              </a:rPr>
              <a:t>ου</a:t>
            </a:r>
            <a:r>
              <a:rPr lang="en-US" sz="2400" dirty="0">
                <a:latin typeface="Franklin Gothic Book"/>
                <a:cs typeface="Franklin Gothic Book"/>
              </a:rPr>
              <a:t> π</a:t>
            </a:r>
            <a:r>
              <a:rPr lang="en-US" sz="2400" dirty="0" err="1">
                <a:latin typeface="Franklin Gothic Book"/>
                <a:cs typeface="Franklin Gothic Book"/>
              </a:rPr>
              <a:t>εριέχουν</a:t>
            </a:r>
            <a:r>
              <a:rPr lang="en-US" sz="2400" dirty="0">
                <a:latin typeface="Franklin Gothic Book"/>
                <a:cs typeface="Franklin Gothic Book"/>
              </a:rPr>
              <a:t> </a:t>
            </a:r>
            <a:r>
              <a:rPr lang="en-US" sz="2400" dirty="0" err="1" smtClean="0">
                <a:latin typeface="Franklin Gothic Book"/>
                <a:cs typeface="Franklin Gothic Book"/>
              </a:rPr>
              <a:t>δεδομέν</a:t>
            </a:r>
            <a:r>
              <a:rPr lang="en-US" sz="2400" dirty="0" smtClean="0">
                <a:latin typeface="Franklin Gothic Book"/>
                <a:cs typeface="Franklin Gothic Book"/>
              </a:rPr>
              <a:t>α </a:t>
            </a:r>
            <a:r>
              <a:rPr lang="en-US" sz="2400" dirty="0" err="1">
                <a:latin typeface="Franklin Gothic Book"/>
                <a:cs typeface="Franklin Gothic Book"/>
              </a:rPr>
              <a:t>γι</a:t>
            </a:r>
            <a:r>
              <a:rPr lang="en-US" sz="2400" dirty="0">
                <a:latin typeface="Franklin Gothic Book"/>
                <a:cs typeface="Franklin Gothic Book"/>
              </a:rPr>
              <a:t>α </a:t>
            </a:r>
            <a:r>
              <a:rPr lang="en-US" sz="2400" dirty="0" err="1">
                <a:latin typeface="Franklin Gothic Book"/>
                <a:cs typeface="Franklin Gothic Book"/>
              </a:rPr>
              <a:t>μι</a:t>
            </a:r>
            <a:r>
              <a:rPr lang="en-US" sz="2400" dirty="0">
                <a:latin typeface="Franklin Gothic Book"/>
                <a:cs typeface="Franklin Gothic Book"/>
              </a:rPr>
              <a:t>α </a:t>
            </a:r>
            <a:r>
              <a:rPr lang="en-US" sz="2400" dirty="0" err="1">
                <a:latin typeface="Franklin Gothic Book"/>
                <a:cs typeface="Franklin Gothic Book"/>
              </a:rPr>
              <a:t>οντότητ</a:t>
            </a:r>
            <a:r>
              <a:rPr lang="en-US" sz="2400" dirty="0">
                <a:latin typeface="Franklin Gothic Book"/>
                <a:cs typeface="Franklin Gothic Book"/>
              </a:rPr>
              <a:t>α (π.</a:t>
            </a:r>
            <a:r>
              <a:rPr lang="en-US" sz="2400" dirty="0" err="1">
                <a:latin typeface="Franklin Gothic Book"/>
                <a:cs typeface="Franklin Gothic Book"/>
              </a:rPr>
              <a:t>χ</a:t>
            </a:r>
            <a:r>
              <a:rPr lang="en-US" sz="2400" dirty="0">
                <a:latin typeface="Franklin Gothic Book"/>
                <a:cs typeface="Franklin Gothic Book"/>
              </a:rPr>
              <a:t>. μα</a:t>
            </a:r>
            <a:r>
              <a:rPr lang="en-US" sz="2400" dirty="0" err="1">
                <a:latin typeface="Franklin Gothic Book"/>
                <a:cs typeface="Franklin Gothic Book"/>
              </a:rPr>
              <a:t>θητής</a:t>
            </a:r>
            <a:r>
              <a:rPr lang="en-US" sz="2400" dirty="0" smtClean="0">
                <a:latin typeface="Franklin Gothic Book"/>
                <a:cs typeface="Franklin Gothic Book"/>
              </a:rPr>
              <a:t>)</a:t>
            </a:r>
            <a:endParaRPr lang="en-US" sz="2400" dirty="0">
              <a:latin typeface="Franklin Gothic Book"/>
              <a:cs typeface="Franklin Gothic Book"/>
            </a:endParaRP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Διάκριση δομών δεδομένων (2)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0216" y="2565399"/>
            <a:ext cx="2750647" cy="25316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19944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138</TotalTime>
  <Words>722</Words>
  <Application>Microsoft Office PowerPoint</Application>
  <PresentationFormat>Προβολή στην οθόνη (4:3)</PresentationFormat>
  <Paragraphs>77</Paragraphs>
  <Slides>18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19" baseType="lpstr">
      <vt:lpstr>Pushpin</vt:lpstr>
      <vt:lpstr>Δεδομένα και αναπαράστασή τους</vt:lpstr>
      <vt:lpstr>Διαφάνεια 2</vt:lpstr>
      <vt:lpstr>ένας αλγόριθμος μετατρέπει τα δεδομένα σε πληροφορία </vt:lpstr>
      <vt:lpstr>Διαφάνεια 4</vt:lpstr>
      <vt:lpstr>Γλώσσες προγραμματισμού</vt:lpstr>
      <vt:lpstr>Υλικό</vt:lpstr>
      <vt:lpstr>Διαφάνεια 7</vt:lpstr>
      <vt:lpstr>Διαφάνεια 8</vt:lpstr>
      <vt:lpstr>Αλγόριθμοι + Δομές Δεδομένων  = Προγράμματα </vt:lpstr>
      <vt:lpstr>Διαφάνεια 10</vt:lpstr>
      <vt:lpstr>πίνακας (table)</vt:lpstr>
      <vt:lpstr>στοίβα (stack)</vt:lpstr>
      <vt:lpstr>ουρά (queue) </vt:lpstr>
      <vt:lpstr>(συνδεσμική) λίστα (linked list)  </vt:lpstr>
      <vt:lpstr>δένδρο (tree) </vt:lpstr>
      <vt:lpstr>γράφος (graph) </vt:lpstr>
      <vt:lpstr>Διάκριση δομών δεδομένων</vt:lpstr>
      <vt:lpstr>Διάκριση δομών δεδομένων (2)</vt:lpstr>
    </vt:vector>
  </TitlesOfParts>
  <Company>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Δεδομένα και αναπαράστασή τους</dc:title>
  <dc:creator>admin</dc:creator>
  <cp:lastModifiedBy>ok</cp:lastModifiedBy>
  <cp:revision>26</cp:revision>
  <dcterms:created xsi:type="dcterms:W3CDTF">2014-10-30T14:40:13Z</dcterms:created>
  <dcterms:modified xsi:type="dcterms:W3CDTF">2014-11-13T08:39:12Z</dcterms:modified>
</cp:coreProperties>
</file>