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63" d="100"/>
          <a:sy n="63" d="100"/>
        </p:scale>
        <p:origin x="-1374" y="-9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l-GR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l-GR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65BE-0657-4A47-90AD-C21C55E16B19}" type="datetime4">
              <a:rPr lang="en-US" smtClean="0"/>
              <a:pPr/>
              <a:t>November 13,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8AF-C16A-4836-A92D-61834B5F0BA5}" type="datetime4">
              <a:rPr lang="en-US" smtClean="0"/>
              <a:pPr/>
              <a:t>November 13,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l-G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D2193-4505-4A75-99BB-880C6989A757}" type="datetime4">
              <a:rPr lang="en-US" smtClean="0"/>
              <a:pPr/>
              <a:t>November 13,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18F4-33C3-445B-924C-31108C51719C}" type="datetime4">
              <a:rPr lang="en-US" smtClean="0"/>
              <a:pPr/>
              <a:t>November 13,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l-G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l-G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November 13, 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November 13, 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November 13, 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l-G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EAB0C-2220-4D0E-A0DD-DB7FA0F742F4}" type="datetime4">
              <a:rPr lang="en-US" smtClean="0"/>
              <a:pPr/>
              <a:t>November 13,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l-GR" smtClean="0"/>
              <a:t>Drag picture to placeholder or click icon to add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l-GR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6D63-31BF-4B94-B6C5-E20B2C63F515}" type="datetime4">
              <a:rPr lang="en-US" smtClean="0"/>
              <a:pPr/>
              <a:t>November 13,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November 13,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l-GR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November 13,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l-G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November 13, 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Αναπαράσταση αλγορίθμου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smtClean="0"/>
              <a:t>2.2.5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68370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Αναπαράσταση αλγορίθμων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l-GR" sz="2000" dirty="0" smtClean="0"/>
              <a:t>Φυσική γλώσσα: ομιλούμενη γλώσσα (κίνδυνος ασαφειών)</a:t>
            </a:r>
          </a:p>
          <a:p>
            <a:pPr>
              <a:buFont typeface="Arial"/>
              <a:buChar char="•"/>
            </a:pPr>
            <a:r>
              <a:rPr lang="el-GR" sz="2000" dirty="0" smtClean="0"/>
              <a:t>Ψευδοκώδικα ή ψευδογλώσσα: υποθετική γλώσσα με στοιχεία από γλώσσες προγραμματισμού, χωρίς πολλές λεπτομέρειες</a:t>
            </a:r>
          </a:p>
          <a:p>
            <a:pPr>
              <a:buFont typeface="Arial"/>
              <a:buChar char="•"/>
            </a:pPr>
            <a:r>
              <a:rPr lang="el-GR" sz="2000" dirty="0" smtClean="0"/>
              <a:t>Γλώσσα προγραμματισμού: τεχνητή γλώσσα</a:t>
            </a:r>
          </a:p>
          <a:p>
            <a:pPr lvl="2">
              <a:buFont typeface="Arial"/>
              <a:buChar char="•"/>
            </a:pPr>
            <a:r>
              <a:rPr lang="el-GR" sz="2000" dirty="0" smtClean="0"/>
              <a:t>οπτικές: γραφικός χειρισμός προγραμματιστικών στοιχείων</a:t>
            </a:r>
          </a:p>
          <a:p>
            <a:pPr lvl="2">
              <a:buFont typeface="Arial"/>
              <a:buChar char="•"/>
            </a:pPr>
            <a:r>
              <a:rPr lang="el-GR" sz="2000" dirty="0" smtClean="0"/>
              <a:t>κειμενικές: σειρές κειμένου που περιλαμβάνουν λέξεις, αριθμούς και σημεία στίξης.</a:t>
            </a:r>
          </a:p>
          <a:p>
            <a:pPr lvl="1">
              <a:buFont typeface="Arial"/>
              <a:buChar char="•"/>
            </a:pPr>
            <a:r>
              <a:rPr lang="el-GR" sz="2000" b="1" dirty="0" smtClean="0"/>
              <a:t>Μεθοδολογίες διαγραμματικής αναπαράαστασης:</a:t>
            </a:r>
          </a:p>
          <a:p>
            <a:pPr lvl="2">
              <a:buFont typeface="Arial"/>
              <a:buChar char="•"/>
            </a:pPr>
            <a:r>
              <a:rPr lang="el-GR" sz="2000" dirty="0" smtClean="0"/>
              <a:t>γραφικός τρόπος παρουσίασης</a:t>
            </a:r>
          </a:p>
          <a:p>
            <a:pPr lvl="2">
              <a:buFont typeface="Arial"/>
              <a:buChar char="•"/>
            </a:pPr>
            <a:r>
              <a:rPr lang="el-GR" sz="2000" dirty="0" smtClean="0"/>
              <a:t>διάγραμμα ροής (γεωμετρικά σχήματα)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239998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Παράδειγμα 2.7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516814"/>
            <a:ext cx="7520940" cy="3163663"/>
          </a:xfrm>
        </p:spPr>
        <p:txBody>
          <a:bodyPr>
            <a:normAutofit/>
          </a:bodyPr>
          <a:lstStyle/>
          <a:p>
            <a:pPr marL="1588" indent="-1588"/>
            <a:r>
              <a:rPr lang="el-GR" sz="2000" b="0" dirty="0" smtClean="0"/>
              <a:t>Να </a:t>
            </a:r>
            <a:r>
              <a:rPr lang="el-GR" sz="2000" b="0" dirty="0"/>
              <a:t>αναπτυχθεί αλγόριθμος με φυσική γλώσσα, με </a:t>
            </a:r>
            <a:r>
              <a:rPr lang="el-GR" sz="2000" b="0" dirty="0" smtClean="0"/>
              <a:t>διάγραμμα </a:t>
            </a:r>
            <a:r>
              <a:rPr lang="el-GR" sz="2000" b="0" dirty="0"/>
              <a:t>ροής και </a:t>
            </a:r>
            <a:r>
              <a:rPr lang="el-GR" sz="2000" b="0" dirty="0" smtClean="0"/>
              <a:t>με ψευδογλώσσα</a:t>
            </a:r>
            <a:r>
              <a:rPr lang="el-GR" sz="2000" b="0" dirty="0"/>
              <a:t>, ο οποίος θα </a:t>
            </a:r>
            <a:r>
              <a:rPr lang="el-GR" sz="2000" b="0" dirty="0">
                <a:solidFill>
                  <a:srgbClr val="FF0000"/>
                </a:solidFill>
              </a:rPr>
              <a:t>διαβάζει</a:t>
            </a:r>
            <a:r>
              <a:rPr lang="el-GR" sz="2000" b="0" dirty="0"/>
              <a:t> τις τιμές </a:t>
            </a:r>
            <a:r>
              <a:rPr lang="el-GR" sz="2000" b="0" dirty="0" smtClean="0"/>
              <a:t>δύο μεταβλητών </a:t>
            </a:r>
            <a:r>
              <a:rPr lang="el-GR" sz="2000" b="0" dirty="0"/>
              <a:t>και θα αντιμεταθέτει το περιεχόμενό τους. Στη </a:t>
            </a:r>
            <a:r>
              <a:rPr lang="el-GR" sz="2000" b="0" dirty="0" smtClean="0"/>
              <a:t>συνέχεια θα </a:t>
            </a:r>
            <a:r>
              <a:rPr lang="el-GR" sz="2000" b="0" dirty="0">
                <a:solidFill>
                  <a:srgbClr val="FF0000"/>
                </a:solidFill>
              </a:rPr>
              <a:t>εμφανίζει </a:t>
            </a:r>
            <a:r>
              <a:rPr lang="el-GR" sz="2000" b="0" dirty="0"/>
              <a:t>ως αποτέλεσμα το περιεχόμενο των μεταβλητών μετά </a:t>
            </a:r>
            <a:r>
              <a:rPr lang="el-GR" sz="2000" b="0" dirty="0" smtClean="0"/>
              <a:t>την αντιμετάθεση.</a:t>
            </a:r>
          </a:p>
          <a:p>
            <a:pPr marL="1588" indent="-1588"/>
            <a:endParaRPr lang="el-GR" sz="2000" b="0" dirty="0"/>
          </a:p>
          <a:p>
            <a:pPr marL="1588" indent="-1588"/>
            <a:r>
              <a:rPr lang="el-GR" sz="2000" b="0" dirty="0"/>
              <a:t>Να εκτελεστεί ο αλγόριθμος για τις τιμές 8 και 12.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725869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Φυσική γλώσσα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387474"/>
            <a:ext cx="7520940" cy="3293003"/>
          </a:xfrm>
        </p:spPr>
        <p:txBody>
          <a:bodyPr>
            <a:normAutofit/>
          </a:bodyPr>
          <a:lstStyle/>
          <a:p>
            <a:r>
              <a:rPr lang="el-GR" sz="2400" b="0" dirty="0" smtClean="0"/>
              <a:t>Αφού </a:t>
            </a:r>
            <a:r>
              <a:rPr lang="el-GR" sz="2400" b="0" dirty="0"/>
              <a:t>εισαχθούν οι τιμές δύο μεταβλητών α και β</a:t>
            </a:r>
            <a:r>
              <a:rPr lang="el-GR" sz="2400" b="0" dirty="0" smtClean="0"/>
              <a:t>, να </a:t>
            </a:r>
            <a:r>
              <a:rPr lang="el-GR" sz="2400" b="0" dirty="0"/>
              <a:t>δώσετε το περιεχόμενο της μεταβλητής α και σε μία νέα </a:t>
            </a:r>
            <a:r>
              <a:rPr lang="el-GR" sz="2400" b="0" dirty="0" smtClean="0"/>
              <a:t>μεταβλητή temp </a:t>
            </a:r>
            <a:r>
              <a:rPr lang="el-GR" sz="2400" b="0" dirty="0"/>
              <a:t>(προσωρινή). </a:t>
            </a:r>
            <a:endParaRPr lang="el-GR" sz="2400" b="0" dirty="0" smtClean="0"/>
          </a:p>
          <a:p>
            <a:r>
              <a:rPr lang="el-GR" sz="2400" b="0" dirty="0" smtClean="0"/>
              <a:t>Στη </a:t>
            </a:r>
            <a:r>
              <a:rPr lang="el-GR" sz="2400" b="0" dirty="0"/>
              <a:t>συνέχεια, να δώσετε το περιεχόμενο της </a:t>
            </a:r>
            <a:r>
              <a:rPr lang="el-GR" sz="2400" b="0" dirty="0" smtClean="0"/>
              <a:t>μεταβλητής </a:t>
            </a:r>
            <a:r>
              <a:rPr lang="el-GR" sz="2400" b="0" dirty="0"/>
              <a:t>β στη μεταβλητή α και </a:t>
            </a:r>
            <a:endParaRPr lang="el-GR" sz="2400" b="0" dirty="0" smtClean="0"/>
          </a:p>
          <a:p>
            <a:r>
              <a:rPr lang="el-GR" sz="2400" b="0" dirty="0" smtClean="0"/>
              <a:t>τέλος </a:t>
            </a:r>
            <a:r>
              <a:rPr lang="el-GR" sz="2400" b="0" dirty="0"/>
              <a:t>να δώσετε το περιεχόμενο της </a:t>
            </a:r>
            <a:r>
              <a:rPr lang="el-GR" sz="2400" b="0" dirty="0" smtClean="0"/>
              <a:t>μεταβλητής </a:t>
            </a:r>
            <a:r>
              <a:rPr lang="el-GR" sz="2400" b="0" dirty="0"/>
              <a:t>temp και στη μεταβλητή β.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896958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2410732" cy="548640"/>
          </a:xfrm>
        </p:spPr>
        <p:txBody>
          <a:bodyPr/>
          <a:lstStyle/>
          <a:p>
            <a:r>
              <a:rPr lang="el-GR" dirty="0"/>
              <a:t>Ψευδογλώσσα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100629"/>
            <a:ext cx="3727727" cy="2955968"/>
          </a:xfrm>
        </p:spPr>
        <p:txBody>
          <a:bodyPr>
            <a:normAutofit/>
          </a:bodyPr>
          <a:lstStyle/>
          <a:p>
            <a:r>
              <a:rPr lang="el-GR" sz="2000" b="0" dirty="0" smtClean="0"/>
              <a:t>1</a:t>
            </a:r>
            <a:r>
              <a:rPr lang="el-GR" sz="2000" b="0" dirty="0"/>
              <a:t>. Αλγόριθμος Αντιμετάθεση</a:t>
            </a:r>
          </a:p>
          <a:p>
            <a:r>
              <a:rPr lang="el-GR" sz="2000" b="0" dirty="0"/>
              <a:t>2. Διάβασε α, β</a:t>
            </a:r>
          </a:p>
          <a:p>
            <a:r>
              <a:rPr lang="el-GR" sz="2000" b="0" dirty="0"/>
              <a:t>3. temp ← α</a:t>
            </a:r>
          </a:p>
          <a:p>
            <a:r>
              <a:rPr lang="el-GR" sz="2000" b="0" dirty="0"/>
              <a:t>4. α ← β</a:t>
            </a:r>
          </a:p>
          <a:p>
            <a:r>
              <a:rPr lang="el-GR" sz="2000" b="0" dirty="0"/>
              <a:t>5. β ← temp</a:t>
            </a:r>
          </a:p>
          <a:p>
            <a:r>
              <a:rPr lang="el-GR" sz="2000" b="0" dirty="0"/>
              <a:t>6. Εμφάνισε α, β</a:t>
            </a:r>
          </a:p>
          <a:p>
            <a:r>
              <a:rPr lang="el-GR" sz="2000" b="0" dirty="0"/>
              <a:t>7. Τέλος </a:t>
            </a:r>
            <a:r>
              <a:rPr lang="el-GR" sz="2000" b="0" dirty="0" smtClean="0"/>
              <a:t>Αντιμετάθεση</a:t>
            </a:r>
            <a:endParaRPr lang="el-GR" sz="2000" b="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88951" y="1261877"/>
            <a:ext cx="4894575" cy="2592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33645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28039" y="0"/>
            <a:ext cx="2609022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06511" y="878835"/>
            <a:ext cx="3034418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/>
              <a:t>Διάγραμμα ροής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31698" y="1427475"/>
            <a:ext cx="2603500" cy="444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62187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19374-Β1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757372"/>
          </a:xfrm>
        </p:spPr>
        <p:txBody>
          <a:bodyPr>
            <a:normAutofit fontScale="92500" lnSpcReduction="10000"/>
          </a:bodyPr>
          <a:lstStyle/>
          <a:p>
            <a:endParaRPr lang="el-GR" dirty="0" smtClean="0"/>
          </a:p>
          <a:p>
            <a:r>
              <a:rPr lang="el-GR" dirty="0" smtClean="0"/>
              <a:t> Δίνονται οι παρακάτω έννοιες: </a:t>
            </a:r>
          </a:p>
          <a:p>
            <a:r>
              <a:rPr lang="el-GR" dirty="0" smtClean="0"/>
              <a:t>1. </a:t>
            </a:r>
            <a:r>
              <a:rPr lang="el-GR" dirty="0" err="1" smtClean="0"/>
              <a:t>Εξοδος</a:t>
            </a:r>
            <a:r>
              <a:rPr lang="el-GR" dirty="0" smtClean="0"/>
              <a:t> </a:t>
            </a:r>
          </a:p>
          <a:p>
            <a:r>
              <a:rPr lang="el-GR" dirty="0" smtClean="0"/>
              <a:t>2. Περατότητα </a:t>
            </a:r>
          </a:p>
          <a:p>
            <a:r>
              <a:rPr lang="el-GR" dirty="0" smtClean="0"/>
              <a:t>3. Διάγραμμα ροής-διαγραμματικές τεχνικές </a:t>
            </a:r>
          </a:p>
          <a:p>
            <a:r>
              <a:rPr lang="el-GR" dirty="0" smtClean="0"/>
              <a:t>4. </a:t>
            </a:r>
            <a:r>
              <a:rPr lang="el-GR" dirty="0" err="1" smtClean="0"/>
              <a:t>Ψευδοκώδικας</a:t>
            </a:r>
            <a:r>
              <a:rPr lang="el-GR" dirty="0" smtClean="0"/>
              <a:t> </a:t>
            </a:r>
          </a:p>
          <a:p>
            <a:r>
              <a:rPr lang="el-GR" dirty="0" smtClean="0"/>
              <a:t>5. </a:t>
            </a:r>
            <a:r>
              <a:rPr lang="el-GR" dirty="0" err="1" smtClean="0"/>
              <a:t>Καθοριστικότητα</a:t>
            </a:r>
            <a:r>
              <a:rPr lang="el-GR" dirty="0" smtClean="0"/>
              <a:t> </a:t>
            </a:r>
          </a:p>
          <a:p>
            <a:r>
              <a:rPr lang="el-GR" dirty="0" smtClean="0"/>
              <a:t>6. Αποτελεσματικότητα </a:t>
            </a:r>
          </a:p>
          <a:p>
            <a:r>
              <a:rPr lang="el-GR" dirty="0" smtClean="0"/>
              <a:t>7. Είσοδος </a:t>
            </a:r>
          </a:p>
          <a:p>
            <a:r>
              <a:rPr lang="el-GR" dirty="0" smtClean="0"/>
              <a:t>8. Ελεύθερο κείμενο </a:t>
            </a:r>
          </a:p>
          <a:p>
            <a:r>
              <a:rPr lang="el-GR" dirty="0" smtClean="0"/>
              <a:t>9. Φυσική γλώσσα με βήματα </a:t>
            </a:r>
          </a:p>
          <a:p>
            <a:r>
              <a:rPr lang="el-GR" dirty="0" smtClean="0"/>
              <a:t>10. Κωδικοποίηση </a:t>
            </a:r>
          </a:p>
          <a:p>
            <a:endParaRPr lang="el-GR" dirty="0" smtClean="0"/>
          </a:p>
          <a:p>
            <a:r>
              <a:rPr lang="el-GR" dirty="0" smtClean="0"/>
              <a:t>Ποιες από τις παραπάνω έννοιες ανήκουν: </a:t>
            </a:r>
          </a:p>
          <a:p>
            <a:r>
              <a:rPr lang="el-GR" dirty="0" smtClean="0"/>
              <a:t>α) στα χαρακτηριστικά-κριτήρια ενός αλγορίθμου και </a:t>
            </a:r>
          </a:p>
          <a:p>
            <a:r>
              <a:rPr lang="el-GR" dirty="0" smtClean="0"/>
              <a:t>β) στους τρόπους περιγραφής - παρουσίασης - αναπαράστασής του; </a:t>
            </a:r>
          </a:p>
          <a:p>
            <a:r>
              <a:rPr lang="el-GR" dirty="0" smtClean="0"/>
              <a:t>Να γράψετε στο γραπτό σας τον αριθμό της κάθε έννοιας και δίπλα το γράμμα α ή β ανάλογα με το που ανήκει κάθε έννοια.</a:t>
            </a:r>
            <a:endParaRPr lang="el-G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19389 – Β1</a:t>
            </a:r>
            <a:endParaRPr lang="el-GR" dirty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idx="1"/>
          </p:nvPr>
        </p:nvSpPr>
        <p:spPr>
          <a:xfrm>
            <a:off x="819150" y="4810808"/>
            <a:ext cx="7755556" cy="2047191"/>
          </a:xfrm>
        </p:spPr>
        <p:txBody>
          <a:bodyPr>
            <a:noAutofit/>
          </a:bodyPr>
          <a:lstStyle/>
          <a:p>
            <a:r>
              <a:rPr lang="el-GR" b="1" i="1" cap="none" spc="0" dirty="0" smtClean="0">
                <a:ea typeface="+mn-ea"/>
                <a:cs typeface="+mn-cs"/>
              </a:rPr>
              <a:t>Να </a:t>
            </a:r>
            <a:r>
              <a:rPr lang="el-GR" b="1" i="1" cap="none" spc="0" dirty="0">
                <a:ea typeface="+mn-ea"/>
                <a:cs typeface="+mn-cs"/>
              </a:rPr>
              <a:t>απαντήσετε στο γραπτό σας στις παρακάτω ερωτήσεις, γράφοντας τον αριθμό της ερώτησης και δίπλα την ένδειξη “Σωστό” ή “Λάθος”</a:t>
            </a:r>
          </a:p>
          <a:p>
            <a:r>
              <a:rPr lang="el-GR" b="1" i="1" cap="none" spc="0" dirty="0">
                <a:ea typeface="+mn-ea"/>
                <a:cs typeface="+mn-cs"/>
              </a:rPr>
              <a:t>1) Ένας από τους αλγόριθμους θα κάνει αντιμετάθεση των τιμών </a:t>
            </a:r>
            <a:r>
              <a:rPr lang="el-GR" b="1" i="1" cap="none" spc="0" dirty="0" smtClean="0">
                <a:ea typeface="+mn-ea"/>
                <a:cs typeface="+mn-cs"/>
              </a:rPr>
              <a:t>στις μεταβλητές </a:t>
            </a:r>
            <a:r>
              <a:rPr lang="el-GR" b="1" i="1" cap="none" spc="0" dirty="0">
                <a:ea typeface="+mn-ea"/>
                <a:cs typeface="+mn-cs"/>
              </a:rPr>
              <a:t>Α και Β.</a:t>
            </a:r>
          </a:p>
          <a:p>
            <a:r>
              <a:rPr lang="el-GR" b="1" i="1" cap="none" spc="0" dirty="0">
                <a:ea typeface="+mn-ea"/>
                <a:cs typeface="+mn-cs"/>
              </a:rPr>
              <a:t>2) Και οι δύο θα κάνουν αντιμετάθεση των τιμών στις μεταβλητές Α και Β.</a:t>
            </a:r>
          </a:p>
          <a:p>
            <a:r>
              <a:rPr lang="el-GR" b="1" i="1" cap="none" spc="0" dirty="0">
                <a:ea typeface="+mn-ea"/>
                <a:cs typeface="+mn-cs"/>
              </a:rPr>
              <a:t>3) Κανένας από τους δύο δεν θα κάνει αντιμετάθεση των τιμών στις</a:t>
            </a:r>
          </a:p>
          <a:p>
            <a:r>
              <a:rPr lang="el-GR" b="1" i="1" cap="none" spc="0" dirty="0">
                <a:ea typeface="+mn-ea"/>
                <a:cs typeface="+mn-cs"/>
              </a:rPr>
              <a:t>μεταβλητές Α και Β.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Αλγόριθμος 1</a:t>
            </a:r>
          </a:p>
          <a:p>
            <a:r>
              <a:rPr lang="el-GR" dirty="0" smtClean="0"/>
              <a:t>Διάβασε Α, Β</a:t>
            </a:r>
          </a:p>
          <a:p>
            <a:r>
              <a:rPr lang="el-GR" dirty="0" smtClean="0"/>
              <a:t>Α </a:t>
            </a:r>
            <a:r>
              <a:rPr lang="el-GR" i="1" dirty="0" smtClean="0"/>
              <a:t>← Α + Β</a:t>
            </a:r>
          </a:p>
          <a:p>
            <a:r>
              <a:rPr lang="el-GR" dirty="0" smtClean="0"/>
              <a:t>Β </a:t>
            </a:r>
            <a:r>
              <a:rPr lang="el-GR" i="1" dirty="0" smtClean="0"/>
              <a:t>← Α - Β</a:t>
            </a:r>
          </a:p>
          <a:p>
            <a:r>
              <a:rPr lang="el-GR" dirty="0" smtClean="0"/>
              <a:t>Α </a:t>
            </a:r>
            <a:r>
              <a:rPr lang="el-GR" i="1" dirty="0" smtClean="0"/>
              <a:t>← Α - Β</a:t>
            </a:r>
          </a:p>
          <a:p>
            <a:r>
              <a:rPr lang="el-GR" dirty="0" smtClean="0"/>
              <a:t>Εμφάνισε Α, Β</a:t>
            </a:r>
          </a:p>
          <a:p>
            <a:endParaRPr lang="el-GR" dirty="0"/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l-GR" dirty="0" smtClean="0"/>
              <a:t>Αλγόριθμος 2</a:t>
            </a:r>
          </a:p>
          <a:p>
            <a:r>
              <a:rPr lang="el-GR" dirty="0" smtClean="0"/>
              <a:t>Διάβασε Α, Β</a:t>
            </a:r>
          </a:p>
          <a:p>
            <a:r>
              <a:rPr lang="el-GR" dirty="0" smtClean="0"/>
              <a:t>Χ </a:t>
            </a:r>
            <a:r>
              <a:rPr lang="el-GR" i="1" dirty="0" smtClean="0"/>
              <a:t>← Α</a:t>
            </a:r>
          </a:p>
          <a:p>
            <a:r>
              <a:rPr lang="el-GR" dirty="0" smtClean="0"/>
              <a:t>Α </a:t>
            </a:r>
            <a:r>
              <a:rPr lang="el-GR" i="1" dirty="0" smtClean="0"/>
              <a:t>← Β</a:t>
            </a:r>
          </a:p>
          <a:p>
            <a:r>
              <a:rPr lang="el-GR" dirty="0" smtClean="0"/>
              <a:t>Β </a:t>
            </a:r>
            <a:r>
              <a:rPr lang="el-GR" i="1" dirty="0" smtClean="0"/>
              <a:t>← Χ</a:t>
            </a:r>
          </a:p>
          <a:p>
            <a:r>
              <a:rPr lang="el-GR" dirty="0" smtClean="0"/>
              <a:t>Εμφάνισε Α, Β</a:t>
            </a:r>
          </a:p>
          <a:p>
            <a:endParaRPr lang="el-GR" dirty="0"/>
          </a:p>
        </p:txBody>
      </p:sp>
      <p:sp>
        <p:nvSpPr>
          <p:cNvPr id="7" name="3 - Θέση κειμένου"/>
          <p:cNvSpPr>
            <a:spLocks noGrp="1"/>
          </p:cNvSpPr>
          <p:nvPr>
            <p:ph type="body" idx="1"/>
          </p:nvPr>
        </p:nvSpPr>
        <p:spPr>
          <a:xfrm>
            <a:off x="1707281" y="914400"/>
            <a:ext cx="4392730" cy="787448"/>
          </a:xfrm>
        </p:spPr>
        <p:txBody>
          <a:bodyPr>
            <a:noAutofit/>
          </a:bodyPr>
          <a:lstStyle/>
          <a:p>
            <a:r>
              <a:rPr lang="el-GR" b="1" i="1" cap="none" spc="0" dirty="0">
                <a:ea typeface="+mn-ea"/>
                <a:cs typeface="+mn-cs"/>
              </a:rPr>
              <a:t>Δίνονται οι δύο παρακάτω αλγόριθμοι.</a:t>
            </a:r>
          </a:p>
          <a:p>
            <a:endParaRPr lang="el-GR" b="1" i="1" cap="none" spc="0" dirty="0"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19352 – Β1</a:t>
            </a:r>
          </a:p>
          <a:p>
            <a:r>
              <a:rPr lang="el-GR" dirty="0" smtClean="0"/>
              <a:t>3.Το διάγραμμα ροής (</a:t>
            </a:r>
            <a:r>
              <a:rPr lang="el-GR" dirty="0" err="1" smtClean="0"/>
              <a:t>flowchart</a:t>
            </a:r>
            <a:r>
              <a:rPr lang="el-GR" dirty="0" smtClean="0"/>
              <a:t>) είναι ένας τρόπος περιγραφής αλγορίθμου. 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Angles.thmx</Template>
  <TotalTime>184</TotalTime>
  <Words>452</Words>
  <Application>Microsoft Office PowerPoint</Application>
  <PresentationFormat>Προβολή στην οθόνη (4:3)</PresentationFormat>
  <Paragraphs>67</Paragraphs>
  <Slides>9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</vt:i4>
      </vt:variant>
    </vt:vector>
  </HeadingPairs>
  <TitlesOfParts>
    <vt:vector size="10" baseType="lpstr">
      <vt:lpstr>Angles</vt:lpstr>
      <vt:lpstr>Αναπαράσταση αλγορίθμου</vt:lpstr>
      <vt:lpstr>Αναπαράσταση αλγορίθμων</vt:lpstr>
      <vt:lpstr>Παράδειγμα 2.7</vt:lpstr>
      <vt:lpstr>Φυσική γλώσσα</vt:lpstr>
      <vt:lpstr>Ψευδογλώσσα </vt:lpstr>
      <vt:lpstr>Διαφάνεια 6</vt:lpstr>
      <vt:lpstr>19374-Β1</vt:lpstr>
      <vt:lpstr>19389 – Β1</vt:lpstr>
      <vt:lpstr>Διαφάνεια 9</vt:lpstr>
    </vt:vector>
  </TitlesOfParts>
  <Company>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Αναπαράσταση αλγορίθμου</dc:title>
  <dc:creator>admin</dc:creator>
  <cp:lastModifiedBy>ok</cp:lastModifiedBy>
  <cp:revision>18</cp:revision>
  <dcterms:created xsi:type="dcterms:W3CDTF">2014-10-23T12:38:38Z</dcterms:created>
  <dcterms:modified xsi:type="dcterms:W3CDTF">2014-11-13T08:38:37Z</dcterms:modified>
</cp:coreProperties>
</file>