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70" r:id="rId4"/>
    <p:sldId id="271" r:id="rId5"/>
    <p:sldId id="272" r:id="rId6"/>
    <p:sldId id="273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36DE23-B564-0044-A95D-644227D5D918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0CF609-5E8E-EA46-BA32-8F129FD958D9}">
      <dgm:prSet custT="1"/>
      <dgm:spPr/>
      <dgm:t>
        <a:bodyPr/>
        <a:lstStyle/>
        <a:p>
          <a:pPr rtl="0"/>
          <a:r>
            <a:rPr lang="el-GR" sz="2400" dirty="0" smtClean="0"/>
            <a:t>οι τιμές του υλικού έπεσαν</a:t>
          </a:r>
          <a:br>
            <a:rPr lang="el-GR" sz="2400" dirty="0" smtClean="0"/>
          </a:br>
          <a:r>
            <a:rPr lang="el-GR" sz="2400" dirty="0" smtClean="0"/>
            <a:t>οι επιδόσεις ανέβηκαν</a:t>
          </a:r>
          <a:endParaRPr lang="el-GR" sz="2400" dirty="0"/>
        </a:p>
      </dgm:t>
    </dgm:pt>
    <dgm:pt modelId="{03B928B7-7452-A14B-86DF-2BBE20ED79F2}" type="parTrans" cxnId="{19DAF190-391C-5242-BED1-212C0F379F19}">
      <dgm:prSet/>
      <dgm:spPr/>
      <dgm:t>
        <a:bodyPr/>
        <a:lstStyle/>
        <a:p>
          <a:endParaRPr lang="en-US"/>
        </a:p>
      </dgm:t>
    </dgm:pt>
    <dgm:pt modelId="{3FD40861-1758-7648-9916-B16166D061E4}" type="sibTrans" cxnId="{19DAF190-391C-5242-BED1-212C0F379F19}">
      <dgm:prSet/>
      <dgm:spPr/>
      <dgm:t>
        <a:bodyPr/>
        <a:lstStyle/>
        <a:p>
          <a:endParaRPr lang="en-US"/>
        </a:p>
      </dgm:t>
    </dgm:pt>
    <dgm:pt modelId="{DFC3DDAD-86FC-824F-82B2-4A6B9986F4B4}">
      <dgm:prSet/>
      <dgm:spPr/>
      <dgm:t>
        <a:bodyPr/>
        <a:lstStyle/>
        <a:p>
          <a:pPr rtl="0"/>
          <a:r>
            <a:rPr lang="el-GR" dirty="0" smtClean="0"/>
            <a:t>Χρήστες: προσωπικός υπολογιστής</a:t>
          </a:r>
          <a:br>
            <a:rPr lang="el-GR" dirty="0" smtClean="0"/>
          </a:br>
          <a:r>
            <a:rPr lang="el-GR" dirty="0" smtClean="0"/>
            <a:t>Εταιρείες: «φιλοξενία» ιστότοπων</a:t>
          </a:r>
          <a:br>
            <a:rPr lang="el-GR" dirty="0" smtClean="0"/>
          </a:br>
          <a:r>
            <a:rPr lang="el-GR" dirty="0" smtClean="0"/>
            <a:t>ευκολότεροι τρόποι κατασκευής ιστοσελίδων</a:t>
          </a:r>
          <a:endParaRPr lang="el-GR" dirty="0"/>
        </a:p>
      </dgm:t>
    </dgm:pt>
    <dgm:pt modelId="{4E82819A-5680-5F42-B490-250EA2D5D216}" type="parTrans" cxnId="{14A21D15-BFBD-9448-A9D4-A6FCA7892A88}">
      <dgm:prSet/>
      <dgm:spPr/>
      <dgm:t>
        <a:bodyPr/>
        <a:lstStyle/>
        <a:p>
          <a:endParaRPr lang="en-US"/>
        </a:p>
      </dgm:t>
    </dgm:pt>
    <dgm:pt modelId="{05C2F8B1-7755-4445-AA08-D7F0C90CD88B}" type="sibTrans" cxnId="{14A21D15-BFBD-9448-A9D4-A6FCA7892A88}">
      <dgm:prSet/>
      <dgm:spPr/>
      <dgm:t>
        <a:bodyPr/>
        <a:lstStyle/>
        <a:p>
          <a:endParaRPr lang="en-US"/>
        </a:p>
      </dgm:t>
    </dgm:pt>
    <dgm:pt modelId="{E292D59B-F69C-CB4D-8AA5-4552A6B2F441}">
      <dgm:prSet custT="1"/>
      <dgm:spPr/>
      <dgm:t>
        <a:bodyPr/>
        <a:lstStyle/>
        <a:p>
          <a:pPr rtl="0"/>
          <a:r>
            <a:rPr lang="el-GR" sz="2400" dirty="0" smtClean="0"/>
            <a:t>Αλληλεπίδραση χρήστη (σχόλια, εγγραφή, προφίλ κλπ.)</a:t>
          </a:r>
          <a:endParaRPr lang="el-GR" sz="2400" dirty="0"/>
        </a:p>
      </dgm:t>
    </dgm:pt>
    <dgm:pt modelId="{D1F4CF3D-92C5-A245-B5FB-37BB61C96FC8}" type="parTrans" cxnId="{0CE0B766-3C72-EE46-9B66-7BF239C8E0DD}">
      <dgm:prSet/>
      <dgm:spPr/>
      <dgm:t>
        <a:bodyPr/>
        <a:lstStyle/>
        <a:p>
          <a:endParaRPr lang="en-US"/>
        </a:p>
      </dgm:t>
    </dgm:pt>
    <dgm:pt modelId="{52BFE5BB-9B87-7649-9B8F-95FC49183069}" type="sibTrans" cxnId="{0CE0B766-3C72-EE46-9B66-7BF239C8E0DD}">
      <dgm:prSet/>
      <dgm:spPr/>
      <dgm:t>
        <a:bodyPr/>
        <a:lstStyle/>
        <a:p>
          <a:endParaRPr lang="en-US"/>
        </a:p>
      </dgm:t>
    </dgm:pt>
    <dgm:pt modelId="{08987420-68AD-7D44-A412-62B63ACBD31E}" type="pres">
      <dgm:prSet presAssocID="{B136DE23-B564-0044-A95D-644227D5D91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D65F5D-8732-8046-A708-AF674C3ACEF9}" type="pres">
      <dgm:prSet presAssocID="{BA0CF609-5E8E-EA46-BA32-8F129FD958D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251FB8-B62F-B441-86F8-70EB80FC0429}" type="pres">
      <dgm:prSet presAssocID="{3FD40861-1758-7648-9916-B16166D061E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78ABFA47-6AEA-7749-AB2F-E6704DC77988}" type="pres">
      <dgm:prSet presAssocID="{3FD40861-1758-7648-9916-B16166D061E4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C69D866-80EF-E049-81EA-ABB93DA65415}" type="pres">
      <dgm:prSet presAssocID="{DFC3DDAD-86FC-824F-82B2-4A6B9986F4B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CBE557-DA19-364B-A9E0-191F351C913C}" type="pres">
      <dgm:prSet presAssocID="{05C2F8B1-7755-4445-AA08-D7F0C90CD88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7891DFDD-2ABA-7C4E-B279-89203D30778C}" type="pres">
      <dgm:prSet presAssocID="{05C2F8B1-7755-4445-AA08-D7F0C90CD88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5874FF7-5954-E349-999C-20B62AACD849}" type="pres">
      <dgm:prSet presAssocID="{E292D59B-F69C-CB4D-8AA5-4552A6B2F441}" presName="node" presStyleLbl="node1" presStyleIdx="2" presStyleCnt="3" custScaleX="111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250B07-5A5B-8040-A816-E0EA7FC31DD8}" type="presOf" srcId="{3FD40861-1758-7648-9916-B16166D061E4}" destId="{78ABFA47-6AEA-7749-AB2F-E6704DC77988}" srcOrd="1" destOrd="0" presId="urn:microsoft.com/office/officeart/2005/8/layout/process1"/>
    <dgm:cxn modelId="{8A384D32-1AAA-2342-886F-89EB467E366D}" type="presOf" srcId="{05C2F8B1-7755-4445-AA08-D7F0C90CD88B}" destId="{7891DFDD-2ABA-7C4E-B279-89203D30778C}" srcOrd="1" destOrd="0" presId="urn:microsoft.com/office/officeart/2005/8/layout/process1"/>
    <dgm:cxn modelId="{6CB31D7F-E09B-8C47-B995-DA380797E3DA}" type="presOf" srcId="{B136DE23-B564-0044-A95D-644227D5D918}" destId="{08987420-68AD-7D44-A412-62B63ACBD31E}" srcOrd="0" destOrd="0" presId="urn:microsoft.com/office/officeart/2005/8/layout/process1"/>
    <dgm:cxn modelId="{8C64F084-5E8C-F147-9A5A-3D009EA10984}" type="presOf" srcId="{E292D59B-F69C-CB4D-8AA5-4552A6B2F441}" destId="{85874FF7-5954-E349-999C-20B62AACD849}" srcOrd="0" destOrd="0" presId="urn:microsoft.com/office/officeart/2005/8/layout/process1"/>
    <dgm:cxn modelId="{B780F5A4-8617-A147-98F4-35EBCCC6A145}" type="presOf" srcId="{DFC3DDAD-86FC-824F-82B2-4A6B9986F4B4}" destId="{0C69D866-80EF-E049-81EA-ABB93DA65415}" srcOrd="0" destOrd="0" presId="urn:microsoft.com/office/officeart/2005/8/layout/process1"/>
    <dgm:cxn modelId="{0CE0B766-3C72-EE46-9B66-7BF239C8E0DD}" srcId="{B136DE23-B564-0044-A95D-644227D5D918}" destId="{E292D59B-F69C-CB4D-8AA5-4552A6B2F441}" srcOrd="2" destOrd="0" parTransId="{D1F4CF3D-92C5-A245-B5FB-37BB61C96FC8}" sibTransId="{52BFE5BB-9B87-7649-9B8F-95FC49183069}"/>
    <dgm:cxn modelId="{14A21D15-BFBD-9448-A9D4-A6FCA7892A88}" srcId="{B136DE23-B564-0044-A95D-644227D5D918}" destId="{DFC3DDAD-86FC-824F-82B2-4A6B9986F4B4}" srcOrd="1" destOrd="0" parTransId="{4E82819A-5680-5F42-B490-250EA2D5D216}" sibTransId="{05C2F8B1-7755-4445-AA08-D7F0C90CD88B}"/>
    <dgm:cxn modelId="{6C2F9CA0-3993-1648-8BFB-A63214932ABB}" type="presOf" srcId="{3FD40861-1758-7648-9916-B16166D061E4}" destId="{88251FB8-B62F-B441-86F8-70EB80FC0429}" srcOrd="0" destOrd="0" presId="urn:microsoft.com/office/officeart/2005/8/layout/process1"/>
    <dgm:cxn modelId="{19DAF190-391C-5242-BED1-212C0F379F19}" srcId="{B136DE23-B564-0044-A95D-644227D5D918}" destId="{BA0CF609-5E8E-EA46-BA32-8F129FD958D9}" srcOrd="0" destOrd="0" parTransId="{03B928B7-7452-A14B-86DF-2BBE20ED79F2}" sibTransId="{3FD40861-1758-7648-9916-B16166D061E4}"/>
    <dgm:cxn modelId="{EB727F7A-F03C-9D4E-8952-0890DD141A0E}" type="presOf" srcId="{05C2F8B1-7755-4445-AA08-D7F0C90CD88B}" destId="{4DCBE557-DA19-364B-A9E0-191F351C913C}" srcOrd="0" destOrd="0" presId="urn:microsoft.com/office/officeart/2005/8/layout/process1"/>
    <dgm:cxn modelId="{A10A4F1D-89FE-2142-AF62-563B20FF8610}" type="presOf" srcId="{BA0CF609-5E8E-EA46-BA32-8F129FD958D9}" destId="{34D65F5D-8732-8046-A708-AF674C3ACEF9}" srcOrd="0" destOrd="0" presId="urn:microsoft.com/office/officeart/2005/8/layout/process1"/>
    <dgm:cxn modelId="{AA956B30-3443-D544-8DEB-7E38832FD6B7}" type="presParOf" srcId="{08987420-68AD-7D44-A412-62B63ACBD31E}" destId="{34D65F5D-8732-8046-A708-AF674C3ACEF9}" srcOrd="0" destOrd="0" presId="urn:microsoft.com/office/officeart/2005/8/layout/process1"/>
    <dgm:cxn modelId="{0E9697CA-D380-3043-96D5-AEBCA377D085}" type="presParOf" srcId="{08987420-68AD-7D44-A412-62B63ACBD31E}" destId="{88251FB8-B62F-B441-86F8-70EB80FC0429}" srcOrd="1" destOrd="0" presId="urn:microsoft.com/office/officeart/2005/8/layout/process1"/>
    <dgm:cxn modelId="{AAA9C5A6-F41B-004B-9884-D8113426C7B1}" type="presParOf" srcId="{88251FB8-B62F-B441-86F8-70EB80FC0429}" destId="{78ABFA47-6AEA-7749-AB2F-E6704DC77988}" srcOrd="0" destOrd="0" presId="urn:microsoft.com/office/officeart/2005/8/layout/process1"/>
    <dgm:cxn modelId="{8CDBB641-9C32-1540-9021-13347BA5AEE9}" type="presParOf" srcId="{08987420-68AD-7D44-A412-62B63ACBD31E}" destId="{0C69D866-80EF-E049-81EA-ABB93DA65415}" srcOrd="2" destOrd="0" presId="urn:microsoft.com/office/officeart/2005/8/layout/process1"/>
    <dgm:cxn modelId="{FE9FB53F-2FE6-8542-9C5A-1EEA322053EE}" type="presParOf" srcId="{08987420-68AD-7D44-A412-62B63ACBD31E}" destId="{4DCBE557-DA19-364B-A9E0-191F351C913C}" srcOrd="3" destOrd="0" presId="urn:microsoft.com/office/officeart/2005/8/layout/process1"/>
    <dgm:cxn modelId="{91663400-343A-3A48-AAC0-E5FADDD8EA94}" type="presParOf" srcId="{4DCBE557-DA19-364B-A9E0-191F351C913C}" destId="{7891DFDD-2ABA-7C4E-B279-89203D30778C}" srcOrd="0" destOrd="0" presId="urn:microsoft.com/office/officeart/2005/8/layout/process1"/>
    <dgm:cxn modelId="{48CD0E7F-CCD0-5043-9A5C-339566418E8F}" type="presParOf" srcId="{08987420-68AD-7D44-A412-62B63ACBD31E}" destId="{85874FF7-5954-E349-999C-20B62AACD849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65F5D-8732-8046-A708-AF674C3ACEF9}">
      <dsp:nvSpPr>
        <dsp:cNvPr id="0" name=""/>
        <dsp:cNvSpPr/>
      </dsp:nvSpPr>
      <dsp:spPr>
        <a:xfrm>
          <a:off x="9467" y="1140163"/>
          <a:ext cx="2118829" cy="25003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alpha val="85000"/>
                <a:satMod val="15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alpha val="95000"/>
                <a:satMod val="130000"/>
              </a:schemeClr>
            </a:gs>
            <a:gs pos="67000">
              <a:schemeClr val="accent1">
                <a:hueOff val="0"/>
                <a:satOff val="0"/>
                <a:lumOff val="0"/>
                <a:alphaOff val="0"/>
                <a:shade val="7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50000"/>
                <a:satMod val="135000"/>
              </a:schemeClr>
            </a:gs>
          </a:gsLst>
          <a:lin ang="13200000" scaled="1"/>
        </a:gradFill>
        <a:ln>
          <a:noFill/>
        </a:ln>
        <a:effectLst/>
        <a:scene3d>
          <a:camera prst="orthographicFront">
            <a:rot lat="0" lon="0" rev="0"/>
          </a:camera>
          <a:lightRig rig="twoPt" dir="tl"/>
        </a:scene3d>
        <a:sp3d extrusionH="12700" prstMaterial="softEdge">
          <a:bevelT w="25400" h="508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οι τιμές του υλικού έπεσαν</a:t>
          </a:r>
          <a:br>
            <a:rPr lang="el-GR" sz="2400" kern="1200" dirty="0" smtClean="0"/>
          </a:br>
          <a:r>
            <a:rPr lang="el-GR" sz="2400" kern="1200" dirty="0" smtClean="0"/>
            <a:t>οι επιδόσεις ανέβηκαν</a:t>
          </a:r>
          <a:endParaRPr lang="el-GR" sz="2400" kern="1200" dirty="0"/>
        </a:p>
      </dsp:txBody>
      <dsp:txXfrm>
        <a:off x="71525" y="1202221"/>
        <a:ext cx="1994713" cy="2376268"/>
      </dsp:txXfrm>
    </dsp:sp>
    <dsp:sp modelId="{88251FB8-B62F-B441-86F8-70EB80FC0429}">
      <dsp:nvSpPr>
        <dsp:cNvPr id="0" name=""/>
        <dsp:cNvSpPr/>
      </dsp:nvSpPr>
      <dsp:spPr>
        <a:xfrm>
          <a:off x="2340180" y="2127620"/>
          <a:ext cx="449191" cy="5254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100000"/>
                <a:alpha val="85000"/>
                <a:satMod val="150000"/>
              </a:schemeClr>
            </a:gs>
            <a:gs pos="33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100000"/>
                <a:alpha val="95000"/>
                <a:satMod val="130000"/>
              </a:schemeClr>
            </a:gs>
            <a:gs pos="67000"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50000"/>
                <a:satMod val="135000"/>
              </a:schemeClr>
            </a:gs>
          </a:gsLst>
          <a:lin ang="13200000" scaled="1"/>
        </a:gradFill>
        <a:ln>
          <a:noFill/>
        </a:ln>
        <a:effectLst/>
        <a:scene3d>
          <a:camera prst="orthographicFront">
            <a:rot lat="0" lon="0" rev="0"/>
          </a:camera>
          <a:lightRig rig="twoPt" dir="tl"/>
        </a:scene3d>
        <a:sp3d extrusionH="12700" prstMaterial="softEdge">
          <a:bevelT w="25400" h="508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340180" y="2232714"/>
        <a:ext cx="314434" cy="315281"/>
      </dsp:txXfrm>
    </dsp:sp>
    <dsp:sp modelId="{0C69D866-80EF-E049-81EA-ABB93DA65415}">
      <dsp:nvSpPr>
        <dsp:cNvPr id="0" name=""/>
        <dsp:cNvSpPr/>
      </dsp:nvSpPr>
      <dsp:spPr>
        <a:xfrm>
          <a:off x="2975828" y="1140163"/>
          <a:ext cx="2118829" cy="25003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alpha val="85000"/>
                <a:satMod val="15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alpha val="95000"/>
                <a:satMod val="130000"/>
              </a:schemeClr>
            </a:gs>
            <a:gs pos="67000">
              <a:schemeClr val="accent1">
                <a:hueOff val="0"/>
                <a:satOff val="0"/>
                <a:lumOff val="0"/>
                <a:alphaOff val="0"/>
                <a:shade val="7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50000"/>
                <a:satMod val="135000"/>
              </a:schemeClr>
            </a:gs>
          </a:gsLst>
          <a:lin ang="13200000" scaled="1"/>
        </a:gradFill>
        <a:ln>
          <a:noFill/>
        </a:ln>
        <a:effectLst/>
        <a:scene3d>
          <a:camera prst="orthographicFront">
            <a:rot lat="0" lon="0" rev="0"/>
          </a:camera>
          <a:lightRig rig="twoPt" dir="tl"/>
        </a:scene3d>
        <a:sp3d extrusionH="12700" prstMaterial="softEdge">
          <a:bevelT w="25400" h="508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Χρήστες: προσωπικός υπολογιστής</a:t>
          </a:r>
          <a:br>
            <a:rPr lang="el-GR" sz="1800" kern="1200" dirty="0" smtClean="0"/>
          </a:br>
          <a:r>
            <a:rPr lang="el-GR" sz="1800" kern="1200" dirty="0" smtClean="0"/>
            <a:t>Εταιρείες: «φιλοξενία» ιστότοπων</a:t>
          </a:r>
          <a:br>
            <a:rPr lang="el-GR" sz="1800" kern="1200" dirty="0" smtClean="0"/>
          </a:br>
          <a:r>
            <a:rPr lang="el-GR" sz="1800" kern="1200" dirty="0" smtClean="0"/>
            <a:t>ευκολότεροι τρόποι κατασκευής ιστοσελίδων</a:t>
          </a:r>
          <a:endParaRPr lang="el-GR" sz="1800" kern="1200" dirty="0"/>
        </a:p>
      </dsp:txBody>
      <dsp:txXfrm>
        <a:off x="3037886" y="1202221"/>
        <a:ext cx="1994713" cy="2376268"/>
      </dsp:txXfrm>
    </dsp:sp>
    <dsp:sp modelId="{4DCBE557-DA19-364B-A9E0-191F351C913C}">
      <dsp:nvSpPr>
        <dsp:cNvPr id="0" name=""/>
        <dsp:cNvSpPr/>
      </dsp:nvSpPr>
      <dsp:spPr>
        <a:xfrm>
          <a:off x="5306541" y="2127620"/>
          <a:ext cx="449191" cy="5254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100000"/>
                <a:alpha val="85000"/>
                <a:satMod val="150000"/>
              </a:schemeClr>
            </a:gs>
            <a:gs pos="33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100000"/>
                <a:alpha val="95000"/>
                <a:satMod val="130000"/>
              </a:schemeClr>
            </a:gs>
            <a:gs pos="67000"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50000"/>
                <a:satMod val="135000"/>
              </a:schemeClr>
            </a:gs>
          </a:gsLst>
          <a:lin ang="13200000" scaled="1"/>
        </a:gradFill>
        <a:ln>
          <a:noFill/>
        </a:ln>
        <a:effectLst/>
        <a:scene3d>
          <a:camera prst="orthographicFront">
            <a:rot lat="0" lon="0" rev="0"/>
          </a:camera>
          <a:lightRig rig="twoPt" dir="tl"/>
        </a:scene3d>
        <a:sp3d extrusionH="12700" prstMaterial="softEdge">
          <a:bevelT w="25400" h="508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306541" y="2232714"/>
        <a:ext cx="314434" cy="315281"/>
      </dsp:txXfrm>
    </dsp:sp>
    <dsp:sp modelId="{85874FF7-5954-E349-999C-20B62AACD849}">
      <dsp:nvSpPr>
        <dsp:cNvPr id="0" name=""/>
        <dsp:cNvSpPr/>
      </dsp:nvSpPr>
      <dsp:spPr>
        <a:xfrm>
          <a:off x="5942189" y="1140163"/>
          <a:ext cx="2369423" cy="25003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alpha val="85000"/>
                <a:satMod val="15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alpha val="95000"/>
                <a:satMod val="130000"/>
              </a:schemeClr>
            </a:gs>
            <a:gs pos="67000">
              <a:schemeClr val="accent1">
                <a:hueOff val="0"/>
                <a:satOff val="0"/>
                <a:lumOff val="0"/>
                <a:alphaOff val="0"/>
                <a:shade val="7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50000"/>
                <a:satMod val="135000"/>
              </a:schemeClr>
            </a:gs>
          </a:gsLst>
          <a:lin ang="13200000" scaled="1"/>
        </a:gradFill>
        <a:ln>
          <a:noFill/>
        </a:ln>
        <a:effectLst/>
        <a:scene3d>
          <a:camera prst="orthographicFront">
            <a:rot lat="0" lon="0" rev="0"/>
          </a:camera>
          <a:lightRig rig="twoPt" dir="tl"/>
        </a:scene3d>
        <a:sp3d extrusionH="12700" prstMaterial="softEdge">
          <a:bevelT w="25400" h="508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Αλληλεπίδραση χρήστη (σχόλια, εγγραφή, προφίλ κλπ.)</a:t>
          </a:r>
          <a:endParaRPr lang="el-GR" sz="2400" kern="1200" dirty="0"/>
        </a:p>
      </dsp:txBody>
      <dsp:txXfrm>
        <a:off x="6011587" y="1209561"/>
        <a:ext cx="2230627" cy="2361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2502945"/>
            <a:ext cx="1466879" cy="1676400"/>
            <a:chOff x="1230573" y="1890215"/>
            <a:chExt cx="1444388" cy="1650696"/>
          </a:xfrm>
        </p:grpSpPr>
        <p:sp>
          <p:nvSpPr>
            <p:cNvPr id="9" name="Oval 8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Oval 11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ound Same Side Corner Rectangle 12"/>
          <p:cNvSpPr/>
          <p:nvPr/>
        </p:nvSpPr>
        <p:spPr>
          <a:xfrm rot="5400000" flipH="1">
            <a:off x="4572000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1680881"/>
            <a:ext cx="3273552" cy="1640541"/>
          </a:xfrm>
        </p:spPr>
        <p:txBody>
          <a:bodyPr vert="horz" lIns="91440" tIns="0" rIns="91440" bIns="0" rtlCol="0" anchor="b" anchorCtr="0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3384176"/>
            <a:ext cx="3273552" cy="530352"/>
          </a:xfrm>
        </p:spPr>
        <p:txBody>
          <a:bodyPr vert="horz" lIns="91440" tIns="0" rIns="91440" bIns="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429001" y="450850"/>
            <a:ext cx="4922184" cy="461168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6758" y="5069541"/>
            <a:ext cx="4924425" cy="662519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6759" y="5732060"/>
            <a:ext cx="4924425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1609725"/>
            <a:ext cx="5343525" cy="228123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3904812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4586704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443552"/>
            <a:ext cx="5343525" cy="2281238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2015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3362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6"/>
          </p:nvPr>
        </p:nvSpPr>
        <p:spPr>
          <a:xfrm flipH="1">
            <a:off x="3021106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5723362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, 2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3442648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5"/>
          </p:nvPr>
        </p:nvSpPr>
        <p:spPr>
          <a:xfrm>
            <a:off x="5840505" y="4108759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6"/>
          </p:nvPr>
        </p:nvSpPr>
        <p:spPr>
          <a:xfrm>
            <a:off x="5840505" y="34426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, 3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4462815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3021107" y="2452048"/>
            <a:ext cx="2743200" cy="1956816"/>
          </a:xfrm>
          <a:prstGeom prst="rect">
            <a:avLst/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840505" y="3133941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40505" y="24520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1"/>
          </p:nvPr>
        </p:nvSpPr>
        <p:spPr>
          <a:xfrm>
            <a:off x="5840505" y="5135813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2"/>
          </p:nvPr>
        </p:nvSpPr>
        <p:spPr>
          <a:xfrm>
            <a:off x="5840505" y="4462815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206" y="685800"/>
            <a:ext cx="4924424" cy="886968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0206" y="2020888"/>
            <a:ext cx="4924425" cy="41068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24800" y="750580"/>
            <a:ext cx="914400" cy="5381934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7100" y="749300"/>
            <a:ext cx="3924300" cy="53768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 rot="5400000">
            <a:off x="4585448" y="1603786"/>
            <a:ext cx="3474720" cy="3474720"/>
          </a:xfrm>
          <a:prstGeom prst="round2SameRect">
            <a:avLst>
              <a:gd name="adj1" fmla="val 3096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  <a:ln>
            <a:noFill/>
          </a:ln>
        </p:spPr>
        <p:txBody>
          <a:bodyPr vert="vert270"/>
          <a:lstStyle>
            <a:lvl1pPr marL="0" indent="0"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1842448"/>
            <a:ext cx="1466879" cy="1676400"/>
            <a:chOff x="1230573" y="1890215"/>
            <a:chExt cx="1444388" cy="1650696"/>
          </a:xfrm>
        </p:grpSpPr>
        <p:sp>
          <p:nvSpPr>
            <p:cNvPr id="27" name="Oval 26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Oval 28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Oval 29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6447" y="3114115"/>
            <a:ext cx="3276600" cy="1162050"/>
          </a:xfrm>
        </p:spPr>
        <p:txBody>
          <a:bodyPr tIns="0" bIns="0" anchor="b" anchorCtr="0">
            <a:noAutofit/>
          </a:bodyPr>
          <a:lstStyle>
            <a:lvl1pPr algn="ctr">
              <a:lnSpc>
                <a:spcPts val="4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47" y="4343400"/>
            <a:ext cx="3276600" cy="533400"/>
          </a:xfrm>
        </p:spPr>
        <p:txBody>
          <a:bodyPr tIns="0" bIns="0">
            <a:normAutofit/>
          </a:bodyPr>
          <a:lstStyle>
            <a:lvl1pPr marL="0" indent="0" algn="ctr">
              <a:spcBef>
                <a:spcPct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6"/>
          <p:cNvGrpSpPr/>
          <p:nvPr/>
        </p:nvGrpSpPr>
        <p:grpSpPr>
          <a:xfrm>
            <a:off x="222912" y="1254456"/>
            <a:ext cx="7892388" cy="3918778"/>
            <a:chOff x="222912" y="1254456"/>
            <a:chExt cx="7892388" cy="3918778"/>
          </a:xfrm>
        </p:grpSpPr>
        <p:sp>
          <p:nvSpPr>
            <p:cNvPr id="7" name="Rounded Rectangle 6"/>
            <p:cNvSpPr/>
            <p:nvPr/>
          </p:nvSpPr>
          <p:spPr>
            <a:xfrm>
              <a:off x="1028700" y="1600200"/>
              <a:ext cx="7086600" cy="3474720"/>
            </a:xfrm>
            <a:prstGeom prst="roundRect">
              <a:avLst>
                <a:gd name="adj" fmla="val 31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9"/>
            <p:cNvGrpSpPr/>
            <p:nvPr/>
          </p:nvGrpSpPr>
          <p:grpSpPr>
            <a:xfrm>
              <a:off x="222912" y="1254456"/>
              <a:ext cx="3429000" cy="3918778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182" y="2021541"/>
            <a:ext cx="4200618" cy="1362075"/>
          </a:xfrm>
        </p:spPr>
        <p:txBody>
          <a:bodyPr vert="horz" lIns="91440" tIns="0" rIns="91440" bIns="0" rtlCol="0" anchor="b" anchorCtr="0">
            <a:noAutofit/>
          </a:bodyPr>
          <a:lstStyle>
            <a:lvl1pPr algn="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1424" y="3388659"/>
            <a:ext cx="4603376" cy="1083328"/>
          </a:xfrm>
        </p:spPr>
        <p:txBody>
          <a:bodyPr vert="horz" lIns="91440" tIns="0" rIns="91440" bIns="0" rtlCol="0">
            <a:normAutofit/>
          </a:bodyPr>
          <a:lstStyle>
            <a:lvl1pPr marL="0" indent="0" algn="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5" name="Rounded Rectangle 14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224118"/>
            <a:ext cx="4800600" cy="886968"/>
          </a:xfrm>
        </p:spPr>
        <p:txBody>
          <a:bodyPr lIns="45720"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7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1040" y="363071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212" y="1548761"/>
            <a:ext cx="3657600" cy="274320"/>
          </a:xfrm>
          <a:prstGeom prst="roundRect">
            <a:avLst>
              <a:gd name="adj" fmla="val 311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352" y="2021456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1533" y="1548761"/>
            <a:ext cx="3657600" cy="274320"/>
          </a:xfrm>
          <a:prstGeom prst="roundRect">
            <a:avLst>
              <a:gd name="adj" fmla="val 3405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673" y="2019869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21729" y="365760"/>
            <a:ext cx="609600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15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7" name="Rounded Rectangle 16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8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0" name="Rounded Rectangle 9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7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7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9" name="Rounded Rectangle 8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6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9" y="304800"/>
            <a:ext cx="4948269" cy="719424"/>
          </a:xfrm>
        </p:spPr>
        <p:txBody>
          <a:bodyPr anchor="b"/>
          <a:lstStyle>
            <a:lvl1pPr algn="l">
              <a:defRPr sz="22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113" y="2292824"/>
            <a:ext cx="4959126" cy="383333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1160463"/>
            <a:ext cx="4948269" cy="954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2F0292D-1797-49A5-8D2D-8D50C72EF3CC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4948238" cy="88696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0" y="2020888"/>
            <a:ext cx="4946602" cy="41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52600" y="2877671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8"/>
          <p:cNvGrpSpPr/>
          <p:nvPr/>
        </p:nvGrpSpPr>
        <p:grpSpPr>
          <a:xfrm>
            <a:off x="842682" y="2971800"/>
            <a:ext cx="914400" cy="914400"/>
            <a:chOff x="842682" y="2971800"/>
            <a:chExt cx="914400" cy="91440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 userDrawn="1"/>
          </p:nvGrpSpPr>
          <p:grpSpPr>
            <a:xfrm>
              <a:off x="948372" y="3034352"/>
              <a:ext cx="700732" cy="800822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 userDrawn="1"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 userDrawn="1"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 userDrawn="1"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28800" indent="-227013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5813" indent="-227013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1680881"/>
            <a:ext cx="3273552" cy="1861966"/>
          </a:xfrm>
        </p:spPr>
        <p:txBody>
          <a:bodyPr/>
          <a:lstStyle/>
          <a:p>
            <a:r>
              <a:rPr lang="el-GR" dirty="0"/>
              <a:t>Από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τον </a:t>
            </a:r>
            <a:r>
              <a:rPr lang="el-GR" dirty="0"/>
              <a:t>Web 1.0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στον Web </a:t>
            </a:r>
            <a:r>
              <a:rPr lang="el-GR" dirty="0"/>
              <a:t>X.0</a:t>
            </a:r>
            <a:endParaRPr lang="en-US" dirty="0">
              <a:latin typeface="Lucida Grande CE"/>
              <a:cs typeface="Lucida Grande CE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3914528"/>
            <a:ext cx="3273552" cy="530352"/>
          </a:xfrm>
        </p:spPr>
        <p:txBody>
          <a:bodyPr>
            <a:normAutofit/>
          </a:bodyPr>
          <a:lstStyle/>
          <a:p>
            <a:r>
              <a:rPr lang="el-GR" sz="2400" dirty="0" smtClean="0"/>
              <a:t>3.9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279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585528"/>
            <a:ext cx="4948238" cy="886968"/>
          </a:xfrm>
        </p:spPr>
        <p:txBody>
          <a:bodyPr/>
          <a:lstStyle/>
          <a:p>
            <a:r>
              <a:rPr lang="en-US" dirty="0" smtClean="0"/>
              <a:t>HTML -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9006" y="1771424"/>
            <a:ext cx="6136596" cy="4354739"/>
          </a:xfrm>
        </p:spPr>
        <p:txBody>
          <a:bodyPr/>
          <a:lstStyle/>
          <a:p>
            <a:r>
              <a:rPr lang="el-GR" sz="2800" dirty="0" smtClean="0"/>
              <a:t>Αρχικός στόχος: διαμοιρασμός </a:t>
            </a:r>
            <a:r>
              <a:rPr lang="el-GR" sz="2800" dirty="0"/>
              <a:t>των </a:t>
            </a:r>
            <a:r>
              <a:rPr lang="el-GR" sz="2800" dirty="0" smtClean="0"/>
              <a:t>αποτελεσμάτων των πειραμάτων του </a:t>
            </a:r>
            <a:r>
              <a:rPr lang="en-US" sz="2800" dirty="0" smtClean="0"/>
              <a:t>CERN</a:t>
            </a:r>
            <a:r>
              <a:rPr lang="el-GR" sz="2800" dirty="0" smtClean="0"/>
              <a:t> </a:t>
            </a:r>
            <a:r>
              <a:rPr lang="el-GR" sz="2800" dirty="0" smtClean="0">
                <a:sym typeface="Wingdings"/>
              </a:rPr>
              <a:t> εξαπλώθηκε γρήγορα</a:t>
            </a:r>
            <a:endParaRPr lang="el-GR" sz="2800" dirty="0" smtClean="0"/>
          </a:p>
          <a:p>
            <a:r>
              <a:rPr lang="en-US" sz="2800" dirty="0" smtClean="0"/>
              <a:t>HTML</a:t>
            </a:r>
            <a:r>
              <a:rPr lang="el-GR" sz="2800" dirty="0" smtClean="0"/>
              <a:t>: </a:t>
            </a:r>
            <a:r>
              <a:rPr lang="el-GR" sz="2800" dirty="0"/>
              <a:t>εργαλείο για </a:t>
            </a:r>
            <a:r>
              <a:rPr lang="el-GR" sz="2800" dirty="0" smtClean="0"/>
              <a:t>λίγους, εκμάθηση και αγορά ειδικού εξοπλισμού.</a:t>
            </a:r>
          </a:p>
          <a:p>
            <a:r>
              <a:rPr lang="el-GR" sz="2800" dirty="0" smtClean="0"/>
              <a:t>Στατικές ιστοσελίδες</a:t>
            </a:r>
          </a:p>
          <a:p>
            <a:r>
              <a:rPr lang="el-GR" sz="2800" dirty="0" smtClean="0"/>
              <a:t>Ο χρήστης «παθητικός» δέκτης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342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190" y="787953"/>
            <a:ext cx="4948238" cy="886968"/>
          </a:xfrm>
        </p:spPr>
        <p:txBody>
          <a:bodyPr/>
          <a:lstStyle/>
          <a:p>
            <a:r>
              <a:rPr lang="en-US" dirty="0" smtClean="0"/>
              <a:t>Web</a:t>
            </a:r>
            <a:r>
              <a:rPr lang="el-GR" dirty="0" smtClean="0"/>
              <a:t> 2.0-Διαδραστικός Ιστός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4234497"/>
              </p:ext>
            </p:extLst>
          </p:nvPr>
        </p:nvGraphicFramePr>
        <p:xfrm>
          <a:off x="334180" y="1770214"/>
          <a:ext cx="8321081" cy="4780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205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1783" y="242316"/>
            <a:ext cx="4948238" cy="886968"/>
          </a:xfrm>
        </p:spPr>
        <p:txBody>
          <a:bodyPr/>
          <a:lstStyle/>
          <a:p>
            <a:r>
              <a:rPr lang="el-GR" dirty="0" smtClean="0"/>
              <a:t>Παραδείγματα </a:t>
            </a:r>
            <a:r>
              <a:rPr lang="en-US" dirty="0" smtClean="0"/>
              <a:t>Web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1535" y="1194920"/>
            <a:ext cx="6934235" cy="5489697"/>
          </a:xfrm>
        </p:spPr>
        <p:txBody>
          <a:bodyPr>
            <a:noAutofit/>
          </a:bodyPr>
          <a:lstStyle/>
          <a:p>
            <a:r>
              <a:rPr lang="el-GR" sz="2400" dirty="0" smtClean="0"/>
              <a:t>ιστολόγια (</a:t>
            </a:r>
            <a:r>
              <a:rPr lang="en-US" sz="2400" dirty="0" smtClean="0"/>
              <a:t>blog</a:t>
            </a:r>
            <a:r>
              <a:rPr lang="el-GR" sz="2400" dirty="0" smtClean="0"/>
              <a:t>)</a:t>
            </a:r>
            <a:endParaRPr lang="en-US" sz="2400" dirty="0" smtClean="0"/>
          </a:p>
          <a:p>
            <a:pPr lvl="1"/>
            <a:r>
              <a:rPr lang="el-GR" sz="2400" dirty="0" smtClean="0"/>
              <a:t>πάροχοι </a:t>
            </a:r>
            <a:r>
              <a:rPr lang="el-GR" sz="2400" dirty="0"/>
              <a:t>δωρεάν αποθηκευτικού χώρου για τη δημιουργία ιστολογίου. </a:t>
            </a:r>
            <a:endParaRPr lang="en-US" sz="2400" dirty="0" smtClean="0"/>
          </a:p>
          <a:p>
            <a:pPr lvl="1"/>
            <a:r>
              <a:rPr lang="el-GR" sz="2400" dirty="0" smtClean="0"/>
              <a:t>υπόθεση </a:t>
            </a:r>
            <a:r>
              <a:rPr lang="el-GR" sz="2400" dirty="0"/>
              <a:t>λίγων </a:t>
            </a:r>
            <a:r>
              <a:rPr lang="el-GR" sz="2400" dirty="0" smtClean="0"/>
              <a:t>λεπτών </a:t>
            </a:r>
            <a:r>
              <a:rPr lang="el-GR" sz="2400" dirty="0"/>
              <a:t>να στηθεί ένα </a:t>
            </a:r>
            <a:r>
              <a:rPr lang="el-GR" sz="2400" dirty="0" smtClean="0"/>
              <a:t>ιστολόγιο</a:t>
            </a:r>
            <a:endParaRPr lang="en-US" sz="2400" dirty="0" smtClean="0"/>
          </a:p>
          <a:p>
            <a:pPr lvl="1"/>
            <a:r>
              <a:rPr lang="el-GR" sz="2400" dirty="0" smtClean="0"/>
              <a:t>μπορεί </a:t>
            </a:r>
            <a:r>
              <a:rPr lang="el-GR" sz="2400" dirty="0"/>
              <a:t>να ανανεώνεται ανά πάσα </a:t>
            </a:r>
            <a:r>
              <a:rPr lang="el-GR" sz="2400" dirty="0" smtClean="0"/>
              <a:t>στιγμή</a:t>
            </a:r>
            <a:endParaRPr lang="en-US" sz="2400" dirty="0" smtClean="0"/>
          </a:p>
          <a:p>
            <a:pPr lvl="1"/>
            <a:r>
              <a:rPr lang="el-GR" sz="2400" dirty="0" smtClean="0"/>
              <a:t> προσφέρει </a:t>
            </a:r>
            <a:r>
              <a:rPr lang="el-GR" sz="2400" dirty="0"/>
              <a:t>αλληλεπίδραση υπό </a:t>
            </a:r>
            <a:r>
              <a:rPr lang="el-GR" sz="2400" dirty="0" smtClean="0"/>
              <a:t>μορφή </a:t>
            </a:r>
            <a:r>
              <a:rPr lang="el-GR" sz="2400" dirty="0"/>
              <a:t>σχολίων.</a:t>
            </a:r>
            <a:endParaRPr lang="en-US" sz="2400" dirty="0"/>
          </a:p>
          <a:p>
            <a:r>
              <a:rPr lang="en-US" sz="2400" dirty="0" smtClean="0"/>
              <a:t>Wiki</a:t>
            </a:r>
          </a:p>
          <a:p>
            <a:r>
              <a:rPr lang="el-GR" sz="2400" dirty="0" smtClean="0"/>
              <a:t>ηλεκτρονικές </a:t>
            </a:r>
            <a:r>
              <a:rPr lang="el-GR" sz="2400" dirty="0"/>
              <a:t>υπηρεσίες κοινωνικών δικτύων </a:t>
            </a:r>
            <a:endParaRPr lang="en-US" sz="2400" dirty="0" smtClean="0"/>
          </a:p>
          <a:p>
            <a:r>
              <a:rPr lang="el-GR" sz="2400" dirty="0" smtClean="0"/>
              <a:t>πλατφόρμες συνεργασίας</a:t>
            </a:r>
            <a:endParaRPr lang="en-US" sz="2400" dirty="0" smtClean="0"/>
          </a:p>
          <a:p>
            <a:r>
              <a:rPr lang="el-GR" sz="2400" dirty="0"/>
              <a:t>Το Πανελλήνιο </a:t>
            </a:r>
            <a:r>
              <a:rPr lang="el-GR" sz="2400" dirty="0" smtClean="0"/>
              <a:t>Σχολικό </a:t>
            </a:r>
            <a:r>
              <a:rPr lang="el-GR" sz="2400" dirty="0"/>
              <a:t>Δίκτυο προσφέρει υπηρεσίες σε καθηγητές και </a:t>
            </a:r>
            <a:r>
              <a:rPr lang="el-GR" sz="2400" dirty="0" smtClean="0"/>
              <a:t>μαθητές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9845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5969" y="284712"/>
            <a:ext cx="6021270" cy="886968"/>
          </a:xfrm>
        </p:spPr>
        <p:txBody>
          <a:bodyPr/>
          <a:lstStyle/>
          <a:p>
            <a:r>
              <a:rPr lang="en-US" dirty="0" smtClean="0"/>
              <a:t>Web 3.0</a:t>
            </a:r>
            <a:r>
              <a:rPr lang="el-GR" dirty="0" smtClean="0"/>
              <a:t> - Σημασιολογικός Ιστός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8499" y="1520751"/>
            <a:ext cx="6804956" cy="4812919"/>
          </a:xfrm>
        </p:spPr>
        <p:txBody>
          <a:bodyPr>
            <a:noAutofit/>
          </a:bodyPr>
          <a:lstStyle/>
          <a:p>
            <a:r>
              <a:rPr lang="el-GR" sz="2400" dirty="0" smtClean="0"/>
              <a:t>στροφή </a:t>
            </a:r>
            <a:r>
              <a:rPr lang="el-GR" sz="2400" dirty="0"/>
              <a:t>προς τον «έξυπνο» νοήμονα Ιστό που θα καταλαβαίνει τις απαιτήσεις του χρήστη</a:t>
            </a:r>
            <a:r>
              <a:rPr lang="en-US" sz="2400" dirty="0"/>
              <a:t> </a:t>
            </a:r>
            <a:endParaRPr lang="el-GR" sz="2400" dirty="0" smtClean="0"/>
          </a:p>
          <a:p>
            <a:r>
              <a:rPr lang="el-GR" sz="2400" dirty="0" smtClean="0"/>
              <a:t>σημασία στο περιεχόμενο</a:t>
            </a:r>
          </a:p>
          <a:p>
            <a:r>
              <a:rPr lang="el-GR" sz="2400" dirty="0" smtClean="0"/>
              <a:t>Αναζήτηση: </a:t>
            </a:r>
            <a:r>
              <a:rPr lang="el-GR" sz="2400" dirty="0"/>
              <a:t>κανονικές εκφράσεις </a:t>
            </a:r>
            <a:r>
              <a:rPr lang="el-GR" sz="2400" dirty="0" smtClean="0"/>
              <a:t>αντί </a:t>
            </a:r>
            <a:r>
              <a:rPr lang="el-GR" sz="2400" dirty="0"/>
              <a:t>λέξεων-κλειδιών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r>
              <a:rPr lang="el-GR" sz="2400" dirty="0" smtClean="0"/>
              <a:t>Επιχειρεί: </a:t>
            </a:r>
          </a:p>
          <a:p>
            <a:pPr lvl="1"/>
            <a:r>
              <a:rPr lang="el-GR" sz="2400" dirty="0" smtClean="0"/>
              <a:t>να </a:t>
            </a:r>
            <a:r>
              <a:rPr lang="el-GR" sz="2400" dirty="0"/>
              <a:t>συνδέσει σημασίες και νοήματα αντί για </a:t>
            </a:r>
            <a:r>
              <a:rPr lang="el-GR" sz="2400" dirty="0" smtClean="0"/>
              <a:t>πληροφορίες</a:t>
            </a:r>
          </a:p>
          <a:p>
            <a:pPr lvl="1"/>
            <a:r>
              <a:rPr lang="el-GR" sz="2400" dirty="0" smtClean="0"/>
              <a:t>να </a:t>
            </a:r>
            <a:r>
              <a:rPr lang="el-GR" sz="2400" dirty="0"/>
              <a:t>φέρει στον χρήστη τις πληροφορίες </a:t>
            </a:r>
            <a:r>
              <a:rPr lang="el-GR" sz="2400" dirty="0" smtClean="0"/>
              <a:t>χωρίς </a:t>
            </a:r>
            <a:r>
              <a:rPr lang="el-GR" sz="2400" dirty="0"/>
              <a:t>να </a:t>
            </a:r>
            <a:r>
              <a:rPr lang="el-GR" sz="2400" dirty="0" smtClean="0"/>
              <a:t>χρειάζεται να </a:t>
            </a:r>
            <a:r>
              <a:rPr lang="el-GR" sz="2400" dirty="0"/>
              <a:t>τις μετατρέψει σε </a:t>
            </a:r>
            <a:r>
              <a:rPr lang="el-GR" sz="2400" dirty="0" smtClean="0"/>
              <a:t>μορφή κατανοητή από τον υπολογιστή</a:t>
            </a:r>
            <a:r>
              <a:rPr lang="en-US" sz="2400" dirty="0" smtClean="0"/>
              <a:t>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2574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6460" y="685800"/>
            <a:ext cx="5527024" cy="886968"/>
          </a:xfrm>
        </p:spPr>
        <p:txBody>
          <a:bodyPr/>
          <a:lstStyle/>
          <a:p>
            <a:r>
              <a:rPr lang="en-US" sz="3200" dirty="0" smtClean="0"/>
              <a:t>Web X.0 – </a:t>
            </a:r>
            <a:r>
              <a:rPr lang="el-GR" sz="3200" dirty="0" smtClean="0"/>
              <a:t>Εκτεταμένος Ιστός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5843" y="2020888"/>
            <a:ext cx="6069760" cy="4105275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Ενοποίηση</a:t>
            </a:r>
          </a:p>
          <a:p>
            <a:pPr lvl="1"/>
            <a:r>
              <a:rPr lang="el-GR" sz="2800" dirty="0" smtClean="0"/>
              <a:t>του Ιστού </a:t>
            </a:r>
            <a:r>
              <a:rPr lang="el-GR" sz="2800" dirty="0"/>
              <a:t>των </a:t>
            </a:r>
            <a:r>
              <a:rPr lang="el-GR" sz="2800" dirty="0" smtClean="0"/>
              <a:t>χρηστών</a:t>
            </a:r>
          </a:p>
          <a:p>
            <a:pPr lvl="1"/>
            <a:r>
              <a:rPr lang="el-GR" sz="2800" dirty="0" smtClean="0"/>
              <a:t>του σημασιολογικού ιστού</a:t>
            </a:r>
          </a:p>
          <a:p>
            <a:pPr lvl="1"/>
            <a:r>
              <a:rPr lang="el-GR" sz="2800" dirty="0" smtClean="0"/>
              <a:t>προηγμένων μέσων </a:t>
            </a:r>
            <a:r>
              <a:rPr lang="el-GR" sz="2800" dirty="0"/>
              <a:t>μετάδοσης της πληροφορίας </a:t>
            </a:r>
            <a:r>
              <a:rPr lang="el-GR" sz="2800" dirty="0" smtClean="0"/>
              <a:t>(3</a:t>
            </a:r>
            <a:r>
              <a:rPr lang="en-US" sz="2800" dirty="0" smtClean="0"/>
              <a:t>D</a:t>
            </a:r>
            <a:r>
              <a:rPr lang="el-GR" sz="2800" dirty="0" smtClean="0"/>
              <a:t> απεικόνιση, </a:t>
            </a:r>
            <a:r>
              <a:rPr lang="el-GR" sz="2800" dirty="0"/>
              <a:t>εικονική </a:t>
            </a:r>
            <a:r>
              <a:rPr lang="el-GR" sz="2800" dirty="0" smtClean="0"/>
              <a:t>πραγματικότητα κλπ) </a:t>
            </a:r>
          </a:p>
          <a:p>
            <a:r>
              <a:rPr lang="el-GR" sz="2800" dirty="0"/>
              <a:t>Ο Ιστός επεκτείνεται </a:t>
            </a:r>
            <a:r>
              <a:rPr lang="el-GR" sz="2800" dirty="0" smtClean="0"/>
              <a:t>και </a:t>
            </a:r>
            <a:r>
              <a:rPr lang="el-GR" sz="2800" dirty="0"/>
              <a:t>μέσα στην καθημερινότητα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7520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15594" b="-15594"/>
          <a:stretch>
            <a:fillRect/>
          </a:stretch>
        </p:blipFill>
        <p:spPr>
          <a:xfrm>
            <a:off x="534988" y="952556"/>
            <a:ext cx="8153692" cy="5056624"/>
          </a:xfrm>
        </p:spPr>
      </p:pic>
    </p:spTree>
    <p:extLst>
      <p:ext uri="{BB962C8B-B14F-4D97-AF65-F5344CB8AC3E}">
        <p14:creationId xmlns:p14="http://schemas.microsoft.com/office/powerpoint/2010/main" val="1579027832"/>
      </p:ext>
    </p:extLst>
  </p:cSld>
  <p:clrMapOvr>
    <a:masterClrMapping/>
  </p:clrMapOvr>
</p:sld>
</file>

<file path=ppt/theme/theme1.xml><?xml version="1.0" encoding="utf-8"?>
<a:theme xmlns:a="http://schemas.openxmlformats.org/drawingml/2006/main" name="Inspiration">
  <a:themeElements>
    <a:clrScheme name="Inspiration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Inspiration">
      <a:fillStyleLst>
        <a:solidFill>
          <a:schemeClr val="phClr"/>
        </a:solidFill>
        <a:gradFill rotWithShape="1">
          <a:gsLst>
            <a:gs pos="25000">
              <a:schemeClr val="phClr">
                <a:tint val="90000"/>
                <a:shade val="100000"/>
                <a:alpha val="90000"/>
                <a:satMod val="150000"/>
              </a:schemeClr>
            </a:gs>
            <a:gs pos="100000">
              <a:schemeClr val="phClr">
                <a:tint val="100000"/>
                <a:shade val="60000"/>
                <a:satMod val="13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0000"/>
                <a:shade val="100000"/>
                <a:alpha val="85000"/>
                <a:satMod val="150000"/>
              </a:schemeClr>
            </a:gs>
            <a:gs pos="33000">
              <a:schemeClr val="phClr">
                <a:tint val="90000"/>
                <a:shade val="100000"/>
                <a:alpha val="95000"/>
                <a:satMod val="130000"/>
              </a:schemeClr>
            </a:gs>
            <a:gs pos="67000">
              <a:schemeClr val="phClr">
                <a:shade val="70000"/>
                <a:satMod val="135000"/>
              </a:schemeClr>
            </a:gs>
            <a:gs pos="100000">
              <a:schemeClr val="phClr">
                <a:shade val="50000"/>
                <a:satMod val="135000"/>
              </a:schemeClr>
            </a:gs>
          </a:gsLst>
          <a:lin ang="13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thickThin" algn="ctr">
          <a:solidFill>
            <a:schemeClr val="phClr"/>
          </a:solidFill>
          <a:prstDash val="solid"/>
        </a:ln>
        <a:ln w="38100" cap="flat" cmpd="thinThick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woPt" dir="tl"/>
          </a:scene3d>
          <a:sp3d extrusionH="12700" prstMaterial="softEdge">
            <a:bevelT w="25400" h="50800"/>
          </a:sp3d>
        </a:effectStyle>
        <a:effectStyle>
          <a:effectLst>
            <a:innerShdw blurRad="50800" dist="25400" dir="2400000">
              <a:srgbClr val="808080">
                <a:alpha val="75000"/>
              </a:srgbClr>
            </a:innerShdw>
            <a:reflection blurRad="38100" stA="26000" endPos="35000" dist="12700" dir="5400000" fadeDir="48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Inspiration.thmx</Template>
  <TotalTime>393</TotalTime>
  <Words>210</Words>
  <Application>Microsoft Macintosh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Inspiration</vt:lpstr>
      <vt:lpstr>Από  τον Web 1.0  στον Web X.0</vt:lpstr>
      <vt:lpstr>HTML - HTTP</vt:lpstr>
      <vt:lpstr>Web 2.0-Διαδραστικός Ιστός</vt:lpstr>
      <vt:lpstr>Παραδείγματα Web 2.0</vt:lpstr>
      <vt:lpstr>Web 3.0 - Σημασιολογικός Ιστός</vt:lpstr>
      <vt:lpstr>Web X.0 – Εκτεταμένος Ιστός</vt:lpstr>
      <vt:lpstr>PowerPoint Presentation</vt:lpstr>
    </vt:vector>
  </TitlesOfParts>
  <Company>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Διαδίκτυο, web 2.0 και web X.0</dc:title>
  <dc:creator>admin</dc:creator>
  <cp:lastModifiedBy>admin</cp:lastModifiedBy>
  <cp:revision>26</cp:revision>
  <dcterms:created xsi:type="dcterms:W3CDTF">2014-12-16T14:46:14Z</dcterms:created>
  <dcterms:modified xsi:type="dcterms:W3CDTF">2017-10-21T13:47:35Z</dcterms:modified>
</cp:coreProperties>
</file>