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1D21F-205A-4A1A-AC3B-F84A2F2E1AB5}" type="datetimeFigureOut">
              <a:rPr lang="en-GB" smtClean="0"/>
              <a:pPr/>
              <a:t>18/03/2024</a:t>
            </a:fld>
            <a:endParaRPr lang="en-GB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1E77F-F68C-4515-8B95-1CBDD39C2C0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71600" y="260648"/>
            <a:ext cx="7772400" cy="1470025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rgbClr val="FF5050"/>
                </a:solidFill>
                <a:latin typeface="Showcard Gothic" pitchFamily="82" charset="0"/>
              </a:rPr>
              <a:t>GERUND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03848" y="2708920"/>
            <a:ext cx="5680720" cy="1752600"/>
          </a:xfrm>
        </p:spPr>
        <p:txBody>
          <a:bodyPr>
            <a:normAutofit/>
          </a:bodyPr>
          <a:lstStyle/>
          <a:p>
            <a:r>
              <a:rPr lang="en-GB" sz="5400" dirty="0">
                <a:solidFill>
                  <a:srgbClr val="FF3300"/>
                </a:solidFill>
                <a:latin typeface="Showcard Gothic" pitchFamily="82" charset="0"/>
              </a:rPr>
              <a:t>FORM AND USAGE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979712" y="0"/>
            <a:ext cx="6264696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GERUNDS CAN BE USED:</a:t>
            </a:r>
          </a:p>
        </p:txBody>
      </p:sp>
      <p:sp>
        <p:nvSpPr>
          <p:cNvPr id="3" name="2 Llamada de nube"/>
          <p:cNvSpPr/>
          <p:nvPr/>
        </p:nvSpPr>
        <p:spPr>
          <a:xfrm>
            <a:off x="323528" y="1916832"/>
            <a:ext cx="8424936" cy="4320480"/>
          </a:xfrm>
          <a:prstGeom prst="cloud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3. AFTER A </a:t>
            </a:r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PREPOSITION</a:t>
            </a:r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:</a:t>
            </a:r>
          </a:p>
          <a:p>
            <a:pPr marL="514350" indent="-514350" algn="ctr"/>
            <a:endParaRPr lang="en-GB" sz="3200" b="1" dirty="0"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chemeClr val="bg1"/>
                </a:solidFill>
                <a:latin typeface="Jokerman" pitchFamily="82" charset="0"/>
              </a:rPr>
              <a:t>HE IS GOOD </a:t>
            </a:r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AT</a:t>
            </a:r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 DANCING</a:t>
            </a:r>
          </a:p>
          <a:p>
            <a:pPr marL="514350" indent="-514350" algn="ctr"/>
            <a:endParaRPr lang="en-GB" sz="32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chemeClr val="bg1"/>
                </a:solidFill>
                <a:latin typeface="Jokerman" pitchFamily="82" charset="0"/>
              </a:rPr>
              <a:t>THEY ARE AFRAID </a:t>
            </a:r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OF</a:t>
            </a:r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 SWIMMING</a:t>
            </a:r>
            <a:endParaRPr lang="en-GB" sz="3200" b="1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979712" y="0"/>
            <a:ext cx="6264696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GERUNDS CAN BE USED:</a:t>
            </a:r>
          </a:p>
        </p:txBody>
      </p:sp>
      <p:sp>
        <p:nvSpPr>
          <p:cNvPr id="3" name="2 Llamada de nube"/>
          <p:cNvSpPr/>
          <p:nvPr/>
        </p:nvSpPr>
        <p:spPr>
          <a:xfrm>
            <a:off x="323528" y="1916832"/>
            <a:ext cx="8424936" cy="4320480"/>
          </a:xfrm>
          <a:prstGeom prst="cloud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4. IN SIGNS FOR PROHIBITED ACTIONS:</a:t>
            </a:r>
          </a:p>
          <a:p>
            <a:pPr marL="514350" indent="-514350" algn="ctr"/>
            <a:endParaRPr lang="en-GB" sz="3200" b="1" dirty="0"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NO</a:t>
            </a:r>
            <a:r>
              <a:rPr lang="en-GB" sz="3200" b="1" dirty="0">
                <a:solidFill>
                  <a:schemeClr val="bg1"/>
                </a:solidFill>
                <a:latin typeface="Jokerman" pitchFamily="82" charset="0"/>
              </a:rPr>
              <a:t> SMOKING</a:t>
            </a:r>
            <a:endParaRPr lang="en-GB" sz="32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endParaRPr lang="en-GB" sz="32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NO</a:t>
            </a:r>
            <a:r>
              <a:rPr lang="en-GB" sz="3200" b="1" dirty="0">
                <a:solidFill>
                  <a:schemeClr val="bg1"/>
                </a:solidFill>
                <a:latin typeface="Jokerman" pitchFamily="82" charset="0"/>
              </a:rPr>
              <a:t> DIVING</a:t>
            </a:r>
            <a:endParaRPr lang="en-GB" sz="3200" b="1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979712" y="0"/>
            <a:ext cx="6264696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GERUNDS CAN BE USED:</a:t>
            </a:r>
          </a:p>
        </p:txBody>
      </p:sp>
      <p:sp>
        <p:nvSpPr>
          <p:cNvPr id="3" name="2 Llamada de nube"/>
          <p:cNvSpPr/>
          <p:nvPr/>
        </p:nvSpPr>
        <p:spPr>
          <a:xfrm>
            <a:off x="323528" y="1916832"/>
            <a:ext cx="8424936" cy="4320480"/>
          </a:xfrm>
          <a:prstGeom prst="cloud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GB" sz="2800" b="1" dirty="0">
                <a:solidFill>
                  <a:srgbClr val="00B050"/>
                </a:solidFill>
                <a:latin typeface="Jokerman" pitchFamily="82" charset="0"/>
              </a:rPr>
              <a:t>5. IN COMPOUNDS TO INDICATE THE FUNCTION OF SOMETHING</a:t>
            </a:r>
          </a:p>
          <a:p>
            <a:pPr marL="514350" indent="-514350" algn="ctr"/>
            <a:endParaRPr lang="en-GB" sz="3200" b="1" dirty="0"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A</a:t>
            </a:r>
            <a:r>
              <a:rPr lang="en-GB" sz="3200" b="1" dirty="0">
                <a:solidFill>
                  <a:schemeClr val="bg1"/>
                </a:solidFill>
                <a:latin typeface="Jokerman" pitchFamily="82" charset="0"/>
              </a:rPr>
              <a:t> SURFING </a:t>
            </a:r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BOARD</a:t>
            </a:r>
            <a:endParaRPr lang="en-GB" sz="32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endParaRPr lang="en-GB" sz="32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A </a:t>
            </a:r>
            <a:r>
              <a:rPr lang="en-GB" sz="3200" b="1" dirty="0">
                <a:solidFill>
                  <a:schemeClr val="bg1"/>
                </a:solidFill>
                <a:latin typeface="Jokerman" pitchFamily="82" charset="0"/>
              </a:rPr>
              <a:t>SHOPPING</a:t>
            </a:r>
            <a:r>
              <a:rPr lang="en-GB" sz="3200" b="1" dirty="0">
                <a:solidFill>
                  <a:srgbClr val="FF0000"/>
                </a:solidFill>
                <a:latin typeface="Jokerman" pitchFamily="82" charset="0"/>
              </a:rPr>
              <a:t> CENTRE</a:t>
            </a:r>
            <a:endParaRPr lang="en-GB" sz="3200" b="1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979712" y="0"/>
            <a:ext cx="6264696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GERUNDS CAN BE USED:</a:t>
            </a:r>
          </a:p>
        </p:txBody>
      </p:sp>
      <p:sp>
        <p:nvSpPr>
          <p:cNvPr id="3" name="2 Llamada de nube"/>
          <p:cNvSpPr/>
          <p:nvPr/>
        </p:nvSpPr>
        <p:spPr>
          <a:xfrm>
            <a:off x="323528" y="1772816"/>
            <a:ext cx="8424936" cy="4464496"/>
          </a:xfrm>
          <a:prstGeom prst="cloud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en-GB" sz="2800" b="1" dirty="0">
                <a:solidFill>
                  <a:srgbClr val="00B050"/>
                </a:solidFill>
                <a:latin typeface="Jokerman" pitchFamily="82" charset="0"/>
              </a:rPr>
              <a:t>6. IN PRESENT, PAST CONTINUOUS....</a:t>
            </a:r>
          </a:p>
          <a:p>
            <a:pPr marL="514350" indent="-514350" algn="ctr"/>
            <a:endParaRPr lang="en-GB" sz="3200" b="1" dirty="0">
              <a:latin typeface="Jokerman" pitchFamily="82" charset="0"/>
            </a:endParaRPr>
          </a:p>
          <a:p>
            <a:pPr marL="514350" indent="-514350" algn="ctr"/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HE </a:t>
            </a:r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IS WRITING </a:t>
            </a:r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ON THE BOARD</a:t>
            </a:r>
            <a:endParaRPr lang="en-GB" sz="28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endParaRPr lang="en-GB" sz="2800" b="1" dirty="0">
              <a:solidFill>
                <a:srgbClr val="00B050"/>
              </a:solidFill>
              <a:latin typeface="Jokerman" pitchFamily="82" charset="0"/>
            </a:endParaRPr>
          </a:p>
          <a:p>
            <a:pPr marL="514350" indent="-514350" algn="ctr"/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THEY </a:t>
            </a:r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WERE SPEAKING </a:t>
            </a:r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TO ME</a:t>
            </a:r>
            <a:endParaRPr lang="en-GB" sz="2800" b="1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strella de 7 puntas"/>
          <p:cNvSpPr/>
          <p:nvPr/>
        </p:nvSpPr>
        <p:spPr>
          <a:xfrm>
            <a:off x="3131840" y="0"/>
            <a:ext cx="6012160" cy="6597352"/>
          </a:xfrm>
          <a:prstGeom prst="star7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</a:rPr>
              <a:t>DO ACTIVITIES IN HANDOUT N°4 UNIT 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2195736" y="332656"/>
            <a:ext cx="6264696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GERUND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411760" y="2708920"/>
            <a:ext cx="108074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707904" y="2708920"/>
            <a:ext cx="177644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GO</a:t>
            </a:r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ING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508104" y="2780928"/>
            <a:ext cx="1728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GIVE</a:t>
            </a:r>
          </a:p>
        </p:txBody>
      </p:sp>
      <p:sp>
        <p:nvSpPr>
          <p:cNvPr id="6" name="5 Rectángulo"/>
          <p:cNvSpPr/>
          <p:nvPr/>
        </p:nvSpPr>
        <p:spPr>
          <a:xfrm>
            <a:off x="6551712" y="2780928"/>
            <a:ext cx="25922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GIV</a:t>
            </a:r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ING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779912" y="3861048"/>
            <a:ext cx="1728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DIG</a:t>
            </a:r>
            <a:endParaRPr lang="es-ES" sz="4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508104" y="3861048"/>
            <a:ext cx="25922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DIG</a:t>
            </a:r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GING</a:t>
            </a:r>
          </a:p>
        </p:txBody>
      </p:sp>
      <p:sp>
        <p:nvSpPr>
          <p:cNvPr id="9" name="8 Rectángulo"/>
          <p:cNvSpPr/>
          <p:nvPr/>
        </p:nvSpPr>
        <p:spPr>
          <a:xfrm>
            <a:off x="5220072" y="4725144"/>
            <a:ext cx="1728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DIE</a:t>
            </a:r>
            <a:endParaRPr lang="es-ES" sz="4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551712" y="4725144"/>
            <a:ext cx="25922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  <a:r>
              <a:rPr lang="es-ES" sz="44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YING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5076056" y="5733256"/>
            <a:ext cx="1728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LABEL</a:t>
            </a:r>
            <a:endParaRPr lang="es-ES" sz="4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C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6588224" y="5805264"/>
            <a:ext cx="255577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LABEL</a:t>
            </a:r>
            <a:r>
              <a:rPr lang="es-ES" sz="40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979712" y="0"/>
            <a:ext cx="6264696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GERUNDS CAN BE USED:</a:t>
            </a:r>
          </a:p>
        </p:txBody>
      </p:sp>
      <p:sp>
        <p:nvSpPr>
          <p:cNvPr id="3" name="2 Llamada de nube"/>
          <p:cNvSpPr/>
          <p:nvPr/>
        </p:nvSpPr>
        <p:spPr>
          <a:xfrm>
            <a:off x="323528" y="1916832"/>
            <a:ext cx="8424936" cy="4320480"/>
          </a:xfrm>
          <a:prstGeom prst="cloudCallou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buAutoNum type="arabicPeriod"/>
            </a:pPr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AS THE SUBJECT OF A SENTENCE:</a:t>
            </a:r>
          </a:p>
          <a:p>
            <a:pPr marL="514350" indent="-514350" algn="ctr"/>
            <a:endParaRPr lang="en-GB" sz="3200" b="1" dirty="0">
              <a:latin typeface="Jokerman" pitchFamily="82" charset="0"/>
            </a:endParaRPr>
          </a:p>
          <a:p>
            <a:pPr marL="514350" indent="-514350" algn="ctr"/>
            <a:r>
              <a:rPr lang="en-GB" sz="3200" b="1" dirty="0">
                <a:solidFill>
                  <a:srgbClr val="00B050"/>
                </a:solidFill>
                <a:latin typeface="Jokerman" pitchFamily="82" charset="0"/>
              </a:rPr>
              <a:t>SURFING </a:t>
            </a:r>
            <a:r>
              <a:rPr lang="en-GB" sz="3200" b="1" dirty="0">
                <a:latin typeface="Jokerman" pitchFamily="82" charset="0"/>
              </a:rPr>
              <a:t> THE INTERNET IS MY FAVOURITE HOBBIE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2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. 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AFTER THE FOLLOWING VERBS: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0" y="1772816"/>
            <a:ext cx="9144000" cy="508518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3" rtlCol="0" anchor="ctr"/>
          <a:lstStyle/>
          <a:p>
            <a:pPr algn="ctr"/>
            <a:endParaRPr lang="en-GB" sz="2800" dirty="0"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ADMIT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AVOID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BEGIN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CONTINUE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CONSIDER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DENY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FANCY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FINISH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GIVE UP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GO ON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KEEP ON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INTEND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START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STOP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TRY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Jokerman" pitchFamily="8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2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. 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AFTER THE FOLLOWING VERBS: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0" y="1772816"/>
            <a:ext cx="9144000" cy="5085184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3" rtlCol="0" anchor="ctr"/>
          <a:lstStyle/>
          <a:p>
            <a:pPr algn="ctr"/>
            <a:endParaRPr lang="en-GB" sz="2800" dirty="0"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IMAGINE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MISS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POSTPONE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PRACTISE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RISK  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SUGGEST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CAN’T HELP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IT’S NO USE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THERE’S NO POINT IN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IT’S NO GOOD </a:t>
            </a:r>
          </a:p>
          <a:p>
            <a:endParaRPr lang="en-GB" sz="2800" b="1" dirty="0">
              <a:solidFill>
                <a:srgbClr val="FF0000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rgbClr val="FF0000"/>
                </a:solidFill>
                <a:latin typeface="Jokerman" pitchFamily="82" charset="0"/>
              </a:rPr>
              <a:t>IT’S WORTH</a:t>
            </a:r>
          </a:p>
          <a:p>
            <a:r>
              <a:rPr lang="en-GB" sz="2800" dirty="0">
                <a:solidFill>
                  <a:srgbClr val="FF0000"/>
                </a:solidFill>
                <a:latin typeface="Jokerman" pitchFamily="82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2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. 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AFTER THE FOLLOWING VERBS: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0" y="1772816"/>
            <a:ext cx="9144000" cy="5085184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GB" sz="2800" dirty="0"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LIKE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ENJOY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LOVE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PREFER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DON’T   MIND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CAN’T STAND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HATE</a:t>
            </a:r>
            <a:endParaRPr lang="en-GB" sz="2800" dirty="0">
              <a:solidFill>
                <a:schemeClr val="bg1"/>
              </a:solidFill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2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. </a:t>
            </a:r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AFTER THE VERB GO.../ DO...: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0" y="1772816"/>
            <a:ext cx="9144000" cy="508518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GB" sz="2800" dirty="0"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GO DANCING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GO SHOPPING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GO SWIMMING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DO THE IRONING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DO THE CLEANING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DO THE WASHING- UP</a:t>
            </a:r>
          </a:p>
          <a:p>
            <a:endParaRPr lang="en-GB" sz="2800" b="1" dirty="0">
              <a:solidFill>
                <a:srgbClr val="FF5050"/>
              </a:solidFill>
              <a:latin typeface="Jokerman" pitchFamily="82" charset="0"/>
            </a:endParaRPr>
          </a:p>
          <a:p>
            <a:endParaRPr lang="en-GB" sz="2800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INFINITIVES ( NOT GERUND)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0" y="1772816"/>
            <a:ext cx="9144000" cy="508518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GB" sz="2800" dirty="0"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I’D LOVE TO ...( I WOULD LOVE TO...)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I’D LIKE TO....( I WOULD LIKE TO...)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I’D HATE ... ( I WOULD HATE TO...)</a:t>
            </a:r>
          </a:p>
          <a:p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I’D PREFER...( I WOULD PREFER TO...)</a:t>
            </a:r>
          </a:p>
          <a:p>
            <a:endParaRPr lang="en-GB" sz="2800" b="1" dirty="0">
              <a:solidFill>
                <a:srgbClr val="FF5050"/>
              </a:solidFill>
              <a:latin typeface="Jokerman" pitchFamily="82" charset="0"/>
            </a:endParaRPr>
          </a:p>
          <a:p>
            <a:endParaRPr lang="en-GB" sz="2800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0" y="0"/>
            <a:ext cx="9144000" cy="158417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Jokerman" pitchFamily="82" charset="0"/>
                <a:cs typeface="Mangal" pitchFamily="18" charset="0"/>
              </a:rPr>
              <a:t>INFINITIVES  OR  GERUNDS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0" y="1772816"/>
            <a:ext cx="9144000" cy="5085184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GB" sz="2800" dirty="0"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START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BEGIN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CONTINUE</a:t>
            </a:r>
          </a:p>
          <a:p>
            <a:pPr algn="ctr"/>
            <a:endParaRPr lang="en-GB" sz="2800" b="1" dirty="0">
              <a:solidFill>
                <a:schemeClr val="bg1"/>
              </a:solidFill>
              <a:latin typeface="Jokerman" pitchFamily="82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Jokerman" pitchFamily="82" charset="0"/>
              </a:rPr>
              <a:t>INTEND</a:t>
            </a:r>
          </a:p>
          <a:p>
            <a:endParaRPr lang="en-GB" sz="2800" b="1" dirty="0">
              <a:solidFill>
                <a:srgbClr val="FF5050"/>
              </a:solidFill>
              <a:latin typeface="Jokerman" pitchFamily="82" charset="0"/>
            </a:endParaRPr>
          </a:p>
          <a:p>
            <a:endParaRPr lang="en-GB" sz="2800" dirty="0">
              <a:latin typeface="Jokerm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268</Words>
  <Application>Microsoft Office PowerPoint</Application>
  <PresentationFormat>Προβολή στην οθόνη (4:3)</PresentationFormat>
  <Paragraphs>151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Arial</vt:lpstr>
      <vt:lpstr>Calibri</vt:lpstr>
      <vt:lpstr>Jokerman</vt:lpstr>
      <vt:lpstr>Showcard Gothic</vt:lpstr>
      <vt:lpstr>Tema de Office</vt:lpstr>
      <vt:lpstr>GERUND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</dc:title>
  <dc:creator>Lorena</dc:creator>
  <cp:lastModifiedBy>User</cp:lastModifiedBy>
  <cp:revision>3</cp:revision>
  <dcterms:created xsi:type="dcterms:W3CDTF">2013-07-28T18:33:56Z</dcterms:created>
  <dcterms:modified xsi:type="dcterms:W3CDTF">2024-03-18T17:01:41Z</dcterms:modified>
</cp:coreProperties>
</file>