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733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512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86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244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98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051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80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0181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88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417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375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091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768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143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821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80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022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58A862B-3D41-4BE8-A33E-50E85152AEB8}" type="datetimeFigureOut">
              <a:rPr lang="it-IT" smtClean="0"/>
              <a:t>11/11/2024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BFD33B-4E22-459D-9D28-8BFDE068539A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99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8EDEA9-AE1A-40FC-B82C-CD9BAC8A4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FIRST</a:t>
            </a:r>
            <a:br>
              <a:rPr lang="it-IT" dirty="0"/>
            </a:br>
            <a:r>
              <a:rPr lang="it-IT" dirty="0"/>
              <a:t>CONDITIONAL</a:t>
            </a:r>
          </a:p>
        </p:txBody>
      </p:sp>
    </p:spTree>
    <p:extLst>
      <p:ext uri="{BB962C8B-B14F-4D97-AF65-F5344CB8AC3E}">
        <p14:creationId xmlns:p14="http://schemas.microsoft.com/office/powerpoint/2010/main" val="35564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EAD9C-54E6-4C16-A793-E9833C46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What does it express?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AC4C9B-115A-4389-8EAE-C61F8AB53586}"/>
              </a:ext>
            </a:extLst>
          </p:cNvPr>
          <p:cNvSpPr txBox="1"/>
          <p:nvPr/>
        </p:nvSpPr>
        <p:spPr>
          <a:xfrm>
            <a:off x="811763" y="2459504"/>
            <a:ext cx="10030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THE FIRST CONDITIONAL IS USED TO TALK ABOUT A </a:t>
            </a:r>
            <a:r>
              <a:rPr lang="it-IT" sz="4000" u="sng" dirty="0">
                <a:latin typeface="Arial" panose="020B0604020202020204" pitchFamily="34" charset="0"/>
                <a:cs typeface="Arial" panose="020B0604020202020204" pitchFamily="34" charset="0"/>
              </a:rPr>
              <a:t>POSSIBLE CONDITION </a:t>
            </a: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AND ITS PROBABLE RESULT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427655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00071-332A-4DD1-B8D3-88B2554B0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506894"/>
          </a:xfrm>
        </p:spPr>
        <p:txBody>
          <a:bodyPr>
            <a:normAutofit/>
          </a:bodyPr>
          <a:lstStyle/>
          <a:p>
            <a:r>
              <a:rPr lang="it-IT" dirty="0"/>
              <a:t>WHAT IS ITS STRUCTURE?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F782B1-8068-46CC-82CA-FB0FB24BBE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427291"/>
            <a:ext cx="5088714" cy="2471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If clause,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(= SUBORDINATA IPOTETICA)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This sentence expresses the condition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D78716-FC52-48AE-A048-2047C1A4D6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25951" y="2399299"/>
            <a:ext cx="4056731" cy="2266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Main clause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(= PROPOSIZIONE PRINCIPALE)</a:t>
            </a:r>
          </a:p>
          <a:p>
            <a:pPr marL="0" indent="0">
              <a:buNone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This sentence expresses the result</a:t>
            </a:r>
          </a:p>
        </p:txBody>
      </p:sp>
      <p:sp>
        <p:nvSpPr>
          <p:cNvPr id="5" name="Segno di addizione 4">
            <a:extLst>
              <a:ext uri="{FF2B5EF4-FFF2-40B4-BE49-F238E27FC236}">
                <a16:creationId xmlns:a16="http://schemas.microsoft.com/office/drawing/2014/main" id="{E4513FD7-E61A-45DB-87D3-1348F22F5039}"/>
              </a:ext>
            </a:extLst>
          </p:cNvPr>
          <p:cNvSpPr/>
          <p:nvPr/>
        </p:nvSpPr>
        <p:spPr>
          <a:xfrm>
            <a:off x="5321980" y="2427291"/>
            <a:ext cx="905069" cy="94239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42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46C1F1-3179-466A-861B-736D3DEB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What tenses do we use here?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C3E6A8-8369-44E2-91E5-F23A1E9B5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If clause: present simple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FF107A-4754-4336-B5E7-198B5B36D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10165700" cy="2512852"/>
          </a:xfrm>
        </p:spPr>
        <p:txBody>
          <a:bodyPr>
            <a:normAutofit fontScale="85000" lnSpcReduction="10000"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If the weather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good tomorrow,                                     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i’ll go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to the beach.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If it rains tomorrow,                                                                    we won’t go  camping.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don’t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hurry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                               </a:t>
            </a:r>
            <a:r>
              <a:rPr lang="it-IT" b="1" u="sng" dirty="0">
                <a:latin typeface="Arial" panose="020B0604020202020204" pitchFamily="34" charset="0"/>
                <a:cs typeface="Arial" panose="020B0604020202020204" pitchFamily="34" charset="0"/>
              </a:rPr>
              <a:t>you will miss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the train.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If she feels tired,                                                                              she won’t watch tv tonight.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7DB85B-4170-44EC-8177-465521611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5174487" cy="679994"/>
          </a:xfrm>
        </p:spPr>
        <p:txBody>
          <a:bodyPr/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Main clause: will/won’t + v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D647CDF-503B-4271-A5EA-D170B908DD0E}"/>
              </a:ext>
            </a:extLst>
          </p:cNvPr>
          <p:cNvCxnSpPr>
            <a:cxnSpLocks/>
          </p:cNvCxnSpPr>
          <p:nvPr/>
        </p:nvCxnSpPr>
        <p:spPr>
          <a:xfrm>
            <a:off x="5411755" y="3116424"/>
            <a:ext cx="1794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7FF53883-4DAF-4101-B69D-E9C560F5CED9}"/>
              </a:ext>
            </a:extLst>
          </p:cNvPr>
          <p:cNvCxnSpPr>
            <a:cxnSpLocks/>
          </p:cNvCxnSpPr>
          <p:nvPr/>
        </p:nvCxnSpPr>
        <p:spPr>
          <a:xfrm>
            <a:off x="3385877" y="3914951"/>
            <a:ext cx="4246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CED6E8D-1705-4860-9A8F-EF40984C89A4}"/>
              </a:ext>
            </a:extLst>
          </p:cNvPr>
          <p:cNvCxnSpPr>
            <a:cxnSpLocks/>
          </p:cNvCxnSpPr>
          <p:nvPr/>
        </p:nvCxnSpPr>
        <p:spPr>
          <a:xfrm>
            <a:off x="3385877" y="4329215"/>
            <a:ext cx="43212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3E07AE5-F478-4A76-8BF4-7D1F06BCC4EE}"/>
              </a:ext>
            </a:extLst>
          </p:cNvPr>
          <p:cNvCxnSpPr>
            <a:cxnSpLocks/>
          </p:cNvCxnSpPr>
          <p:nvPr/>
        </p:nvCxnSpPr>
        <p:spPr>
          <a:xfrm>
            <a:off x="3760237" y="3530082"/>
            <a:ext cx="3778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68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ADB772-6476-47C7-937C-C332AA0E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87585"/>
            <a:ext cx="10396882" cy="1151965"/>
          </a:xfrm>
        </p:spPr>
        <p:txBody>
          <a:bodyPr/>
          <a:lstStyle/>
          <a:p>
            <a:r>
              <a:rPr lang="it-IT" dirty="0"/>
              <a:t>The importance of the comma   ,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7D183C-0EF3-4D71-BB79-76C0D084E0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0849"/>
            <a:ext cx="10394707" cy="4338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When writing a conditional, in english is necessary to pay attention to puntuation.</a:t>
            </a:r>
          </a:p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In fact, the 2 clauses (if clause + main clause) are usually separated by a comma ( , ) .</a:t>
            </a:r>
          </a:p>
          <a:p>
            <a:pPr marL="0" indent="0" algn="ctr">
              <a:buNone/>
            </a:pPr>
            <a:r>
              <a:rPr lang="it-IT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If clause, main clause</a:t>
            </a:r>
          </a:p>
          <a:p>
            <a:pPr marL="0" indent="0">
              <a:buNone/>
            </a:pPr>
            <a:r>
              <a:rPr lang="it-IT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Ex: if you work as a team, you will be successful.</a:t>
            </a:r>
          </a:p>
          <a:p>
            <a:pPr marL="0" indent="0">
              <a:buNone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But when the sentence begins with the main clause, the comma is omitted.</a:t>
            </a:r>
          </a:p>
          <a:p>
            <a:pPr marL="0" indent="0">
              <a:buNone/>
            </a:pPr>
            <a:r>
              <a:rPr lang="it-IT" sz="1900" b="1" i="1" dirty="0">
                <a:latin typeface="Arial" panose="020B0604020202020204" pitchFamily="34" charset="0"/>
                <a:cs typeface="Arial" panose="020B0604020202020204" pitchFamily="34" charset="0"/>
              </a:rPr>
              <a:t>EX: you will be successful if you work as a team. (no comma)  </a:t>
            </a:r>
          </a:p>
          <a:p>
            <a:pPr marL="0" indent="0">
              <a:buNone/>
            </a:pPr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235AA788-488A-4168-9822-E9396595A860}"/>
              </a:ext>
            </a:extLst>
          </p:cNvPr>
          <p:cNvCxnSpPr>
            <a:cxnSpLocks/>
          </p:cNvCxnSpPr>
          <p:nvPr/>
        </p:nvCxnSpPr>
        <p:spPr>
          <a:xfrm flipH="1">
            <a:off x="10058400" y="1082350"/>
            <a:ext cx="466531" cy="33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6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050AB-A442-4D3E-9453-1B8191EF7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80526"/>
            <a:ext cx="10396882" cy="1151965"/>
          </a:xfrm>
        </p:spPr>
        <p:txBody>
          <a:bodyPr/>
          <a:lstStyle/>
          <a:p>
            <a:pPr algn="ctr"/>
            <a:r>
              <a:rPr lang="it-IT" dirty="0"/>
              <a:t>might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427A58-2494-4745-B99C-CAE94A0A6542}"/>
              </a:ext>
            </a:extLst>
          </p:cNvPr>
          <p:cNvSpPr txBox="1"/>
          <p:nvPr/>
        </p:nvSpPr>
        <p:spPr>
          <a:xfrm>
            <a:off x="746449" y="1847461"/>
            <a:ext cx="53495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When we are not sure about the result,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We use MIGHT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(instead of WILL/WON’T)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before the verb of the MAIL CLAUSE.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MIGHT: = potrei, potresti, potrebbe…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E572F9-D56B-4C3A-8D96-B0CFE6133596}"/>
              </a:ext>
            </a:extLst>
          </p:cNvPr>
          <p:cNvSpPr txBox="1"/>
          <p:nvPr/>
        </p:nvSpPr>
        <p:spPr>
          <a:xfrm>
            <a:off x="9343627" y="3573258"/>
            <a:ext cx="617320" cy="103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2050" name="Picture 2" descr="Seth Godin Quote: “If it scares you, it might be a good thing to try.”">
            <a:extLst>
              <a:ext uri="{FF2B5EF4-FFF2-40B4-BE49-F238E27FC236}">
                <a16:creationId xmlns:a16="http://schemas.microsoft.com/office/drawing/2014/main" id="{1A53A2E4-64EB-43F3-A06C-91416BCDB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69" y="2386861"/>
            <a:ext cx="5308082" cy="298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4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18AC63-81D9-42F8-B843-7CD0C06D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‘When’ AND ‘UNLESS’ (instead of ‘if’)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FDA9A6E-A292-42DF-A4D8-F78264868F46}"/>
              </a:ext>
            </a:extLst>
          </p:cNvPr>
          <p:cNvSpPr txBox="1"/>
          <p:nvPr/>
        </p:nvSpPr>
        <p:spPr>
          <a:xfrm>
            <a:off x="499083" y="1754155"/>
            <a:ext cx="67880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WHEN I see Sam, I’ll give him your message.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I’ll call you WHEN I finish my homework.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(we use WHEN if we are pretty sure that result the action will happen.</a:t>
            </a:r>
          </a:p>
          <a:p>
            <a:pPr>
              <a:lnSpc>
                <a:spcPct val="150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You will fail the test UNLESS you study.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UNLESS there is an emergency, I’ll be home on time.</a:t>
            </a:r>
          </a:p>
          <a:p>
            <a:pPr>
              <a:lnSpc>
                <a:spcPct val="15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 we use UNLESS to express a particular condition) (= a meno che)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3074" name="Picture 2" descr="Amazon.it: Nothing Will Work Unless You Do: Fitness Journal, Personal  Training, Weight Loss, Exercise Journal, 7x10 - Publishing, Elite Online -  Libri in altre lingue">
            <a:extLst>
              <a:ext uri="{FF2B5EF4-FFF2-40B4-BE49-F238E27FC236}">
                <a16:creationId xmlns:a16="http://schemas.microsoft.com/office/drawing/2014/main" id="{2642DE5D-98F1-447B-A073-207E77F1B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08" y="1963975"/>
            <a:ext cx="2675330" cy="38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80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F4B69-8075-4C48-9D86-2C37A930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QUESTIONS WITH 1° conditional: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880E8D-FE09-4D03-B0AE-DA456A56E2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444574" cy="3311189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What will you do if you see a snake?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Will you stay home today if it rains?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If you lose your mobile phone, what will you do?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If you get money for your birthday, what will you buy?</a:t>
            </a:r>
          </a:p>
        </p:txBody>
      </p:sp>
      <p:pic>
        <p:nvPicPr>
          <p:cNvPr id="4100" name="Picture 4" descr="The 3 most important strategic questions - CUInsight">
            <a:extLst>
              <a:ext uri="{FF2B5EF4-FFF2-40B4-BE49-F238E27FC236}">
                <a16:creationId xmlns:a16="http://schemas.microsoft.com/office/drawing/2014/main" id="{3F483192-31FA-4C56-AD46-526D028B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959" y="1753790"/>
            <a:ext cx="4262240" cy="213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54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F03C62-F3CC-405D-82CB-564B3B5581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That’s all for today </a:t>
            </a:r>
          </a:p>
        </p:txBody>
      </p:sp>
    </p:spTree>
    <p:extLst>
      <p:ext uri="{BB962C8B-B14F-4D97-AF65-F5344CB8AC3E}">
        <p14:creationId xmlns:p14="http://schemas.microsoft.com/office/powerpoint/2010/main" val="830870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Evento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73</TotalTime>
  <Words>391</Words>
  <Application>Microsoft Office PowerPoint</Application>
  <PresentationFormat>Ευρεία οθόνη</PresentationFormat>
  <Paragraphs>46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Impact</vt:lpstr>
      <vt:lpstr>Evento</vt:lpstr>
      <vt:lpstr>FIRST CONDITIONAL</vt:lpstr>
      <vt:lpstr>What does it express?</vt:lpstr>
      <vt:lpstr>WHAT IS ITS STRUCTURE?</vt:lpstr>
      <vt:lpstr>What tenses do we use here?</vt:lpstr>
      <vt:lpstr>The importance of the comma   ,</vt:lpstr>
      <vt:lpstr>might</vt:lpstr>
      <vt:lpstr>‘When’ AND ‘UNLESS’ (instead of ‘if’)</vt:lpstr>
      <vt:lpstr>QUESTIONS WITH 1° conditional:</vt:lpstr>
      <vt:lpstr>That’s all for today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CONDITIONAL</dc:title>
  <dc:creator>Daniela Moraldi</dc:creator>
  <cp:lastModifiedBy>User</cp:lastModifiedBy>
  <cp:revision>16</cp:revision>
  <dcterms:created xsi:type="dcterms:W3CDTF">2021-04-18T19:52:56Z</dcterms:created>
  <dcterms:modified xsi:type="dcterms:W3CDTF">2024-11-11T01:58:40Z</dcterms:modified>
</cp:coreProperties>
</file>