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8" r:id="rId11"/>
    <p:sldId id="264" r:id="rId12"/>
    <p:sldId id="265" r:id="rId13"/>
    <p:sldId id="266" r:id="rId14"/>
    <p:sldId id="269" r:id="rId15"/>
    <p:sldId id="270" r:id="rId16"/>
    <p:sldId id="271" r:id="rId17"/>
    <p:sldId id="273" r:id="rId18"/>
    <p:sldId id="275" r:id="rId1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09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A9C24E-A916-494B-8487-2BD1AD4D6AD7}" type="datetimeFigureOut">
              <a:rPr lang="el-GR" smtClean="0"/>
              <a:t>24/5/2020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C423A3-0499-44EE-83FF-8752E49FB055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423A3-0499-44EE-83FF-8752E49FB055}" type="slidenum">
              <a:rPr lang="el-GR" smtClean="0"/>
              <a:t>15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423A3-0499-44EE-83FF-8752E49FB055}" type="slidenum">
              <a:rPr lang="el-GR" smtClean="0"/>
              <a:t>17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24/5/2020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24/5/2020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24/5/2020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24/5/2020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24/5/2020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24/5/2020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24/5/2020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24/5/2020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24/5/2020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24/5/2020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24/5/2020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24/5/2020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642919"/>
            <a:ext cx="7772400" cy="2071701"/>
          </a:xfrm>
        </p:spPr>
        <p:txBody>
          <a:bodyPr/>
          <a:lstStyle/>
          <a:p>
            <a:r>
              <a:rPr lang="el-GR" b="1" u="sng" dirty="0" smtClean="0">
                <a:solidFill>
                  <a:srgbClr val="FF0000"/>
                </a:solidFill>
              </a:rPr>
              <a:t>ΗΛΕΚΤΡΙΚΟ ΡΕΥΜΑ</a:t>
            </a:r>
            <a:endParaRPr lang="el-GR" b="1" u="sng" dirty="0">
              <a:solidFill>
                <a:srgbClr val="FF0000"/>
              </a:solidFill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2643182"/>
            <a:ext cx="6400800" cy="2995618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722563"/>
            <a:ext cx="6072230" cy="2706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000108"/>
            <a:ext cx="3714776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72066" y="571480"/>
            <a:ext cx="3248479" cy="2534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ΕΝΤΑΣΗ ΗΛΕΚΤΡΙΚΟΥ ΡΕΥΜΑΤΟΣ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ΠΟΣΟ  ΔΥΝΑΤΟ ΕΊΝΑΙ</a:t>
            </a:r>
          </a:p>
          <a:p>
            <a:endParaRPr lang="el-GR" dirty="0" smtClean="0"/>
          </a:p>
          <a:p>
            <a:r>
              <a:rPr lang="el-GR" dirty="0" smtClean="0"/>
              <a:t>ΤΥΠΟΣ:   </a:t>
            </a:r>
            <a:r>
              <a:rPr lang="el-GR" b="1" dirty="0" smtClean="0"/>
              <a:t>Ι =  </a:t>
            </a:r>
            <a:r>
              <a:rPr lang="en-US" b="1" dirty="0" smtClean="0"/>
              <a:t>q  / t</a:t>
            </a:r>
            <a:endParaRPr lang="el-GR" b="1" dirty="0" smtClean="0"/>
          </a:p>
          <a:p>
            <a:endParaRPr lang="en-US" dirty="0" smtClean="0"/>
          </a:p>
          <a:p>
            <a:r>
              <a:rPr lang="el-GR" dirty="0" smtClean="0"/>
              <a:t>ΜΟΝΑΔΑ ΜΕΤΡΗΣΗΣ :  ΑΜΠΕΡ</a:t>
            </a:r>
            <a:r>
              <a:rPr lang="en-US" dirty="0" smtClean="0"/>
              <a:t>  ( </a:t>
            </a:r>
            <a:r>
              <a:rPr lang="en-US" b="1" dirty="0" smtClean="0"/>
              <a:t>A</a:t>
            </a:r>
            <a:r>
              <a:rPr lang="en-US" dirty="0" smtClean="0"/>
              <a:t> )</a:t>
            </a:r>
            <a:endParaRPr lang="el-GR" dirty="0" smtClean="0"/>
          </a:p>
          <a:p>
            <a:endParaRPr lang="el-GR" dirty="0" smtClean="0"/>
          </a:p>
          <a:p>
            <a:r>
              <a:rPr lang="el-GR" dirty="0" smtClean="0"/>
              <a:t>ΟΡΓΑΝΟ ΜΕΤΡΗΣΗΣ:   ΑΜΠΕΡΟΜΕΤΡΟ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2"/>
                </a:solidFill>
              </a:rPr>
              <a:t>ΔΙΑΦΟΡΑ ΔΥΝΑΜΙΚΟΥ ή ΤΑΣΗ</a:t>
            </a:r>
            <a:endParaRPr lang="el-GR" dirty="0">
              <a:solidFill>
                <a:schemeClr val="tx2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Η ΑΙΤΙΑ ΓΙΑ ΝΑ ΔΗΜΙΟΥΡΓΗΘΕΙ ΗΛΕΚΤΡΙΚΟ ΡΕΥΜΑ</a:t>
            </a:r>
          </a:p>
          <a:p>
            <a:endParaRPr lang="el-GR" dirty="0" smtClean="0"/>
          </a:p>
          <a:p>
            <a:r>
              <a:rPr lang="el-GR" dirty="0" smtClean="0"/>
              <a:t>ΤΥΠΟΣ:   </a:t>
            </a:r>
            <a:r>
              <a:rPr lang="el-GR" b="1" dirty="0" smtClean="0"/>
              <a:t>Δ</a:t>
            </a:r>
            <a:r>
              <a:rPr lang="en-US" b="1" dirty="0" smtClean="0"/>
              <a:t>V  = W / q </a:t>
            </a:r>
          </a:p>
          <a:p>
            <a:endParaRPr lang="en-US" dirty="0" smtClean="0"/>
          </a:p>
          <a:p>
            <a:r>
              <a:rPr lang="el-GR" dirty="0" smtClean="0"/>
              <a:t>ΜΟΝΑΔΑ ΜΕΤΡΗΣΗΣ:  ΒΟΛΤ  ( </a:t>
            </a:r>
            <a:r>
              <a:rPr lang="en-US" b="1" dirty="0" smtClean="0"/>
              <a:t>V</a:t>
            </a:r>
            <a:r>
              <a:rPr lang="en-US" dirty="0" smtClean="0"/>
              <a:t> )</a:t>
            </a:r>
            <a:endParaRPr lang="el-GR" dirty="0" smtClean="0"/>
          </a:p>
          <a:p>
            <a:endParaRPr lang="el-GR" dirty="0" smtClean="0"/>
          </a:p>
          <a:p>
            <a:r>
              <a:rPr lang="el-GR" dirty="0" smtClean="0"/>
              <a:t>ΟΡΓΑΝΟ ΜΕΤΡΗΣΗΣ: ΒΟΛΤΟΜΕΤΡΟ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ΑΝΤΙΣΤΑΣΗ ενός ΑΓΩΓΟΥ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Η ΔΥΣΚΟΛΙΑ ΕΝΌΣ ΑΓΩΓΟΥ ΣΤΟ ΗΛΕΚΤΡΙΚΟ ΡΕΥΜΑ</a:t>
            </a:r>
          </a:p>
          <a:p>
            <a:endParaRPr lang="el-GR" dirty="0" smtClean="0"/>
          </a:p>
          <a:p>
            <a:r>
              <a:rPr lang="el-GR" dirty="0" smtClean="0"/>
              <a:t>ΤΥΠΟΣ: </a:t>
            </a:r>
            <a:r>
              <a:rPr lang="en-US" dirty="0" smtClean="0"/>
              <a:t>  </a:t>
            </a:r>
            <a:r>
              <a:rPr lang="en-US" b="1" dirty="0" smtClean="0"/>
              <a:t>R = </a:t>
            </a:r>
            <a:r>
              <a:rPr lang="el-GR" b="1" dirty="0" smtClean="0"/>
              <a:t>Δ</a:t>
            </a:r>
            <a:r>
              <a:rPr lang="en-US" b="1" dirty="0" smtClean="0"/>
              <a:t>V / I</a:t>
            </a:r>
          </a:p>
          <a:p>
            <a:endParaRPr lang="en-US" dirty="0" smtClean="0"/>
          </a:p>
          <a:p>
            <a:r>
              <a:rPr lang="el-GR" dirty="0" smtClean="0"/>
              <a:t>ΜΟΝΑΔΑ ΜΕΤΡΗΣΗΣ:  ΟΜ  ( </a:t>
            </a:r>
            <a:r>
              <a:rPr lang="el-GR" b="1" dirty="0" smtClean="0"/>
              <a:t>Ω</a:t>
            </a:r>
            <a:r>
              <a:rPr lang="el-GR" dirty="0" smtClean="0"/>
              <a:t> )</a:t>
            </a:r>
          </a:p>
          <a:p>
            <a:endParaRPr lang="el-GR" dirty="0" smtClean="0"/>
          </a:p>
          <a:p>
            <a:r>
              <a:rPr lang="el-GR" dirty="0" smtClean="0"/>
              <a:t>ΟΡΓΑΜΟ ΜΕΤΡΗΣΗΣ:  ΟΜΟΜΕΤΡΟ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2">
                    <a:lumMod val="75000"/>
                  </a:schemeClr>
                </a:solidFill>
              </a:rPr>
              <a:t>ΣΥΝΔΕΣΗ ΑΝΤΙΣΤΑΣΕΩΝ</a:t>
            </a:r>
            <a:endParaRPr lang="el-GR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714488"/>
            <a:ext cx="3500462" cy="2171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1785926"/>
            <a:ext cx="2286016" cy="1814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12" y="4071942"/>
            <a:ext cx="371477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 smtClean="0"/>
              <a:t>ΚΑΤΆ ΣΕΙΡΑ</a:t>
            </a:r>
            <a:endParaRPr lang="el-GR" b="1" u="sng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500174"/>
            <a:ext cx="5929354" cy="1467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3500438"/>
            <a:ext cx="6611937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i="1" u="sng" dirty="0" smtClean="0"/>
              <a:t>ισχύουν</a:t>
            </a:r>
            <a:endParaRPr lang="el-GR" b="1" i="1" u="sng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smtClean="0"/>
              <a:t>R</a:t>
            </a:r>
            <a:r>
              <a:rPr lang="el-GR" sz="2400" b="1" baseline="-25000" dirty="0" smtClean="0"/>
              <a:t>ΟΛΙΚΟ</a:t>
            </a:r>
            <a:r>
              <a:rPr lang="el-GR" sz="2400" b="1" dirty="0" smtClean="0"/>
              <a:t> =  </a:t>
            </a:r>
            <a:r>
              <a:rPr lang="en-US" sz="2400" b="1" dirty="0" smtClean="0"/>
              <a:t>R </a:t>
            </a:r>
            <a:r>
              <a:rPr lang="en-US" sz="2400" b="1" baseline="-25000" dirty="0" smtClean="0"/>
              <a:t>1 </a:t>
            </a:r>
            <a:r>
              <a:rPr lang="en-US" sz="2400" b="1" dirty="0" smtClean="0"/>
              <a:t> + </a:t>
            </a:r>
            <a:r>
              <a:rPr lang="en-US" sz="2400" b="1" dirty="0" smtClean="0"/>
              <a:t>R </a:t>
            </a:r>
            <a:r>
              <a:rPr lang="en-US" sz="2400" b="1" baseline="-25000" dirty="0" smtClean="0"/>
              <a:t>2  </a:t>
            </a:r>
            <a:r>
              <a:rPr lang="en-US" sz="2400" b="1" dirty="0" smtClean="0"/>
              <a:t> + </a:t>
            </a:r>
            <a:r>
              <a:rPr lang="en-US" sz="2400" b="1" dirty="0" smtClean="0"/>
              <a:t>R </a:t>
            </a:r>
            <a:r>
              <a:rPr lang="en-US" sz="2400" b="1" baseline="-25000" dirty="0" smtClean="0"/>
              <a:t>3 </a:t>
            </a:r>
          </a:p>
          <a:p>
            <a:pPr algn="ctr"/>
            <a:endParaRPr lang="en-US" sz="2400" b="1" baseline="-25000" dirty="0" smtClean="0"/>
          </a:p>
          <a:p>
            <a:pPr algn="ctr"/>
            <a:r>
              <a:rPr lang="el-GR" sz="2400" b="1" dirty="0" smtClean="0"/>
              <a:t>ΟΙ ΑΝΤΙΣΤΑΤΕΣ ΔΙΑΡΡΕΟΝΤΑΙ ΑΠΌ ΤΟ ΙΔΙΟ ΡΕΥΜΑ</a:t>
            </a:r>
          </a:p>
          <a:p>
            <a:pPr algn="ctr"/>
            <a:endParaRPr lang="el-GR" sz="2400" b="1" dirty="0" smtClean="0"/>
          </a:p>
          <a:p>
            <a:pPr algn="ctr"/>
            <a:r>
              <a:rPr lang="el-GR" sz="2400" b="1" dirty="0" smtClean="0"/>
              <a:t>Η ΟΛΙΚΗ ΑΝΤΙΣΤΑΣΗ ΕΊΝΑΙ ΜΕΓΑΛΥΤΕΡΗ ΚΑΙ ΑΠΌ ΤΗΝ ΜΕΓΑΛΥΤΕΡΗ ΑΝΤΙΣΤΑΣΗ</a:t>
            </a:r>
          </a:p>
          <a:p>
            <a:pPr algn="ctr"/>
            <a:endParaRPr lang="el-GR" sz="2400" b="1" dirty="0" smtClean="0"/>
          </a:p>
          <a:p>
            <a:pPr algn="ctr"/>
            <a:r>
              <a:rPr lang="el-GR" sz="2400" b="1" dirty="0" smtClean="0"/>
              <a:t>ΑΝ   ν    ΟΜΟΙΕΣ ΑΝΤΙΣΤΑΣΕΙΣ </a:t>
            </a:r>
            <a:r>
              <a:rPr lang="en-US" sz="2400" b="1" dirty="0" smtClean="0"/>
              <a:t> R  </a:t>
            </a:r>
            <a:r>
              <a:rPr lang="el-GR" sz="2400" b="1" dirty="0" smtClean="0"/>
              <a:t>τότε </a:t>
            </a:r>
            <a:r>
              <a:rPr lang="en-US" sz="2400" b="1" dirty="0" smtClean="0"/>
              <a:t>R</a:t>
            </a:r>
            <a:r>
              <a:rPr lang="el-GR" sz="2400" b="1" baseline="-25000" dirty="0" smtClean="0"/>
              <a:t>ΟΛΙΚΟ</a:t>
            </a:r>
            <a:r>
              <a:rPr lang="el-GR" sz="2400" b="1" dirty="0" smtClean="0"/>
              <a:t> </a:t>
            </a:r>
            <a:r>
              <a:rPr lang="el-GR" sz="2400" b="1" dirty="0" smtClean="0"/>
              <a:t>= ν . </a:t>
            </a:r>
            <a:r>
              <a:rPr lang="en-US" sz="2400" b="1" dirty="0" smtClean="0"/>
              <a:t>R</a:t>
            </a:r>
            <a:endParaRPr lang="el-GR" sz="2400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 smtClean="0"/>
              <a:t>ΠΑΡΑΛΛΗΛΗ ΣΥΝΔΕΣΗ</a:t>
            </a:r>
            <a:endParaRPr lang="el-GR" b="1" u="sng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428728" y="1500188"/>
            <a:ext cx="6215105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3214686"/>
            <a:ext cx="714380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i="1" u="sng" dirty="0" smtClean="0"/>
              <a:t>ισχύουν</a:t>
            </a:r>
            <a:endParaRPr lang="el-GR" b="1" i="1" u="sng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2400" b="1" dirty="0" smtClean="0"/>
              <a:t>1 /</a:t>
            </a:r>
            <a:r>
              <a:rPr lang="en-US" sz="2400" b="1" dirty="0" smtClean="0"/>
              <a:t> R</a:t>
            </a:r>
            <a:r>
              <a:rPr lang="el-GR" sz="2400" b="1" baseline="-25000" dirty="0" smtClean="0"/>
              <a:t>ΟΛΙΚΟ</a:t>
            </a:r>
            <a:r>
              <a:rPr lang="el-GR" sz="2400" b="1" dirty="0" smtClean="0"/>
              <a:t> = 1</a:t>
            </a:r>
            <a:r>
              <a:rPr lang="en-US" sz="2400" b="1" dirty="0" smtClean="0"/>
              <a:t> </a:t>
            </a:r>
            <a:r>
              <a:rPr lang="el-GR" sz="2400" b="1" dirty="0" smtClean="0"/>
              <a:t>/ </a:t>
            </a:r>
            <a:r>
              <a:rPr lang="en-US" sz="2400" b="1" dirty="0" smtClean="0"/>
              <a:t>R </a:t>
            </a:r>
            <a:r>
              <a:rPr lang="en-US" sz="2400" b="1" baseline="-25000" dirty="0" smtClean="0"/>
              <a:t>1 </a:t>
            </a:r>
            <a:r>
              <a:rPr lang="en-US" sz="2400" b="1" dirty="0" smtClean="0"/>
              <a:t> + </a:t>
            </a:r>
            <a:r>
              <a:rPr lang="el-GR" sz="2400" b="1" dirty="0" smtClean="0"/>
              <a:t>1</a:t>
            </a:r>
            <a:r>
              <a:rPr lang="en-US" sz="2400" b="1" dirty="0" smtClean="0"/>
              <a:t> </a:t>
            </a:r>
            <a:r>
              <a:rPr lang="el-GR" sz="2400" b="1" dirty="0" smtClean="0"/>
              <a:t>/ </a:t>
            </a:r>
            <a:r>
              <a:rPr lang="en-US" sz="2400" b="1" dirty="0" smtClean="0"/>
              <a:t>R </a:t>
            </a:r>
            <a:r>
              <a:rPr lang="en-US" sz="2400" b="1" baseline="-25000" dirty="0" smtClean="0"/>
              <a:t>2  </a:t>
            </a:r>
            <a:r>
              <a:rPr lang="en-US" sz="2400" b="1" dirty="0" smtClean="0"/>
              <a:t> + </a:t>
            </a:r>
            <a:r>
              <a:rPr lang="el-GR" sz="2400" b="1" dirty="0" smtClean="0"/>
              <a:t>1</a:t>
            </a:r>
            <a:r>
              <a:rPr lang="en-US" sz="2400" b="1" dirty="0" smtClean="0"/>
              <a:t> </a:t>
            </a:r>
            <a:r>
              <a:rPr lang="el-GR" sz="2400" b="1" dirty="0" smtClean="0"/>
              <a:t>/</a:t>
            </a:r>
            <a:r>
              <a:rPr lang="en-US" sz="2400" b="1" dirty="0" smtClean="0"/>
              <a:t> R </a:t>
            </a:r>
            <a:r>
              <a:rPr lang="en-US" sz="2400" b="1" baseline="-25000" dirty="0" smtClean="0"/>
              <a:t>3 </a:t>
            </a:r>
          </a:p>
          <a:p>
            <a:pPr algn="ctr"/>
            <a:endParaRPr lang="en-US" sz="2400" b="1" baseline="-25000" dirty="0" smtClean="0"/>
          </a:p>
          <a:p>
            <a:pPr algn="ctr"/>
            <a:r>
              <a:rPr lang="el-GR" sz="2400" b="1" dirty="0" smtClean="0"/>
              <a:t>ΟΙ ΑΝΤΙΣΤΑΤΕΣ ΕΧΟΥΝ ΤΗΝ ΙΔΙΑ ΤΑΣΗ ΣΤΑ ΑΚΡΑ ΤΟΥΣ</a:t>
            </a:r>
          </a:p>
          <a:p>
            <a:pPr algn="ctr"/>
            <a:endParaRPr lang="el-GR" sz="2400" b="1" dirty="0" smtClean="0"/>
          </a:p>
          <a:p>
            <a:pPr algn="ctr"/>
            <a:r>
              <a:rPr lang="el-GR" sz="2400" b="1" dirty="0" smtClean="0"/>
              <a:t>Η ΟΛΙΚΗ ΑΝΤΙΣΤΑΣΗ ΕΊΝΑΙ ΜΙΚΡΟΤΕΡΗ ΚΑΙ ΑΠΌ ΤΗΝ ΜΙΚΡΟΤΕΡΗ ΑΝΤΙΣΤΑΣΗ</a:t>
            </a:r>
          </a:p>
          <a:p>
            <a:pPr algn="ctr"/>
            <a:endParaRPr lang="el-GR" sz="2400" b="1" dirty="0" smtClean="0"/>
          </a:p>
          <a:p>
            <a:pPr algn="ctr"/>
            <a:r>
              <a:rPr lang="el-GR" sz="2400" b="1" dirty="0" smtClean="0"/>
              <a:t>ΑΝ   ν    ΟΜΟΙΕΣ ΑΝΤΙΣΤΑΣΕΙΣ </a:t>
            </a:r>
            <a:r>
              <a:rPr lang="en-US" sz="2400" b="1" dirty="0" smtClean="0"/>
              <a:t>R </a:t>
            </a:r>
            <a:r>
              <a:rPr lang="el-GR" sz="2400" b="1" dirty="0" smtClean="0"/>
              <a:t> τότε </a:t>
            </a:r>
            <a:r>
              <a:rPr lang="en-US" sz="2400" b="1" dirty="0" smtClean="0"/>
              <a:t>R</a:t>
            </a:r>
            <a:r>
              <a:rPr lang="el-GR" sz="2400" b="1" baseline="-25000" dirty="0" smtClean="0"/>
              <a:t>ΟΛΙΚΟ</a:t>
            </a:r>
            <a:r>
              <a:rPr lang="el-GR" sz="2400" b="1" dirty="0" smtClean="0"/>
              <a:t> </a:t>
            </a:r>
            <a:r>
              <a:rPr lang="el-GR" sz="2400" b="1" dirty="0" smtClean="0"/>
              <a:t>=  </a:t>
            </a:r>
            <a:r>
              <a:rPr lang="en-US" sz="2400" b="1" dirty="0" smtClean="0"/>
              <a:t>R</a:t>
            </a:r>
            <a:r>
              <a:rPr lang="el-GR" sz="2400" b="1" dirty="0" smtClean="0"/>
              <a:t> / ν</a:t>
            </a:r>
            <a:endParaRPr lang="el-GR" sz="24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15436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ΗΛΕΚΤΡΙΚΗ ΠΗΓΗ - ΜΠΑΤΑΡΙΑ</a:t>
            </a:r>
            <a:endParaRPr lang="el-G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2643182"/>
            <a:ext cx="278608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3000372"/>
            <a:ext cx="2271708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44" y="2928934"/>
            <a:ext cx="1971675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ΑΠΟΤΕΛΕΣΜΑΤΑ ΤΟΥ ΗΛΕΚΤΡΙΚΟΥ ΡΕΥΜΑΤΟΣ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6115064" cy="4525963"/>
          </a:xfrm>
        </p:spPr>
        <p:txBody>
          <a:bodyPr>
            <a:normAutofit fontScale="92500" lnSpcReduction="20000"/>
          </a:bodyPr>
          <a:lstStyle/>
          <a:p>
            <a:r>
              <a:rPr lang="el-GR" dirty="0" smtClean="0"/>
              <a:t>ΘΕΡΜΙΚΑ  </a:t>
            </a:r>
          </a:p>
          <a:p>
            <a:endParaRPr lang="el-GR" dirty="0" smtClean="0"/>
          </a:p>
          <a:p>
            <a:r>
              <a:rPr lang="el-GR" dirty="0" smtClean="0"/>
              <a:t>ΦΩΤΕΙΝΑ</a:t>
            </a:r>
          </a:p>
          <a:p>
            <a:endParaRPr lang="el-GR" dirty="0" smtClean="0"/>
          </a:p>
          <a:p>
            <a:r>
              <a:rPr lang="el-GR" dirty="0" smtClean="0"/>
              <a:t>ΗΛΕΚΤΡΟΜΑΓΝΗΤΙΚΑ (ΜΗΧΑΝΙΚΑ)</a:t>
            </a:r>
          </a:p>
          <a:p>
            <a:endParaRPr lang="el-GR" dirty="0" smtClean="0"/>
          </a:p>
          <a:p>
            <a:r>
              <a:rPr lang="el-GR" dirty="0" smtClean="0"/>
              <a:t>ΧΗΜΙΚΑ</a:t>
            </a:r>
          </a:p>
          <a:p>
            <a:endParaRPr lang="el-GR" dirty="0" smtClean="0"/>
          </a:p>
          <a:p>
            <a:r>
              <a:rPr lang="el-GR" dirty="0" smtClean="0"/>
              <a:t>ΒΙΟΛΟΓΙΚΑ</a:t>
            </a:r>
          </a:p>
          <a:p>
            <a:pPr>
              <a:buNone/>
            </a:pPr>
            <a:endParaRPr lang="el-G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1357298"/>
            <a:ext cx="1214445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2357430"/>
            <a:ext cx="1114425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2857496"/>
            <a:ext cx="1228725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0364" y="4071942"/>
            <a:ext cx="135732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14943" y="4857760"/>
            <a:ext cx="1500198" cy="108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ΚΑΤΗΓΟΡΙΕΣ ΣΩΜΑΤΩΝ </a:t>
            </a:r>
            <a:br>
              <a:rPr lang="el-GR" dirty="0" smtClean="0"/>
            </a:br>
            <a:r>
              <a:rPr lang="el-GR" dirty="0" smtClean="0"/>
              <a:t>ανάλογα αν το ρεύμα τα διαπερνά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2971792" cy="4525963"/>
          </a:xfrm>
        </p:spPr>
        <p:txBody>
          <a:bodyPr/>
          <a:lstStyle/>
          <a:p>
            <a:r>
              <a:rPr lang="el-GR" b="1" dirty="0" smtClean="0"/>
              <a:t>ΑΓΩΓΟΙ</a:t>
            </a:r>
          </a:p>
          <a:p>
            <a:endParaRPr lang="el-GR" dirty="0" smtClean="0"/>
          </a:p>
          <a:p>
            <a:endParaRPr lang="el-GR" dirty="0" smtClean="0"/>
          </a:p>
          <a:p>
            <a:r>
              <a:rPr lang="el-GR" b="1" dirty="0" smtClean="0"/>
              <a:t>ΜΟΝΩΤΕΣ</a:t>
            </a:r>
          </a:p>
          <a:p>
            <a:endParaRPr lang="el-GR" dirty="0" smtClean="0"/>
          </a:p>
          <a:p>
            <a:endParaRPr lang="el-GR" dirty="0" smtClean="0"/>
          </a:p>
          <a:p>
            <a:r>
              <a:rPr lang="el-GR" b="1" dirty="0" smtClean="0"/>
              <a:t>ΗΜΙΑΓΩΓΟΙ</a:t>
            </a:r>
            <a:endParaRPr lang="el-G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571480"/>
            <a:ext cx="7500990" cy="5539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ΤΙ ΕΊΝΑΙ ΤΟ ΡΕΥΜΑ;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ΚΑΤΕΥΘΥΝΟΜΕΝΗ ΚΙΝΗΣΗ ΗΛΕΚΤΡΙΚΩΝ ΦΟΡΤΙΩΝ ΕΞΑΙΤΙΑΣ ΜΙΑΣ ΔΙΑΦΟΡΑΣ ΔΥΝΑΜΙΚΟΥ</a:t>
            </a:r>
          </a:p>
          <a:p>
            <a:pPr>
              <a:buNone/>
            </a:pPr>
            <a:r>
              <a:rPr lang="el-GR" dirty="0" smtClean="0"/>
              <a:t>              </a:t>
            </a:r>
            <a:r>
              <a:rPr lang="en-US" dirty="0" smtClean="0"/>
              <a:t>  </a:t>
            </a:r>
            <a:r>
              <a:rPr lang="el-GR" dirty="0" smtClean="0"/>
              <a:t>                     ΠΗΓΗ - ΜΠΑΤΑΡΙΑ</a:t>
            </a:r>
          </a:p>
          <a:p>
            <a:r>
              <a:rPr lang="el-GR" dirty="0" smtClean="0"/>
              <a:t>ΑΠΑΡΑΙΤΗΤΑ 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l-GR" dirty="0" smtClean="0"/>
              <a:t>                                     ΑΓΩΓΟΙ - ΚΑΛΩΔΙΑ</a:t>
            </a:r>
            <a:endParaRPr lang="el-GR" dirty="0"/>
          </a:p>
        </p:txBody>
      </p:sp>
      <p:cxnSp>
        <p:nvCxnSpPr>
          <p:cNvPr id="5" name="4 - Ευθύγραμμο βέλος σύνδεσης"/>
          <p:cNvCxnSpPr/>
          <p:nvPr/>
        </p:nvCxnSpPr>
        <p:spPr>
          <a:xfrm flipV="1">
            <a:off x="3071802" y="3571876"/>
            <a:ext cx="785818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- Ευθύγραμμο βέλος σύνδεσης"/>
          <p:cNvCxnSpPr/>
          <p:nvPr/>
        </p:nvCxnSpPr>
        <p:spPr>
          <a:xfrm>
            <a:off x="3143240" y="4143380"/>
            <a:ext cx="714380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ΕΙΔΗ  ΡΕΥΜΑΤΩΝ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ΣΥΝΕΧΕΣ  -  </a:t>
            </a:r>
            <a:r>
              <a:rPr lang="en-US" dirty="0" smtClean="0"/>
              <a:t>DC </a:t>
            </a:r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r>
              <a:rPr lang="el-GR" dirty="0" smtClean="0"/>
              <a:t>ΕΝΑΛΛΑΣΣΟΜΕΝΟ</a:t>
            </a:r>
            <a:r>
              <a:rPr lang="en-US" dirty="0" smtClean="0"/>
              <a:t> – AC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ΕΙΔΗ ΗΛΕΚΤΡΙΚΩΝ ΚΥΚΛΩΜΑΤΩΝ</a:t>
            </a:r>
            <a:endParaRPr lang="el-GR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571480"/>
            <a:ext cx="7572428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239</Words>
  <PresentationFormat>Προβολή στην οθόνη (4:3)</PresentationFormat>
  <Paragraphs>77</Paragraphs>
  <Slides>18</Slides>
  <Notes>2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18</vt:i4>
      </vt:variant>
    </vt:vector>
  </HeadingPairs>
  <TitlesOfParts>
    <vt:vector size="19" baseType="lpstr">
      <vt:lpstr>Θέμα του Office</vt:lpstr>
      <vt:lpstr>ΗΛΕΚΤΡΙΚΟ ΡΕΥΜΑ</vt:lpstr>
      <vt:lpstr>Διαφάνεια 2</vt:lpstr>
      <vt:lpstr>ΗΛΕΚΤΡΙΚΗ ΠΗΓΗ - ΜΠΑΤΑΡΙΑ</vt:lpstr>
      <vt:lpstr>ΑΠΟΤΕΛΕΣΜΑΤΑ ΤΟΥ ΗΛΕΚΤΡΙΚΟΥ ΡΕΥΜΑΤΟΣ</vt:lpstr>
      <vt:lpstr>ΚΑΤΗΓΟΡΙΕΣ ΣΩΜΑΤΩΝ  ανάλογα αν το ρεύμα τα διαπερνά</vt:lpstr>
      <vt:lpstr>Διαφάνεια 6</vt:lpstr>
      <vt:lpstr>ΤΙ ΕΊΝΑΙ ΤΟ ΡΕΥΜΑ;</vt:lpstr>
      <vt:lpstr>ΕΙΔΗ  ΡΕΥΜΑΤΩΝ</vt:lpstr>
      <vt:lpstr>ΕΙΔΗ ΗΛΕΚΤΡΙΚΩΝ ΚΥΚΛΩΜΑΤΩΝ</vt:lpstr>
      <vt:lpstr>Διαφάνεια 10</vt:lpstr>
      <vt:lpstr>ΕΝΤΑΣΗ ΗΛΕΚΤΡΙΚΟΥ ΡΕΥΜΑΤΟΣ</vt:lpstr>
      <vt:lpstr>ΔΙΑΦΟΡΑ ΔΥΝΑΜΙΚΟΥ ή ΤΑΣΗ</vt:lpstr>
      <vt:lpstr>ΑΝΤΙΣΤΑΣΗ ενός ΑΓΩΓΟΥ</vt:lpstr>
      <vt:lpstr>ΣΥΝΔΕΣΗ ΑΝΤΙΣΤΑΣΕΩΝ</vt:lpstr>
      <vt:lpstr>ΚΑΤΆ ΣΕΙΡΑ</vt:lpstr>
      <vt:lpstr>ισχύουν</vt:lpstr>
      <vt:lpstr>ΠΑΡΑΛΛΗΛΗ ΣΥΝΔΕΣΗ</vt:lpstr>
      <vt:lpstr>ισχύουν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ΗΛΕΚΤΡΙΚΟ ΡΕΥΜΑ</dc:title>
  <dc:creator>User</dc:creator>
  <cp:lastModifiedBy>User</cp:lastModifiedBy>
  <cp:revision>37</cp:revision>
  <dcterms:created xsi:type="dcterms:W3CDTF">2020-05-04T07:03:11Z</dcterms:created>
  <dcterms:modified xsi:type="dcterms:W3CDTF">2020-05-24T06:46:25Z</dcterms:modified>
</cp:coreProperties>
</file>