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66" r:id="rId7"/>
    <p:sldId id="267" r:id="rId8"/>
    <p:sldId id="261" r:id="rId9"/>
    <p:sldId id="259" r:id="rId10"/>
    <p:sldId id="260" r:id="rId11"/>
    <p:sldId id="268" r:id="rId12"/>
    <p:sldId id="262" r:id="rId13"/>
    <p:sldId id="263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Η ωρίμανση της Βιομηχανικής Επανάστασης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Πα</a:t>
            </a:r>
            <a:r>
              <a:rPr dirty="0" err="1"/>
              <a:t>ρουσί</a:t>
            </a:r>
            <a:r>
              <a:rPr dirty="0"/>
              <a:t>αση για </a:t>
            </a:r>
            <a:r>
              <a:rPr lang="el-GR" dirty="0"/>
              <a:t>Ιστορία  </a:t>
            </a:r>
          </a:p>
          <a:p>
            <a:r>
              <a:rPr dirty="0"/>
              <a:t>Γ΄ Γυμν</a:t>
            </a:r>
            <a:r>
              <a:rPr lang="el-GR" dirty="0"/>
              <a:t>α</a:t>
            </a:r>
            <a:r>
              <a:rPr dirty="0"/>
              <a:t>σ</a:t>
            </a:r>
            <a:r>
              <a:rPr lang="el-GR" dirty="0"/>
              <a:t>ίου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Επανάσταση στις Επικοινωνίες – Τηλέγραφος</a:t>
            </a:r>
          </a:p>
        </p:txBody>
      </p:sp>
      <p:pic>
        <p:nvPicPr>
          <p:cNvPr id="3" name="Picture 2" descr="C0379413-Early_telegraph_printing_receiver,_19th_C_illustra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645920"/>
            <a:ext cx="6400800" cy="341642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303738-20DC-F5A8-4371-B5C82DCE2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Αεροπλάνο (1904 αδελφοί </a:t>
            </a:r>
            <a:r>
              <a:rPr lang="el-GR" dirty="0" err="1"/>
              <a:t>Ράιτ</a:t>
            </a:r>
            <a:r>
              <a:rPr lang="el-GR" dirty="0"/>
              <a:t>)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8B68EE3C-F71D-2624-1D2A-58F1F23F24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2101" y="1600200"/>
            <a:ext cx="6979798" cy="4525963"/>
          </a:xfrm>
        </p:spPr>
      </p:pic>
    </p:spTree>
    <p:extLst>
      <p:ext uri="{BB962C8B-B14F-4D97-AF65-F5344CB8AC3E}">
        <p14:creationId xmlns:p14="http://schemas.microsoft.com/office/powerpoint/2010/main" val="817327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Νέα μέσα μετακίνησης – Το Ford Model T</a:t>
            </a:r>
          </a:p>
        </p:txBody>
      </p:sp>
      <p:pic>
        <p:nvPicPr>
          <p:cNvPr id="3" name="Picture 2" descr="img3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371600"/>
            <a:ext cx="4572000" cy="390491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6499"/>
            <a:ext cx="8229600" cy="6099141"/>
          </a:xfrm>
        </p:spPr>
        <p:txBody>
          <a:bodyPr/>
          <a:lstStyle/>
          <a:p>
            <a:pPr marL="0" indent="0">
              <a:buNone/>
            </a:pPr>
            <a:r>
              <a:rPr lang="el-GR" u="sng" dirty="0"/>
              <a:t>Οικονομικός φιλελευθερισμός</a:t>
            </a:r>
            <a:r>
              <a:rPr lang="el-GR" dirty="0"/>
              <a:t>: η ιδεολογική βάση του νέου τρόπου οργάνωσης της οικονομίας: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Του </a:t>
            </a:r>
            <a:r>
              <a:rPr lang="el-GR" b="1" dirty="0"/>
              <a:t>καπιταλισμού</a:t>
            </a:r>
            <a:r>
              <a:rPr lang="el-GR" dirty="0"/>
              <a:t> (ή κεφαλαιοκρατίας ή ελεύθερης αγοράς)</a:t>
            </a:r>
          </a:p>
          <a:p>
            <a:pPr marL="0" indent="0">
              <a:buNone/>
            </a:pPr>
            <a:r>
              <a:rPr lang="el-GR" dirty="0"/>
              <a:t> - το ατομικό συμφέρον θεωρούταν σημαντικότερο του κοινωνικού</a:t>
            </a:r>
          </a:p>
          <a:p>
            <a:pPr marL="0" indent="0">
              <a:buNone/>
            </a:pPr>
            <a:r>
              <a:rPr lang="el-GR" dirty="0"/>
              <a:t>- Οι επιχειρηματίες μπορούν να κάνουν ό,τι κρίνουν αναγκαίο για να κερδίζουν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D742AB-B4EA-56BE-CD04-92B89F0B9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4524"/>
            <a:ext cx="8229600" cy="5871639"/>
          </a:xfrm>
        </p:spPr>
        <p:txBody>
          <a:bodyPr/>
          <a:lstStyle/>
          <a:p>
            <a:r>
              <a:rPr lang="el-GR" dirty="0"/>
              <a:t>Για να ιδρυθούν μεγάλες βιομηχανίες</a:t>
            </a:r>
          </a:p>
          <a:p>
            <a:endParaRPr lang="el-GR" dirty="0"/>
          </a:p>
          <a:p>
            <a:r>
              <a:rPr lang="el-GR" dirty="0"/>
              <a:t>Πρέπει να συγκεντρωθούν τεράστια κεφάλαια</a:t>
            </a:r>
          </a:p>
          <a:p>
            <a:endParaRPr lang="el-GR" dirty="0"/>
          </a:p>
          <a:p>
            <a:r>
              <a:rPr lang="el-GR" dirty="0"/>
              <a:t>Από πολλούς κεφαλαιούχους</a:t>
            </a:r>
          </a:p>
          <a:p>
            <a:endParaRPr lang="el-GR" dirty="0"/>
          </a:p>
          <a:p>
            <a:r>
              <a:rPr lang="el-GR" dirty="0"/>
              <a:t>Άρα ιδρύονται εταιρείες και κάθε κεφαλαιούχος είχε έναν αριθμό μετοχών (ανάλογο με το ποσοστό συμμετοχής του στην εταιρεία)</a:t>
            </a:r>
          </a:p>
        </p:txBody>
      </p:sp>
      <p:sp>
        <p:nvSpPr>
          <p:cNvPr id="4" name="Βέλος: Κάτω 3">
            <a:extLst>
              <a:ext uri="{FF2B5EF4-FFF2-40B4-BE49-F238E27FC236}">
                <a16:creationId xmlns:a16="http://schemas.microsoft.com/office/drawing/2014/main" id="{8D365E38-3A44-BAD6-368B-85970EF85820}"/>
              </a:ext>
            </a:extLst>
          </p:cNvPr>
          <p:cNvSpPr/>
          <p:nvPr/>
        </p:nvSpPr>
        <p:spPr>
          <a:xfrm>
            <a:off x="3572759" y="923826"/>
            <a:ext cx="377072" cy="52790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Βέλος: Κάτω 4">
            <a:extLst>
              <a:ext uri="{FF2B5EF4-FFF2-40B4-BE49-F238E27FC236}">
                <a16:creationId xmlns:a16="http://schemas.microsoft.com/office/drawing/2014/main" id="{55BEEF27-DD97-DA19-C6EB-800458AF5B79}"/>
              </a:ext>
            </a:extLst>
          </p:cNvPr>
          <p:cNvSpPr/>
          <p:nvPr/>
        </p:nvSpPr>
        <p:spPr>
          <a:xfrm>
            <a:off x="3525625" y="2017336"/>
            <a:ext cx="377072" cy="67873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Βέλος: Κάτω 5">
            <a:extLst>
              <a:ext uri="{FF2B5EF4-FFF2-40B4-BE49-F238E27FC236}">
                <a16:creationId xmlns:a16="http://schemas.microsoft.com/office/drawing/2014/main" id="{693EA9E0-7A90-2E7A-5226-031C694E048C}"/>
              </a:ext>
            </a:extLst>
          </p:cNvPr>
          <p:cNvSpPr/>
          <p:nvPr/>
        </p:nvSpPr>
        <p:spPr>
          <a:xfrm>
            <a:off x="3487917" y="3261675"/>
            <a:ext cx="377072" cy="61274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2389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B7115-B9F7-28A1-2121-6DA8D171A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48792"/>
            <a:ext cx="8229600" cy="6509208"/>
          </a:xfrm>
        </p:spPr>
        <p:txBody>
          <a:bodyPr>
            <a:normAutofit/>
          </a:bodyPr>
          <a:lstStyle/>
          <a:p>
            <a:r>
              <a:rPr lang="el-GR" sz="2800" dirty="0"/>
              <a:t>Δημιουργούνται μεγάλες τράπεζες</a:t>
            </a:r>
          </a:p>
          <a:p>
            <a:endParaRPr lang="el-GR" sz="2800" dirty="0"/>
          </a:p>
          <a:p>
            <a:r>
              <a:rPr lang="el-GR" sz="2800" dirty="0"/>
              <a:t>συγκεντρώνουν κεφάλαια</a:t>
            </a:r>
          </a:p>
          <a:p>
            <a:endParaRPr lang="el-GR" sz="2800" dirty="0"/>
          </a:p>
          <a:p>
            <a:r>
              <a:rPr lang="el-GR" sz="2800" dirty="0"/>
              <a:t>δανείζουν τους επιχειρηματίες με τόκο</a:t>
            </a:r>
          </a:p>
          <a:p>
            <a:r>
              <a:rPr lang="el-GR" sz="2800" dirty="0"/>
              <a:t>Η ανάγκη μείωσης του κόστους παραγωγής προκαλεί συγχωνεύσεις που οδηγούν σε ολιγοπώλια και μονοπώλια</a:t>
            </a:r>
          </a:p>
          <a:p>
            <a:r>
              <a:rPr lang="el-GR" sz="2800" dirty="0"/>
              <a:t>Οικονομικές κρίσεις όταν η αγορά δεν μπορεί  να απορροφήσει την παραγωγή</a:t>
            </a:r>
          </a:p>
          <a:p>
            <a:r>
              <a:rPr lang="el-GR" sz="2800" dirty="0"/>
              <a:t>Αμφισβήτηση οικονομικού φιλελευθερισμού</a:t>
            </a:r>
          </a:p>
          <a:p>
            <a:endParaRPr lang="el-GR" sz="2800" dirty="0"/>
          </a:p>
          <a:p>
            <a:r>
              <a:rPr lang="el-GR" sz="2800" dirty="0"/>
              <a:t>Κρατική παρέμβαση στην οικονομία</a:t>
            </a:r>
          </a:p>
          <a:p>
            <a:endParaRPr lang="el-GR" dirty="0"/>
          </a:p>
        </p:txBody>
      </p:sp>
      <p:sp>
        <p:nvSpPr>
          <p:cNvPr id="4" name="Βέλος: Κάτω 3">
            <a:extLst>
              <a:ext uri="{FF2B5EF4-FFF2-40B4-BE49-F238E27FC236}">
                <a16:creationId xmlns:a16="http://schemas.microsoft.com/office/drawing/2014/main" id="{9D2DBD8B-3578-C955-9E0A-EDF740FB9EA2}"/>
              </a:ext>
            </a:extLst>
          </p:cNvPr>
          <p:cNvSpPr/>
          <p:nvPr/>
        </p:nvSpPr>
        <p:spPr>
          <a:xfrm>
            <a:off x="2837469" y="904973"/>
            <a:ext cx="443060" cy="46191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Βέλος: Κάτω 4">
            <a:extLst>
              <a:ext uri="{FF2B5EF4-FFF2-40B4-BE49-F238E27FC236}">
                <a16:creationId xmlns:a16="http://schemas.microsoft.com/office/drawing/2014/main" id="{635B5CDD-634F-042B-5873-977724EB1A11}"/>
              </a:ext>
            </a:extLst>
          </p:cNvPr>
          <p:cNvSpPr/>
          <p:nvPr/>
        </p:nvSpPr>
        <p:spPr>
          <a:xfrm>
            <a:off x="2828042" y="1852366"/>
            <a:ext cx="443060" cy="59388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Βέλος: Κάτω 5">
            <a:extLst>
              <a:ext uri="{FF2B5EF4-FFF2-40B4-BE49-F238E27FC236}">
                <a16:creationId xmlns:a16="http://schemas.microsoft.com/office/drawing/2014/main" id="{5913759A-11E7-4F3D-F2F0-DCA4581FAEA0}"/>
              </a:ext>
            </a:extLst>
          </p:cNvPr>
          <p:cNvSpPr/>
          <p:nvPr/>
        </p:nvSpPr>
        <p:spPr>
          <a:xfrm>
            <a:off x="3525624" y="5816338"/>
            <a:ext cx="329938" cy="32051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369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err="1"/>
              <a:t>Σύγκριση</a:t>
            </a:r>
            <a:r>
              <a:rPr dirty="0"/>
              <a:t> </a:t>
            </a:r>
            <a:r>
              <a:rPr dirty="0" err="1"/>
              <a:t>Πλοίων</a:t>
            </a:r>
            <a:r>
              <a:rPr dirty="0"/>
              <a:t> (18ος vs 19ος αι.)</a:t>
            </a:r>
          </a:p>
        </p:txBody>
      </p:sp>
      <p:pic>
        <p:nvPicPr>
          <p:cNvPr id="3" name="Picture 2" descr="Lebreton_engraving-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371600"/>
            <a:ext cx="3657600" cy="2443277"/>
          </a:xfrm>
          <a:prstGeom prst="rect">
            <a:avLst/>
          </a:prstGeom>
        </p:spPr>
      </p:pic>
      <p:pic>
        <p:nvPicPr>
          <p:cNvPr id="4" name="Picture 3" descr="img3_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183" y="1896522"/>
            <a:ext cx="4209048" cy="19183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5F019A-39FF-13E3-2415-2A1B7A7E8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80768"/>
            <a:ext cx="8229600" cy="5645396"/>
          </a:xfrm>
        </p:spPr>
        <p:txBody>
          <a:bodyPr/>
          <a:lstStyle/>
          <a:p>
            <a:r>
              <a:rPr lang="el-GR" b="1" dirty="0"/>
              <a:t>Βιομηχανική επανάσταση: 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1750-1780</a:t>
            </a:r>
            <a:r>
              <a:rPr lang="el-GR" dirty="0"/>
              <a:t>: Δημιουργούνται οι πρώτες βιομηχανίες στη </a:t>
            </a:r>
            <a:r>
              <a:rPr lang="el-GR" b="1" dirty="0"/>
              <a:t>Μεγάλη Βρετανία</a:t>
            </a:r>
          </a:p>
          <a:p>
            <a:pPr marL="0" indent="0" algn="ctr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Οι πρώτες βιομηχανίες: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Στην </a:t>
            </a:r>
            <a:r>
              <a:rPr lang="el-GR" b="1" dirty="0"/>
              <a:t>υφαντουργία</a:t>
            </a:r>
            <a:r>
              <a:rPr lang="el-GR" dirty="0"/>
              <a:t> και στη </a:t>
            </a:r>
            <a:r>
              <a:rPr lang="el-GR" b="1" dirty="0"/>
              <a:t>μεταλλοτεχνία</a:t>
            </a:r>
            <a:r>
              <a:rPr lang="el-GR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4416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Τι είναι η Βιομηχανική Επανάσταση;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Γνωρίσματα:</a:t>
            </a:r>
            <a:r>
              <a:rPr dirty="0"/>
              <a:t> 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χρησιμοποιούνται ν</a:t>
            </a:r>
            <a:r>
              <a:rPr dirty="0"/>
              <a:t>έα τεχνικά μέσα και </a:t>
            </a:r>
            <a:r>
              <a:rPr lang="el-GR" dirty="0"/>
              <a:t>η </a:t>
            </a:r>
            <a:r>
              <a:rPr dirty="0"/>
              <a:t>α</a:t>
            </a:r>
            <a:r>
              <a:rPr dirty="0" err="1"/>
              <a:t>τμομηχ</a:t>
            </a:r>
            <a:r>
              <a:rPr dirty="0"/>
              <a:t>ανή</a:t>
            </a:r>
          </a:p>
          <a:p>
            <a:r>
              <a:rPr lang="el-GR" dirty="0"/>
              <a:t>α</a:t>
            </a:r>
            <a:r>
              <a:rPr dirty="0" err="1"/>
              <a:t>ξιο</a:t>
            </a:r>
            <a:r>
              <a:rPr dirty="0"/>
              <a:t>ποίηση άνθρακα</a:t>
            </a:r>
          </a:p>
          <a:p>
            <a:r>
              <a:rPr lang="el-GR" dirty="0"/>
              <a:t>συγκέντρωση εργαζομένων στα εργοστάσια</a:t>
            </a:r>
          </a:p>
          <a:p>
            <a:r>
              <a:rPr lang="el-GR" dirty="0"/>
              <a:t>υψηλοί ρυθμοί ανάπτυξης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2857B5-AC2A-34ED-280B-944F35A6D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377" y="348792"/>
            <a:ext cx="8413423" cy="6240544"/>
          </a:xfrm>
        </p:spPr>
        <p:txBody>
          <a:bodyPr>
            <a:normAutofit/>
          </a:bodyPr>
          <a:lstStyle/>
          <a:p>
            <a:r>
              <a:rPr lang="el-GR" sz="2400" dirty="0"/>
              <a:t>Η βιομηχανική επανάσταση εξαπλώθηκε μέχρι τα μέσα του 19</a:t>
            </a:r>
            <a:r>
              <a:rPr lang="el-GR" sz="2400" baseline="30000" dirty="0"/>
              <a:t>ου</a:t>
            </a:r>
            <a:r>
              <a:rPr lang="el-GR" sz="2400" dirty="0"/>
              <a:t> αιώνα: </a:t>
            </a:r>
          </a:p>
          <a:p>
            <a:pPr marL="0" indent="0">
              <a:buNone/>
            </a:pPr>
            <a:r>
              <a:rPr lang="el-GR" sz="2400" dirty="0"/>
              <a:t> - στη βόρεια και ανατολική Γαλλία, </a:t>
            </a:r>
          </a:p>
          <a:p>
            <a:pPr marL="0" indent="0">
              <a:buNone/>
            </a:pPr>
            <a:r>
              <a:rPr lang="el-GR" sz="2400" dirty="0"/>
              <a:t> - στο Βέλγιο, </a:t>
            </a:r>
          </a:p>
          <a:p>
            <a:pPr marL="0" indent="0">
              <a:buNone/>
            </a:pPr>
            <a:r>
              <a:rPr lang="el-GR" sz="2400" dirty="0"/>
              <a:t> - στις Κάτω Χώρες </a:t>
            </a:r>
          </a:p>
          <a:p>
            <a:pPr marL="0" indent="0">
              <a:buNone/>
            </a:pPr>
            <a:r>
              <a:rPr lang="el-GR" sz="2400" dirty="0"/>
              <a:t> - στο Ρήνο</a:t>
            </a:r>
          </a:p>
          <a:p>
            <a:pPr marL="0" indent="0">
              <a:buNone/>
            </a:pPr>
            <a:r>
              <a:rPr lang="el-GR" sz="2400" dirty="0"/>
              <a:t> - στη βόρεια Ιταλία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dirty="0"/>
              <a:t>Μετά τα μέσα του 19</a:t>
            </a:r>
            <a:r>
              <a:rPr lang="el-GR" sz="2400" baseline="30000" dirty="0"/>
              <a:t>ου</a:t>
            </a:r>
          </a:p>
          <a:p>
            <a:pPr marL="0" indent="0">
              <a:buNone/>
            </a:pPr>
            <a:r>
              <a:rPr lang="el-GR" sz="2400" dirty="0"/>
              <a:t>αι.: Σε πολλές περιοχές</a:t>
            </a:r>
          </a:p>
          <a:p>
            <a:pPr marL="0" indent="0">
              <a:buNone/>
            </a:pPr>
            <a:r>
              <a:rPr lang="el-GR" sz="2400" dirty="0"/>
              <a:t>Της Ευρώπης και στις</a:t>
            </a:r>
          </a:p>
          <a:p>
            <a:pPr marL="0" indent="0">
              <a:buNone/>
            </a:pPr>
            <a:r>
              <a:rPr lang="el-GR" sz="2400" dirty="0"/>
              <a:t> Η.Π.Α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82C50777-A26D-2D45-F176-B68A586F5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2246" y="2478778"/>
            <a:ext cx="5129753" cy="369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10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D8FBB7-C60B-F149-EC14-6F6F085E9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33634"/>
            <a:ext cx="8229600" cy="5692530"/>
          </a:xfrm>
        </p:spPr>
        <p:txBody>
          <a:bodyPr/>
          <a:lstStyle/>
          <a:p>
            <a:r>
              <a:rPr lang="el-GR" dirty="0"/>
              <a:t>Μετά το 1880: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Η </a:t>
            </a:r>
            <a:r>
              <a:rPr lang="el-GR" b="1" dirty="0"/>
              <a:t>χημεία</a:t>
            </a:r>
            <a:r>
              <a:rPr lang="el-GR" dirty="0"/>
              <a:t> και η </a:t>
            </a:r>
            <a:r>
              <a:rPr lang="el-GR" b="1" dirty="0"/>
              <a:t>οργανική χημεία </a:t>
            </a:r>
            <a:r>
              <a:rPr lang="el-GR" dirty="0"/>
              <a:t>επιτρέπουν την παραγωγή:</a:t>
            </a:r>
          </a:p>
          <a:p>
            <a:pPr>
              <a:buFontTx/>
              <a:buChar char="-"/>
            </a:pPr>
            <a:r>
              <a:rPr lang="el-GR" dirty="0"/>
              <a:t>Συνθετικών βαφών</a:t>
            </a:r>
          </a:p>
          <a:p>
            <a:pPr>
              <a:buFontTx/>
              <a:buChar char="-"/>
            </a:pPr>
            <a:r>
              <a:rPr lang="el-GR" dirty="0"/>
              <a:t>Λιπασμάτων</a:t>
            </a:r>
          </a:p>
          <a:p>
            <a:pPr>
              <a:buFontTx/>
              <a:buChar char="-"/>
            </a:pPr>
            <a:r>
              <a:rPr lang="el-GR" dirty="0"/>
              <a:t>Πλαστικών</a:t>
            </a:r>
          </a:p>
          <a:p>
            <a:pPr>
              <a:buFontTx/>
              <a:buChar char="-"/>
            </a:pPr>
            <a:r>
              <a:rPr lang="el-GR" dirty="0"/>
              <a:t>εκρηκτικών</a:t>
            </a:r>
          </a:p>
        </p:txBody>
      </p:sp>
    </p:spTree>
    <p:extLst>
      <p:ext uri="{BB962C8B-B14F-4D97-AF65-F5344CB8AC3E}">
        <p14:creationId xmlns:p14="http://schemas.microsoft.com/office/powerpoint/2010/main" val="1083789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15A3AF-063D-C948-48ED-5C501E823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6756"/>
            <a:ext cx="8229600" cy="5579408"/>
          </a:xfrm>
        </p:spPr>
        <p:txBody>
          <a:bodyPr/>
          <a:lstStyle/>
          <a:p>
            <a:r>
              <a:rPr lang="el-GR" dirty="0"/>
              <a:t>Ποια είναι η μεγαλύτερη εφεύρεση του β΄ μισού του 19</a:t>
            </a:r>
            <a:r>
              <a:rPr lang="el-GR" baseline="30000" dirty="0"/>
              <a:t>ου</a:t>
            </a:r>
            <a:r>
              <a:rPr lang="el-GR" dirty="0"/>
              <a:t> αιώνα;</a:t>
            </a:r>
          </a:p>
          <a:p>
            <a:endParaRPr lang="el-GR" dirty="0"/>
          </a:p>
          <a:p>
            <a:r>
              <a:rPr lang="el-GR" dirty="0"/>
              <a:t>Ο </a:t>
            </a:r>
            <a:r>
              <a:rPr lang="el-GR" b="1" dirty="0"/>
              <a:t>ηλεκτρισμός:</a:t>
            </a:r>
          </a:p>
          <a:p>
            <a:pPr lvl="2"/>
            <a:r>
              <a:rPr lang="el-GR" dirty="0"/>
              <a:t>Είναι πηγή ενέργειας</a:t>
            </a:r>
          </a:p>
          <a:p>
            <a:pPr lvl="2"/>
            <a:r>
              <a:rPr lang="el-GR" dirty="0"/>
              <a:t>Είναι μέσο φωτισμού</a:t>
            </a:r>
          </a:p>
          <a:p>
            <a:endParaRPr lang="el-GR" b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3313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Η ανα</a:t>
            </a:r>
            <a:r>
              <a:rPr dirty="0" err="1"/>
              <a:t>κάλυψη</a:t>
            </a:r>
            <a:r>
              <a:rPr dirty="0"/>
              <a:t> </a:t>
            </a:r>
            <a:r>
              <a:rPr dirty="0" err="1"/>
              <a:t>του</a:t>
            </a:r>
            <a:r>
              <a:rPr dirty="0"/>
              <a:t> </a:t>
            </a:r>
            <a:r>
              <a:rPr dirty="0" err="1"/>
              <a:t>ηλεκτρικού</a:t>
            </a:r>
            <a:r>
              <a:rPr dirty="0"/>
              <a:t> λαμπ</a:t>
            </a:r>
            <a:r>
              <a:rPr dirty="0" err="1"/>
              <a:t>τήρ</a:t>
            </a:r>
            <a:r>
              <a:t>α</a:t>
            </a:r>
          </a:p>
        </p:txBody>
      </p:sp>
      <p:pic>
        <p:nvPicPr>
          <p:cNvPr id="3" name="Picture 2" descr="ηλεκτρικός λαμπτήρα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371600"/>
            <a:ext cx="5486400" cy="720265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Η Επανάσταση στις Συγκοινωνίες – Σιδηρόδρομος</a:t>
            </a:r>
          </a:p>
        </p:txBody>
      </p:sp>
      <p:pic>
        <p:nvPicPr>
          <p:cNvPr id="3" name="Picture 2" descr="img3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50731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</TotalTime>
  <Words>319</Words>
  <Application>Microsoft Office PowerPoint</Application>
  <PresentationFormat>Προβολή στην οθόνη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Η ωρίμανση της Βιομηχανικής Επανάστασης</vt:lpstr>
      <vt:lpstr>Σύγκριση Πλοίων (18ος vs 19ος αι.)</vt:lpstr>
      <vt:lpstr>Παρουσίαση του PowerPoint</vt:lpstr>
      <vt:lpstr>Τι είναι η Βιομηχανική Επανάσταση;</vt:lpstr>
      <vt:lpstr>Παρουσίαση του PowerPoint</vt:lpstr>
      <vt:lpstr>Παρουσίαση του PowerPoint</vt:lpstr>
      <vt:lpstr>Παρουσίαση του PowerPoint</vt:lpstr>
      <vt:lpstr>Η ανακάλυψη του ηλεκτρικού λαμπτήρα</vt:lpstr>
      <vt:lpstr>Η Επανάσταση στις Συγκοινωνίες – Σιδηρόδρομος</vt:lpstr>
      <vt:lpstr>Επανάσταση στις Επικοινωνίες – Τηλέγραφος</vt:lpstr>
      <vt:lpstr>Αεροπλάνο (1904 αδελφοί Ράιτ)</vt:lpstr>
      <vt:lpstr>Νέα μέσα μετακίνησης – Το Ford Model T</vt:lpstr>
      <vt:lpstr>Παρουσίαση του PowerPoint</vt:lpstr>
      <vt:lpstr>Παρουσίαση του PowerPoint</vt:lpstr>
      <vt:lpstr>Παρουσίαση του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EMMANOYEL KOUMAS</dc:creator>
  <cp:keywords/>
  <dc:description>generated using python-pptx</dc:description>
  <cp:lastModifiedBy>EMMANOYEL KOUMAS</cp:lastModifiedBy>
  <cp:revision>8</cp:revision>
  <dcterms:created xsi:type="dcterms:W3CDTF">2013-01-27T09:14:16Z</dcterms:created>
  <dcterms:modified xsi:type="dcterms:W3CDTF">2025-11-26T16:26:39Z</dcterms:modified>
  <cp:category/>
</cp:coreProperties>
</file>