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62" r:id="rId9"/>
    <p:sldId id="280" r:id="rId10"/>
    <p:sldId id="278" r:id="rId11"/>
    <p:sldId id="281" r:id="rId12"/>
    <p:sldId id="284" r:id="rId13"/>
    <p:sldId id="282" r:id="rId14"/>
    <p:sldId id="283" r:id="rId15"/>
    <p:sldId id="270" r:id="rId16"/>
    <p:sldId id="263" r:id="rId17"/>
    <p:sldId id="264" r:id="rId18"/>
    <p:sldId id="269" r:id="rId19"/>
    <p:sldId id="265" r:id="rId20"/>
    <p:sldId id="266" r:id="rId21"/>
    <p:sldId id="268" r:id="rId22"/>
    <p:sldId id="271" r:id="rId23"/>
    <p:sldId id="267" r:id="rId24"/>
    <p:sldId id="275" r:id="rId25"/>
    <p:sldId id="273" r:id="rId26"/>
    <p:sldId id="272" r:id="rId27"/>
    <p:sldId id="274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15E8D-1C14-4B88-95FC-A75302BBDFCD}" type="datetimeFigureOut">
              <a:rPr lang="el-GR" smtClean="0"/>
              <a:t>7/3/2022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A366-5CA8-43C8-9F86-240B2B54024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704D-77EB-4973-8DB1-E3F17D725360}" type="datetimeFigureOut">
              <a:rPr lang="el-GR" smtClean="0"/>
              <a:t>7/3/2022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568E-9D47-4E3E-981B-7675B1E678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704D-77EB-4973-8DB1-E3F17D725360}" type="datetimeFigureOut">
              <a:rPr lang="el-GR" smtClean="0"/>
              <a:t>7/3/2022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568E-9D47-4E3E-981B-7675B1E678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704D-77EB-4973-8DB1-E3F17D725360}" type="datetimeFigureOut">
              <a:rPr lang="el-GR" smtClean="0"/>
              <a:t>7/3/2022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568E-9D47-4E3E-981B-7675B1E678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704D-77EB-4973-8DB1-E3F17D725360}" type="datetimeFigureOut">
              <a:rPr lang="el-GR" smtClean="0"/>
              <a:t>7/3/2022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568E-9D47-4E3E-981B-7675B1E678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704D-77EB-4973-8DB1-E3F17D725360}" type="datetimeFigureOut">
              <a:rPr lang="el-GR" smtClean="0"/>
              <a:t>7/3/2022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568E-9D47-4E3E-981B-7675B1E678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704D-77EB-4973-8DB1-E3F17D725360}" type="datetimeFigureOut">
              <a:rPr lang="el-GR" smtClean="0"/>
              <a:t>7/3/2022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568E-9D47-4E3E-981B-7675B1E678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704D-77EB-4973-8DB1-E3F17D725360}" type="datetimeFigureOut">
              <a:rPr lang="el-GR" smtClean="0"/>
              <a:t>7/3/2022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568E-9D47-4E3E-981B-7675B1E678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704D-77EB-4973-8DB1-E3F17D725360}" type="datetimeFigureOut">
              <a:rPr lang="el-GR" smtClean="0"/>
              <a:t>7/3/2022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568E-9D47-4E3E-981B-7675B1E678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704D-77EB-4973-8DB1-E3F17D725360}" type="datetimeFigureOut">
              <a:rPr lang="el-GR" smtClean="0"/>
              <a:t>7/3/2022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568E-9D47-4E3E-981B-7675B1E678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704D-77EB-4973-8DB1-E3F17D725360}" type="datetimeFigureOut">
              <a:rPr lang="el-GR" smtClean="0"/>
              <a:t>7/3/2022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568E-9D47-4E3E-981B-7675B1E678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704D-77EB-4973-8DB1-E3F17D725360}" type="datetimeFigureOut">
              <a:rPr lang="el-GR" smtClean="0"/>
              <a:t>7/3/2022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568E-9D47-4E3E-981B-7675B1E678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B704D-77EB-4973-8DB1-E3F17D725360}" type="datetimeFigureOut">
              <a:rPr lang="el-GR" smtClean="0"/>
              <a:t>7/3/2022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568E-9D47-4E3E-981B-7675B1E6789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Α΄ Παγκόσμιος Πόλεμος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Με βάση τα Πιλοτικά Προγράμματα Σπουδών 2021-2022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1915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Η Βουλγαρία συμμαχεί με τις Κεντρικές Δυνάμεις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Αντάντ</a:t>
            </a:r>
            <a:r>
              <a:rPr lang="el-GR" dirty="0" smtClean="0"/>
              <a:t> θέλει να ανοίξει τα Στενά και να βοηθήσει τη Ρωσία							επιχείρηση κατάληψης των Δαρδανελίων	- ήττα </a:t>
            </a:r>
            <a:r>
              <a:rPr lang="el-GR" dirty="0" err="1" smtClean="0"/>
              <a:t>Αντάντ</a:t>
            </a:r>
            <a:r>
              <a:rPr lang="el-GR" dirty="0" smtClean="0"/>
              <a:t> από Οθωμανούς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Αντάντ</a:t>
            </a:r>
            <a:r>
              <a:rPr lang="el-GR" dirty="0" smtClean="0"/>
              <a:t> αποβιβάζει στρατεύματα στη Θεσσαλονίκη και μεταφέρεται ο πόλεμος στην Ελλάδα</a:t>
            </a:r>
            <a:endParaRPr lang="el-GR" dirty="0"/>
          </a:p>
        </p:txBody>
      </p:sp>
      <p:pic>
        <p:nvPicPr>
          <p:cNvPr id="6" name="5 - Θέση περιεχομένου" descr="battle-of-callipo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5" y="2071679"/>
            <a:ext cx="4572030" cy="2857519"/>
          </a:xfrm>
        </p:spPr>
      </p:pic>
      <p:sp>
        <p:nvSpPr>
          <p:cNvPr id="4" name="3 - Δεξιό βέλος"/>
          <p:cNvSpPr/>
          <p:nvPr/>
        </p:nvSpPr>
        <p:spPr>
          <a:xfrm>
            <a:off x="928662" y="3571876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1916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757478" cy="3951288"/>
          </a:xfrm>
        </p:spPr>
        <p:txBody>
          <a:bodyPr/>
          <a:lstStyle/>
          <a:p>
            <a:r>
              <a:rPr lang="el-GR" dirty="0" smtClean="0"/>
              <a:t>Μάχη στο Βερντέν</a:t>
            </a:r>
          </a:p>
          <a:p>
            <a:pPr>
              <a:buNone/>
            </a:pPr>
            <a:r>
              <a:rPr lang="el-GR" dirty="0" smtClean="0"/>
              <a:t>	χιλιάδες νεκροί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Μάχη στο Σομ</a:t>
            </a:r>
          </a:p>
          <a:p>
            <a:endParaRPr lang="el-GR" dirty="0"/>
          </a:p>
          <a:p>
            <a:pPr>
              <a:buNone/>
            </a:pPr>
            <a:r>
              <a:rPr lang="el-GR" sz="1600" dirty="0" err="1" smtClean="0"/>
              <a:t>Φωτο</a:t>
            </a:r>
            <a:r>
              <a:rPr lang="el-GR" sz="1600" dirty="0" smtClean="0"/>
              <a:t>: Από τη μάχη στο Σομ</a:t>
            </a:r>
          </a:p>
          <a:p>
            <a:endParaRPr lang="el-GR" dirty="0"/>
          </a:p>
        </p:txBody>
      </p:sp>
      <p:pic>
        <p:nvPicPr>
          <p:cNvPr id="7" name="6 - Θέση περιεχομένου" descr="battleofSome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321049" y="2214555"/>
            <a:ext cx="5608640" cy="315809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ζωή στα χαρακώματα</a:t>
            </a:r>
            <a:endParaRPr lang="el-GR" dirty="0"/>
          </a:p>
        </p:txBody>
      </p:sp>
      <p:pic>
        <p:nvPicPr>
          <p:cNvPr id="5" name="4 - Θέση εικόνας" descr="trenche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101" b="21101"/>
          <a:stretch>
            <a:fillRect/>
          </a:stretch>
        </p:blipFill>
        <p:spPr/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Στρατιώτες κοιμούνται και γράφουν γράμματα στα χαρακώματα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1917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0" y="1571612"/>
            <a:ext cx="4786314" cy="5286388"/>
          </a:xfrm>
        </p:spPr>
        <p:txBody>
          <a:bodyPr/>
          <a:lstStyle/>
          <a:p>
            <a:r>
              <a:rPr lang="el-GR" dirty="0" smtClean="0"/>
              <a:t>Ρωσία:  - γίνεται επανάσταση που ανατρέπει τον Τσάρο (Φεβ.)</a:t>
            </a:r>
          </a:p>
          <a:p>
            <a:pPr>
              <a:buNone/>
            </a:pPr>
            <a:r>
              <a:rPr lang="el-GR" dirty="0"/>
              <a:t>	</a:t>
            </a:r>
            <a:r>
              <a:rPr lang="el-GR" dirty="0" smtClean="0"/>
              <a:t>- Οκτωβριανή επανάσταση: η Ρωσία γίνεται </a:t>
            </a:r>
            <a:r>
              <a:rPr lang="el-GR" dirty="0" err="1" smtClean="0"/>
              <a:t>σοσιαλιστικη</a:t>
            </a:r>
            <a:endParaRPr lang="el-GR" dirty="0" smtClean="0"/>
          </a:p>
          <a:p>
            <a:pPr>
              <a:buNone/>
            </a:pPr>
            <a:r>
              <a:rPr lang="el-GR" dirty="0"/>
              <a:t>	</a:t>
            </a:r>
            <a:r>
              <a:rPr lang="el-GR" dirty="0" smtClean="0"/>
              <a:t>- Συνθήκη ειρήνης με τη Γερμανία </a:t>
            </a:r>
          </a:p>
          <a:p>
            <a:pPr>
              <a:buNone/>
            </a:pPr>
            <a:r>
              <a:rPr lang="el-GR" dirty="0"/>
              <a:t>	</a:t>
            </a:r>
            <a:r>
              <a:rPr lang="el-GR" dirty="0" smtClean="0"/>
              <a:t>(Συνθήκη του Μπρεστ-</a:t>
            </a:r>
            <a:r>
              <a:rPr lang="el-GR" dirty="0" err="1" smtClean="0"/>
              <a:t>Λιτόφσκ</a:t>
            </a:r>
            <a:r>
              <a:rPr lang="el-GR" dirty="0" smtClean="0"/>
              <a:t>)</a:t>
            </a:r>
          </a:p>
          <a:p>
            <a:r>
              <a:rPr lang="el-GR" dirty="0" smtClean="0"/>
              <a:t>ΗΠΑ: μπαίνουν στον πόλεμο με την </a:t>
            </a:r>
            <a:r>
              <a:rPr lang="el-GR" dirty="0" err="1" smtClean="0"/>
              <a:t>Αντάντ</a:t>
            </a:r>
            <a:endParaRPr lang="el-GR" dirty="0" smtClean="0"/>
          </a:p>
          <a:p>
            <a:pPr>
              <a:buNone/>
            </a:pPr>
            <a:r>
              <a:rPr lang="el-GR" dirty="0"/>
              <a:t>	</a:t>
            </a:r>
            <a:r>
              <a:rPr lang="el-GR" dirty="0" smtClean="0"/>
              <a:t>1.000.000 στρατιώτες</a:t>
            </a:r>
          </a:p>
          <a:p>
            <a:pPr>
              <a:buNone/>
            </a:pPr>
            <a:r>
              <a:rPr lang="el-GR" dirty="0"/>
              <a:t>	</a:t>
            </a:r>
            <a:r>
              <a:rPr lang="el-GR" dirty="0" smtClean="0"/>
              <a:t>άφθονα υλικά μέσα</a:t>
            </a:r>
          </a:p>
          <a:p>
            <a:r>
              <a:rPr lang="el-GR" dirty="0" smtClean="0"/>
              <a:t>Ελλάδα: μπαίνει στον πόλεμο στο πλευρό της </a:t>
            </a:r>
            <a:r>
              <a:rPr lang="el-GR" dirty="0" err="1" smtClean="0"/>
              <a:t>Αντάντ</a:t>
            </a:r>
            <a:r>
              <a:rPr lang="el-GR" dirty="0" smtClean="0"/>
              <a:t> (Ιούνιος)</a:t>
            </a:r>
            <a:endParaRPr lang="el-GR" dirty="0"/>
          </a:p>
        </p:txBody>
      </p:sp>
      <p:pic>
        <p:nvPicPr>
          <p:cNvPr id="7" name="6 - Θέση περιεχομένου" descr="join-the-marines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260120" y="1857364"/>
            <a:ext cx="2883780" cy="386640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1918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71792" cy="4525963"/>
          </a:xfrm>
        </p:spPr>
        <p:txBody>
          <a:bodyPr/>
          <a:lstStyle/>
          <a:p>
            <a:r>
              <a:rPr lang="el-GR" dirty="0" smtClean="0"/>
              <a:t>Οι Κεντρικές Δυνάμεις συνθηκολογούν</a:t>
            </a:r>
          </a:p>
          <a:p>
            <a:endParaRPr lang="el-GR" dirty="0"/>
          </a:p>
          <a:p>
            <a:r>
              <a:rPr lang="el-GR" dirty="0" smtClean="0"/>
              <a:t>Νίκη της </a:t>
            </a:r>
            <a:r>
              <a:rPr lang="el-GR" dirty="0" err="1" smtClean="0"/>
              <a:t>Αντάντ</a:t>
            </a:r>
            <a:endParaRPr lang="el-GR" dirty="0"/>
          </a:p>
        </p:txBody>
      </p:sp>
      <p:pic>
        <p:nvPicPr>
          <p:cNvPr id="5" name="4 - Θέση περιεχομένου" descr="p06lrrv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868" y="1643050"/>
            <a:ext cx="5125612" cy="288315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57356" y="5000636"/>
            <a:ext cx="5486400" cy="566738"/>
          </a:xfrm>
        </p:spPr>
        <p:txBody>
          <a:bodyPr/>
          <a:lstStyle/>
          <a:p>
            <a:pPr algn="ctr"/>
            <a:r>
              <a:rPr lang="el-GR" dirty="0" smtClean="0"/>
              <a:t>Χειροβομβίδα</a:t>
            </a:r>
            <a:endParaRPr lang="el-GR" dirty="0"/>
          </a:p>
        </p:txBody>
      </p:sp>
      <p:pic>
        <p:nvPicPr>
          <p:cNvPr id="5" name="4 - Θέση εικόνας" descr="C:\Έγγραφα Στέλλας\ΙΣΤΟΡΙΑ Γ ΓΥΜΝΑΣΙΟΥ\Εικόνες\160px-Mills_N°36_SGM-2.jpg"/>
          <p:cNvPicPr>
            <a:picLocks noGrp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 bwMode="auto">
          <a:xfrm>
            <a:off x="3214678" y="1214422"/>
            <a:ext cx="2357454" cy="300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Δηλητηριώδη αέρια</a:t>
            </a:r>
            <a:endParaRPr lang="el-GR" dirty="0"/>
          </a:p>
        </p:txBody>
      </p:sp>
      <p:pic>
        <p:nvPicPr>
          <p:cNvPr id="22530" name="Picture 2" descr="Τα όπλα του Α' Παγκόσμιου Πολέμου. Τι αντιμετώπισαν οι στρατιώτες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867" r="58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Τυφέκιο και ξιφολόγχη</a:t>
            </a:r>
            <a:endParaRPr lang="el-GR" dirty="0"/>
          </a:p>
        </p:txBody>
      </p:sp>
      <p:pic>
        <p:nvPicPr>
          <p:cNvPr id="23556" name="Picture 4" descr="https://upload.wikimedia.org/wikipedia/el/thumb/8/8f/M1903ar4.jpg/220px-M1903ar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928670"/>
            <a:ext cx="4564076" cy="3423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14480" y="5072074"/>
            <a:ext cx="5486400" cy="566738"/>
          </a:xfrm>
        </p:spPr>
        <p:txBody>
          <a:bodyPr/>
          <a:lstStyle/>
          <a:p>
            <a:pPr algn="ctr"/>
            <a:r>
              <a:rPr lang="el-GR" dirty="0" smtClean="0"/>
              <a:t>Πολυβόλα</a:t>
            </a:r>
            <a:endParaRPr lang="el-GR" dirty="0"/>
          </a:p>
        </p:txBody>
      </p:sp>
      <p:pic>
        <p:nvPicPr>
          <p:cNvPr id="5" name="4 - Θέση εικόνας" descr="https://upload.wikimedia.org/wikipedia/commons/thumb/7/7b/Vickers_machine_gun_crew_with_gas_masks.jpg/250px-Vickers_machine_gun_crew_with_gas_masks.jpg"/>
          <p:cNvPicPr>
            <a:picLocks noGrp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 bwMode="auto">
          <a:xfrm>
            <a:off x="1785918" y="1214422"/>
            <a:ext cx="5357850" cy="2928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Πυροβολικό</a:t>
            </a:r>
            <a:endParaRPr lang="el-GR" dirty="0"/>
          </a:p>
        </p:txBody>
      </p:sp>
      <p:pic>
        <p:nvPicPr>
          <p:cNvPr id="25602" name="Picture 2" descr="https://upload.wikimedia.org/wikipedia/commons/8/8d/18pounders3rdYpres191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17" r="417"/>
          <a:stretch>
            <a:fillRect/>
          </a:stretch>
        </p:blipFill>
        <p:spPr bwMode="auto">
          <a:xfrm>
            <a:off x="1714480" y="357166"/>
            <a:ext cx="5849960" cy="4387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αίτια του Α΄ Παγκοσμίου Πολέμου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pPr>
              <a:buNone/>
            </a:pPr>
            <a:r>
              <a:rPr lang="el-GR" sz="2400" dirty="0" smtClean="0">
                <a:hlinkClick r:id="rId2" action="ppaction://hlinksldjump"/>
              </a:rPr>
              <a:t>Ιμπεριαλισμός	</a:t>
            </a:r>
            <a:r>
              <a:rPr lang="el-GR" sz="2400" dirty="0" smtClean="0"/>
              <a:t>					</a:t>
            </a:r>
            <a:r>
              <a:rPr lang="el-GR" sz="2400" dirty="0" smtClean="0">
                <a:hlinkClick r:id="rId3" action="ppaction://hlinksldjump"/>
              </a:rPr>
              <a:t>Εθνικισμός</a:t>
            </a:r>
            <a:endParaRPr lang="el-GR" sz="2400" dirty="0" smtClean="0"/>
          </a:p>
          <a:p>
            <a:pPr>
              <a:buNone/>
            </a:pPr>
            <a:endParaRPr lang="el-GR" sz="2400" dirty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/>
          </a:p>
          <a:p>
            <a:pPr>
              <a:buNone/>
            </a:pPr>
            <a:r>
              <a:rPr lang="el-GR" sz="2400" dirty="0" smtClean="0"/>
              <a:t>				</a:t>
            </a:r>
            <a:r>
              <a:rPr lang="el-GR" sz="2400" dirty="0" smtClean="0">
                <a:hlinkClick r:id="rId4" action="ppaction://hlinksldjump"/>
              </a:rPr>
              <a:t>Μιλιταρισμός</a:t>
            </a:r>
            <a:endParaRPr lang="el-GR" sz="2400" dirty="0" smtClean="0"/>
          </a:p>
        </p:txBody>
      </p:sp>
      <p:sp>
        <p:nvSpPr>
          <p:cNvPr id="4" name="3 - Έλλειψη"/>
          <p:cNvSpPr/>
          <p:nvPr/>
        </p:nvSpPr>
        <p:spPr>
          <a:xfrm>
            <a:off x="3000364" y="3500438"/>
            <a:ext cx="264320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Αίτια</a:t>
            </a:r>
            <a:endParaRPr lang="el-GR" sz="3200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10800000">
            <a:off x="2214546" y="3571876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flipV="1">
            <a:off x="5786446" y="3571876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rot="5400000">
            <a:off x="4071934" y="500063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85918" y="5143512"/>
            <a:ext cx="5486400" cy="566738"/>
          </a:xfrm>
        </p:spPr>
        <p:txBody>
          <a:bodyPr/>
          <a:lstStyle/>
          <a:p>
            <a:r>
              <a:rPr lang="el-GR" dirty="0" smtClean="0"/>
              <a:t>Τανκς – Άρματα Μάχης</a:t>
            </a:r>
            <a:endParaRPr lang="el-GR" dirty="0"/>
          </a:p>
        </p:txBody>
      </p:sp>
      <p:pic>
        <p:nvPicPr>
          <p:cNvPr id="11" name="10 - Θέση εικόνας" descr="https://i1.wp.com/www.mixanitouxronou.gr/wp-content/uploads/2017/04/British_Mark_IV_Tadpole_tank.jpg?resize=798%2C413&amp;ssl=1"/>
          <p:cNvPicPr>
            <a:picLocks noGrp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 bwMode="auto">
          <a:xfrm>
            <a:off x="884252" y="142874"/>
            <a:ext cx="7116772" cy="4286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57356" y="5357826"/>
            <a:ext cx="5486400" cy="566738"/>
          </a:xfrm>
        </p:spPr>
        <p:txBody>
          <a:bodyPr/>
          <a:lstStyle/>
          <a:p>
            <a:pPr algn="ctr"/>
            <a:r>
              <a:rPr lang="el-GR" dirty="0" smtClean="0"/>
              <a:t>Τα αεροπλάνα</a:t>
            </a:r>
            <a:endParaRPr lang="el-GR" dirty="0"/>
          </a:p>
        </p:txBody>
      </p:sp>
      <p:pic>
        <p:nvPicPr>
          <p:cNvPr id="5" name="4 - Θέση εικόνας" descr="Τα όπλα του Α' Παγκόσμιου Πολέμου. Τι αντιμετώπισαν οι στρατιώτες "/>
          <p:cNvPicPr>
            <a:picLocks noGrp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 bwMode="auto">
          <a:xfrm>
            <a:off x="2071670" y="1285860"/>
            <a:ext cx="5429250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57356" y="5715016"/>
            <a:ext cx="5486400" cy="566738"/>
          </a:xfrm>
        </p:spPr>
        <p:txBody>
          <a:bodyPr/>
          <a:lstStyle/>
          <a:p>
            <a:pPr algn="ctr"/>
            <a:r>
              <a:rPr lang="el-GR" dirty="0" smtClean="0"/>
              <a:t>Φλογοβόλα</a:t>
            </a:r>
            <a:endParaRPr lang="el-GR" dirty="0"/>
          </a:p>
        </p:txBody>
      </p:sp>
      <p:pic>
        <p:nvPicPr>
          <p:cNvPr id="7" name="6 - Θέση εικόνας" descr="https://upload.wikimedia.org/wikipedia/commons/2/2f/Bundesarchiv_Bild_183-R22888%2C_Westfront%2C_Flammenwerfer.jpg"/>
          <p:cNvPicPr>
            <a:picLocks noGrp="1"/>
          </p:cNvPicPr>
          <p:nvPr>
            <p:ph type="pic" idx="1"/>
          </p:nvPr>
        </p:nvPicPr>
        <p:blipFill>
          <a:blip r:embed="rId2"/>
          <a:srcRect l="9539" r="9539"/>
          <a:stretch>
            <a:fillRect/>
          </a:stretch>
        </p:blipFill>
        <p:spPr bwMode="auto">
          <a:xfrm>
            <a:off x="1357313" y="285750"/>
            <a:ext cx="62150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728" y="6072206"/>
            <a:ext cx="6143668" cy="566738"/>
          </a:xfrm>
        </p:spPr>
        <p:txBody>
          <a:bodyPr/>
          <a:lstStyle/>
          <a:p>
            <a:r>
              <a:rPr lang="el-GR" dirty="0" smtClean="0"/>
              <a:t>Τα χαρακώματα στον Α΄ Παγκόσμιο Πόλεμο</a:t>
            </a:r>
            <a:endParaRPr lang="el-GR" dirty="0"/>
          </a:p>
        </p:txBody>
      </p:sp>
      <p:pic>
        <p:nvPicPr>
          <p:cNvPr id="27650" name="Picture 2" descr="https://lh3.googleusercontent.com/XLDnon8PfxZNXAC_gU9PfR2l8oA8uveN_ylSEBm2Wj9TbaS7c3s0Xjo8CRwk_Uzz4WhAsGgFl0Ok1rVcl3mBPwpOd8MGIOL0U9WXwsp57mjx_CwDkz24N35dWLujMa112q1p_EIMwx7owW2YT8067uXUsdjuxWJsywpi9Ba_c_MXqcqd58kTHz6X97lPwITMDplw5vcebD5rjWXdskVyTAxzYDJ0-B17wQPYEUvACS3r9XFBVX_r53HEkkeFh7AK9pEVvm3nqMSPWi4TawvBB5SyEVLlupY4aBK2HSkLG4MeLrq2qRXVGVm-JGfF5gsevOr2CVwP0BWWfLq4PaGZQW-Y05DQeJgV1YvBLirrhLjV377EELLrdCiFo-jl45o_MeX4ILKYf-w-WFEgBMYeOeNKAy7TokI0qhlARRdUYtyErEkVol7rBV4aWebVHSOju1V8JVyptSV_imDgxyqNl_d3yAX2kmb9ImdvZX_B5fb86MRG39UFbBQdXjeR951Ia6bVj7iAkWJeRrhQhVx_Ep5FYV9ARB6rIdqtERtBVKiMD0tGNStIc-rfGWptf2YoaVKJ2Hn95XykDbkOBvq5T4puCkvV_NkuE_oELZnChpnUmLiuJsYno0v1KuqzG6prt-QN1YqDiKE-whI9Fv_J5ECAAPCdtY9tn4RJ89iUwKorZ6zGnsxT0YVze6NG0SD_0WQDqh57PLCtuYjv4BPzsJUudA=w834-h625-no?authuser=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76" b="176"/>
          <a:stretch>
            <a:fillRect/>
          </a:stretch>
        </p:blipFill>
        <p:spPr bwMode="auto">
          <a:xfrm>
            <a:off x="642938" y="0"/>
            <a:ext cx="7643812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6291262"/>
            <a:ext cx="7715304" cy="566738"/>
          </a:xfrm>
        </p:spPr>
        <p:txBody>
          <a:bodyPr/>
          <a:lstStyle/>
          <a:p>
            <a:r>
              <a:rPr lang="el-GR" dirty="0" smtClean="0"/>
              <a:t>Η Ευρώπη πριν τον Ά Παγκόσμιο Πόλεμο</a:t>
            </a:r>
            <a:endParaRPr lang="el-GR" dirty="0"/>
          </a:p>
        </p:txBody>
      </p:sp>
      <p:pic>
        <p:nvPicPr>
          <p:cNvPr id="34818" name="Picture 2" descr="1. Τα αντίπαλα στρατόπεδα του Α‘ Παγκόσμιου πολέμου, 1914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439" r="10439"/>
          <a:stretch>
            <a:fillRect/>
          </a:stretch>
        </p:blipFill>
        <p:spPr bwMode="auto">
          <a:xfrm>
            <a:off x="500063" y="0"/>
            <a:ext cx="8501062" cy="6072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6072206"/>
            <a:ext cx="8643998" cy="566738"/>
          </a:xfrm>
        </p:spPr>
        <p:txBody>
          <a:bodyPr/>
          <a:lstStyle/>
          <a:p>
            <a:r>
              <a:rPr lang="el-GR" dirty="0" smtClean="0"/>
              <a:t>Χάρτης μετά το τέλος του πολέμου</a:t>
            </a:r>
            <a:endParaRPr lang="el-GR" dirty="0"/>
          </a:p>
        </p:txBody>
      </p:sp>
      <p:pic>
        <p:nvPicPr>
          <p:cNvPr id="28674" name="Picture 2" descr="1. Η Ευρώπη μετά τον Α’ Παγκόσμιο πόλεμο, σύμφωνα με τις αποφάσεις του συνεδρίου του Παρισιού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756" b="1756"/>
          <a:stretch>
            <a:fillRect/>
          </a:stretch>
        </p:blipFill>
        <p:spPr bwMode="auto">
          <a:xfrm>
            <a:off x="714375" y="0"/>
            <a:ext cx="7929563" cy="5643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Σύγκριση χαρτών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α) Ποιες αυτοκρατορίες διαλύθηκαν; ......................................................................................</a:t>
            </a:r>
          </a:p>
          <a:p>
            <a:r>
              <a:rPr lang="el-GR" dirty="0"/>
              <a:t>.............................................................................................................................................</a:t>
            </a:r>
          </a:p>
          <a:p>
            <a:r>
              <a:rPr lang="el-GR" dirty="0"/>
              <a:t>β) Ποιές χώρες έχασαν εδάφη; ................................................................................................</a:t>
            </a:r>
          </a:p>
          <a:p>
            <a:r>
              <a:rPr lang="el-GR" dirty="0"/>
              <a:t>.............................................................................................................................................</a:t>
            </a:r>
          </a:p>
          <a:p>
            <a:r>
              <a:rPr lang="el-GR" dirty="0"/>
              <a:t>γ) Ποιές νέες χώρες δημιουργήθηκαν; .....................................................................................</a:t>
            </a:r>
          </a:p>
          <a:p>
            <a:r>
              <a:rPr lang="el-GR" dirty="0"/>
              <a:t>..............................................................................................................................................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τέλος του πολέμου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Νικητές:.................................................</a:t>
            </a:r>
          </a:p>
          <a:p>
            <a:r>
              <a:rPr lang="el-GR" dirty="0"/>
              <a:t>Νεκροί:..................................................</a:t>
            </a:r>
          </a:p>
          <a:p>
            <a:r>
              <a:rPr lang="el-GR" dirty="0"/>
              <a:t>Τραυματίες: ..........................................</a:t>
            </a:r>
          </a:p>
          <a:p>
            <a:r>
              <a:rPr lang="el-GR" dirty="0"/>
              <a:t>Συνέπειες για την Ευρώπη: </a:t>
            </a:r>
            <a:r>
              <a:rPr lang="el-GR" dirty="0" smtClean="0"/>
              <a:t>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Ιμπεριαλισμός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= η πολιτική επέκτασης των βιομηχανικά αναπτυγμένων κρατών σε βάρος άλλων κρατών</a:t>
            </a:r>
          </a:p>
          <a:p>
            <a:pPr>
              <a:buNone/>
            </a:pPr>
            <a:r>
              <a:rPr lang="el-GR" dirty="0" smtClean="0"/>
              <a:t>Σημαντικός παράγοντας: η </a:t>
            </a:r>
            <a:r>
              <a:rPr lang="el-GR" b="1" dirty="0" smtClean="0"/>
              <a:t>Γερμανία</a:t>
            </a:r>
            <a:r>
              <a:rPr lang="el-GR" dirty="0" smtClean="0"/>
              <a:t> επιθυμεί μερίδιο στον παγκόσμιο πλούτο και τις αποικίες (για να καλύψει τις ανάγκες της σε καύσιμα, πρώτες ύλες και αγορές)</a:t>
            </a:r>
          </a:p>
          <a:p>
            <a:pPr>
              <a:buNone/>
            </a:pPr>
            <a:r>
              <a:rPr lang="el-GR" dirty="0"/>
              <a:t>	</a:t>
            </a:r>
            <a:r>
              <a:rPr lang="el-GR" dirty="0" smtClean="0"/>
              <a:t>			Βρετανία - Γαλλία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Αριστερό-δεξιό βέλος"/>
          <p:cNvSpPr/>
          <p:nvPr/>
        </p:nvSpPr>
        <p:spPr>
          <a:xfrm>
            <a:off x="1357290" y="5357826"/>
            <a:ext cx="1285884" cy="4286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Εθνικισμός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= η απόλυτη και με πάθος αφοσίωση των ατόμων στο έθνος τους , η οποία φτάνει ως την περιφρόνηση και την εχθρότητα προς άλλα έθνη</a:t>
            </a:r>
          </a:p>
          <a:p>
            <a:pPr>
              <a:buNone/>
            </a:pPr>
            <a:endParaRPr lang="el-GR" dirty="0"/>
          </a:p>
          <a:p>
            <a:r>
              <a:rPr lang="el-GR" dirty="0" smtClean="0"/>
              <a:t>Οι συμπεριφορές των λαών είχαν βαρύτητα</a:t>
            </a:r>
          </a:p>
          <a:p>
            <a:r>
              <a:rPr lang="el-GR" dirty="0" smtClean="0"/>
              <a:t>Οι λαοί δεν ήθελαν πόλεμο αλλά δε θα κατέπνιγαν τα εθνικά τους αισθήματα για την ειρήνη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Μιλιταρισμός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l-GR" sz="9600" dirty="0" smtClean="0"/>
              <a:t>= Σύμφωνα με το μιλιταρισμό, τα κράτη και οι κοινωνίες κυβερνιούνται καλύτερα όταν στηρίζονται στις στρατιωτικές αρχές και στην πειθαρχία, γιατί έτσι πετυχαίνουν τους στρατιωτικούς και εθνικούς τους στόχους.</a:t>
            </a:r>
          </a:p>
          <a:p>
            <a:pPr>
              <a:buNone/>
            </a:pPr>
            <a:endParaRPr lang="el-GR" sz="9600" dirty="0"/>
          </a:p>
          <a:p>
            <a:pPr>
              <a:buNone/>
            </a:pPr>
            <a:r>
              <a:rPr lang="el-GR" sz="9600" dirty="0" smtClean="0"/>
              <a:t>	</a:t>
            </a:r>
          </a:p>
          <a:p>
            <a:pPr>
              <a:buNone/>
            </a:pPr>
            <a:r>
              <a:rPr lang="el-GR" sz="9600" dirty="0" smtClean="0"/>
              <a:t>	Η </a:t>
            </a:r>
            <a:r>
              <a:rPr lang="el-GR" sz="9600" b="1" dirty="0" smtClean="0"/>
              <a:t>Γερμανία</a:t>
            </a:r>
            <a:r>
              <a:rPr lang="el-GR" sz="9600" dirty="0" smtClean="0"/>
              <a:t> ενισχύεται στρατιωτικά και αναπτύσσει την πολεμική της βιομηχανία</a:t>
            </a:r>
          </a:p>
          <a:p>
            <a:pPr>
              <a:buNone/>
            </a:pPr>
            <a:endParaRPr lang="el-GR" sz="9600" dirty="0" smtClean="0"/>
          </a:p>
          <a:p>
            <a:pPr>
              <a:buNone/>
            </a:pPr>
            <a:r>
              <a:rPr lang="el-GR" sz="9600" dirty="0" smtClean="0"/>
              <a:t>			και οι άλλες δυνάμεις αυξάνουν τους στρατιωτικούς τους εξοπλισμούς</a:t>
            </a:r>
          </a:p>
          <a:p>
            <a:pPr>
              <a:buNone/>
            </a:pPr>
            <a:endParaRPr lang="el-GR" sz="7400" dirty="0" smtClean="0"/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 smtClean="0"/>
              <a:t>	</a:t>
            </a:r>
            <a:endParaRPr lang="el-GR" dirty="0"/>
          </a:p>
        </p:txBody>
      </p:sp>
      <p:sp>
        <p:nvSpPr>
          <p:cNvPr id="4" name="3 - Δεξιό βέλος"/>
          <p:cNvSpPr/>
          <p:nvPr/>
        </p:nvSpPr>
        <p:spPr>
          <a:xfrm>
            <a:off x="928662" y="4214818"/>
            <a:ext cx="85725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429684" cy="56673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δολοφονία του Φραγκίσκου Φερδινάνδου, διαδόχου του Αυστροουγγρικού θρόνου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85918" y="5857892"/>
            <a:ext cx="5486400" cy="804862"/>
          </a:xfrm>
        </p:spPr>
        <p:txBody>
          <a:bodyPr/>
          <a:lstStyle/>
          <a:p>
            <a:r>
              <a:rPr lang="el-GR" dirty="0" smtClean="0"/>
              <a:t>Ήταν η αφορμή για να κηρύξει η Αυστροουγγαρία τον πόλεμο στη Σερβία.</a:t>
            </a:r>
            <a:endParaRPr lang="el-GR" dirty="0"/>
          </a:p>
        </p:txBody>
      </p:sp>
      <p:pic>
        <p:nvPicPr>
          <p:cNvPr id="36866" name="Picture 2" descr="Gavrilo Princi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1064" r="11064"/>
          <a:stretch>
            <a:fillRect/>
          </a:stretch>
        </p:blipFill>
        <p:spPr bwMode="auto">
          <a:xfrm>
            <a:off x="1428728" y="142852"/>
            <a:ext cx="6564313" cy="472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n-US" dirty="0" err="1" smtClean="0"/>
              <a:t>Gavrilo</a:t>
            </a:r>
            <a:r>
              <a:rPr lang="en-US" dirty="0" smtClean="0"/>
              <a:t> </a:t>
            </a:r>
            <a:r>
              <a:rPr lang="en-US" dirty="0" err="1" smtClean="0"/>
              <a:t>Prinzip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37894" name="Picture 6" descr="Gavrilo Princip, cell, headshot, bw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7031" b="703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Θέση εικόνας" descr="World War 1 Europe Map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857224" y="0"/>
            <a:ext cx="7040880" cy="657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1914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Αυστροουγγαρία κηρύσσει τον πόλεμο στη Σερβία</a:t>
            </a:r>
          </a:p>
          <a:p>
            <a:r>
              <a:rPr lang="el-GR" dirty="0" smtClean="0"/>
              <a:t>Η Ρωσία και Γαλλία συμπαρίστανται στη Σερβία</a:t>
            </a:r>
          </a:p>
          <a:p>
            <a:r>
              <a:rPr lang="el-GR" dirty="0" smtClean="0"/>
              <a:t>Η Γερμανία υποστηρίζει την Αυστροουγγαρία</a:t>
            </a:r>
          </a:p>
          <a:p>
            <a:endParaRPr lang="el-GR" dirty="0"/>
          </a:p>
          <a:p>
            <a:r>
              <a:rPr lang="el-GR" dirty="0" smtClean="0"/>
              <a:t>Συνολικά 60 κηρύξεις πολέμων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4994</TotalTime>
  <Words>328</Words>
  <Application>Microsoft Office PowerPoint</Application>
  <PresentationFormat>Προβολή στην οθόνη (4:3)</PresentationFormat>
  <Paragraphs>90</Paragraphs>
  <Slides>27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Α΄ Παγκόσμιος Πόλεμος</vt:lpstr>
      <vt:lpstr>Τα αίτια του Α΄ Παγκοσμίου Πολέμου</vt:lpstr>
      <vt:lpstr>Ιμπεριαλισμός</vt:lpstr>
      <vt:lpstr>Εθνικισμός</vt:lpstr>
      <vt:lpstr>Μιλιταρισμός</vt:lpstr>
      <vt:lpstr>Η δολοφονία του Φραγκίσκου Φερδινάνδου, διαδόχου του Αυστροουγγρικού θρόνου</vt:lpstr>
      <vt:lpstr>Ο Gavrilo Prinzip </vt:lpstr>
      <vt:lpstr>Διαφάνεια 8</vt:lpstr>
      <vt:lpstr>1914</vt:lpstr>
      <vt:lpstr>1915</vt:lpstr>
      <vt:lpstr>1916</vt:lpstr>
      <vt:lpstr>Η ζωή στα χαρακώματα</vt:lpstr>
      <vt:lpstr>1917</vt:lpstr>
      <vt:lpstr>1918</vt:lpstr>
      <vt:lpstr>Χειροβομβίδα</vt:lpstr>
      <vt:lpstr>Δηλητηριώδη αέρια</vt:lpstr>
      <vt:lpstr>Τυφέκιο και ξιφολόγχη</vt:lpstr>
      <vt:lpstr>Πολυβόλα</vt:lpstr>
      <vt:lpstr>Πυροβολικό</vt:lpstr>
      <vt:lpstr>Τανκς – Άρματα Μάχης</vt:lpstr>
      <vt:lpstr>Τα αεροπλάνα</vt:lpstr>
      <vt:lpstr>Φλογοβόλα</vt:lpstr>
      <vt:lpstr>Τα χαρακώματα στον Α΄ Παγκόσμιο Πόλεμο</vt:lpstr>
      <vt:lpstr>Η Ευρώπη πριν τον Ά Παγκόσμιο Πόλεμο</vt:lpstr>
      <vt:lpstr>Χάρτης μετά το τέλος του πολέμου</vt:lpstr>
      <vt:lpstr>Σύγκριση χαρτών</vt:lpstr>
      <vt:lpstr>Το τέλος του πολέμου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 Παγκόσμιος Πόλεμος</dc:title>
  <dc:creator>User</dc:creator>
  <cp:lastModifiedBy>User</cp:lastModifiedBy>
  <cp:revision>20</cp:revision>
  <dcterms:created xsi:type="dcterms:W3CDTF">2022-03-07T08:19:48Z</dcterms:created>
  <dcterms:modified xsi:type="dcterms:W3CDTF">2022-03-10T19:34:30Z</dcterms:modified>
</cp:coreProperties>
</file>