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258" r:id="rId5"/>
    <p:sldId id="259" r:id="rId6"/>
    <p:sldId id="260" r:id="rId7"/>
    <p:sldId id="261" r:id="rId8"/>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204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p:normalViewPr>
  <p:slideViewPr>
    <p:cSldViewPr snapToGrid="0">
      <p:cViewPr varScale="1">
        <p:scale>
          <a:sx n="64" d="100"/>
          <a:sy n="64" d="100"/>
        </p:scale>
        <p:origin x="596" y="48"/>
      </p:cViewPr>
      <p:guideLst/>
    </p:cSldViewPr>
  </p:slideViewPr>
  <p:notesTextViewPr>
    <p:cViewPr>
      <p:scale>
        <a:sx n="1" d="1"/>
        <a:sy n="1" d="1"/>
      </p:scale>
      <p:origin x="0" y="0"/>
    </p:cViewPr>
  </p:notesTextViewPr>
  <p:sorterViewPr>
    <p:cViewPr varScale="1">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AA933-6DD0-4896-9EF0-F91BB2D8CE33}" type="datetimeFigureOut">
              <a:rPr lang="el-GR" smtClean="0"/>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6C42A-76AC-4988-9BE9-17DFB69F693E}"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4CF28-B465-344C-9D9D-5D8AC77E59F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4CF28-B465-344C-9D9D-5D8AC77E59F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9F98E-9252-6C43-97CA-9BF331A9962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9F98E-9252-6C43-97CA-9BF331A9962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E35E3D4-5710-435C-96E3-FE908EB1A271}"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lstStyle/>
          <a:p>
            <a:fld id="{FE35E3D4-5710-435C-96E3-FE908EB1A271}"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lstStyle/>
          <a:p>
            <a:fld id="{FE35E3D4-5710-435C-96E3-FE908EB1A271}"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lstStyle/>
          <a:p>
            <a:fld id="{FE35E3D4-5710-435C-96E3-FE908EB1A271}"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E35E3D4-5710-435C-96E3-FE908EB1A271}"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5" name="Date Placeholder 4"/>
          <p:cNvSpPr>
            <a:spLocks noGrp="1"/>
          </p:cNvSpPr>
          <p:nvPr>
            <p:ph type="dt" sz="half" idx="10"/>
          </p:nvPr>
        </p:nvSpPr>
        <p:spPr/>
        <p:txBody>
          <a:bodyPr/>
          <a:lstStyle/>
          <a:p>
            <a:fld id="{FE35E3D4-5710-435C-96E3-FE908EB1A271}"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7" name="Date Placeholder 6"/>
          <p:cNvSpPr>
            <a:spLocks noGrp="1"/>
          </p:cNvSpPr>
          <p:nvPr>
            <p:ph type="dt" sz="half" idx="10"/>
          </p:nvPr>
        </p:nvSpPr>
        <p:spPr/>
        <p:txBody>
          <a:bodyPr/>
          <a:lstStyle/>
          <a:p>
            <a:fld id="{FE35E3D4-5710-435C-96E3-FE908EB1A271}"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E35E3D4-5710-435C-96E3-FE908EB1A271}"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5E3D4-5710-435C-96E3-FE908EB1A271}"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E35E3D4-5710-435C-96E3-FE908EB1A271}"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E35E3D4-5710-435C-96E3-FE908EB1A271}"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A002AA6-F68D-4E2A-8A36-156D4DF61488}"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35E3D4-5710-435C-96E3-FE908EB1A271}" type="datetimeFigureOut">
              <a:rPr lang="el-GR" smtClean="0"/>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002AA6-F68D-4E2A-8A36-156D4DF61488}"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s://el.wikipedia.org/wiki/%CE%91%CF%81%CF%87%CE%B1%CE%AF%CE%B1_%CE%91%CE%B8%CE%AE%CE%BD%CE%B1" TargetMode="External"/><Relationship Id="rId8" Type="http://schemas.openxmlformats.org/officeDocument/2006/relationships/hyperlink" Target="https://el.wikipedia.org/wiki/%CE%91%CE%BA%CE%B1%CE%B4%CE%B7%CE%BC%CE%AF%CE%B1_%CF%84%CE%BF%CF%85_%CE%A0%CE%BB%CE%AC%CF%84%CF%89%CE%BD%CE%B1" TargetMode="External"/><Relationship Id="rId7" Type="http://schemas.openxmlformats.org/officeDocument/2006/relationships/hyperlink" Target="https://el.wikipedia.org/wiki/%CE%9C%CE%B1%CE%BA%CE%B5%CE%B4%CE%BF%CE%BD%CE%AF%CE%B1_(%CE%B5%CE%BB%CE%BB%CE%B7%CE%BD%CE%B9%CE%BA%CF%8C_%CE%B4%CE%B9%CE%B1%CE%BC%CE%AD%CF%81%CE%B9%CF%83%CE%BC%CE%B1)" TargetMode="External"/><Relationship Id="rId6" Type="http://schemas.openxmlformats.org/officeDocument/2006/relationships/hyperlink" Target="https://el.wikipedia.org/wiki/%CE%A7%CE%B1%CE%BB%CE%BA%CE%B9%CE%B4%CE%B9%CE%BA%CE%AE" TargetMode="External"/><Relationship Id="rId5" Type="http://schemas.openxmlformats.org/officeDocument/2006/relationships/hyperlink" Target="https://el.wikipedia.org/wiki/%CE%91%CF%81%CF%87%CE%B1%CE%AF%CE%B1_%CE%A3%CF%84%CE%AC%CE%B3%CE%B5%CE%B9%CF%81%CE%B1" TargetMode="External"/><Relationship Id="rId4" Type="http://schemas.openxmlformats.org/officeDocument/2006/relationships/hyperlink" Target="https://el.wikipedia.org/wiki/%CE%95%CF%80%CE%B9%CF%83%CF%84%CE%AE%CE%BC%CE%BF%CE%BD%CE%B1%CF%82" TargetMode="External"/><Relationship Id="rId3" Type="http://schemas.openxmlformats.org/officeDocument/2006/relationships/hyperlink" Target="https://el.wikipedia.org/wiki/%CE%A6%CE%B9%CE%BB%CE%BF%CF%83%CE%BF%CF%86%CE%AF%CE%B1" TargetMode="External"/><Relationship Id="rId27" Type="http://schemas.openxmlformats.org/officeDocument/2006/relationships/slideLayout" Target="../slideLayouts/slideLayout1.xml"/><Relationship Id="rId26" Type="http://schemas.openxmlformats.org/officeDocument/2006/relationships/hyperlink" Target="https://el.wikipedia.org/wiki/%CE%A6%CE%B9%CE%BB%CE%BF%CF%83%CE%BF%CF%86%CE%AF%CE%B1#%CE%A6%CE%B9%CE%BB%CF%8C%CF%83%CE%BF%CF%86%CE%BF%CE%B9" TargetMode="External"/><Relationship Id="rId25" Type="http://schemas.openxmlformats.org/officeDocument/2006/relationships/hyperlink" Target="https://el.wikipedia.org/wiki/%CE%A6%CE%B9%CE%BB%CE%BF%CF%83%CE%BF%CF%86%CE%B9%CE%BA%CF%8C_%CF%83%CF%8D%CF%83%CF%84%CE%B7%CE%BC%CE%B1" TargetMode="External"/><Relationship Id="rId24" Type="http://schemas.openxmlformats.org/officeDocument/2006/relationships/hyperlink" Target="https://el.wikipedia.org/wiki/%CE%A0%CE%BF%CE%BB%CE%B9%CF%84%CE%B9%CE%BA%CE%AE" TargetMode="External"/><Relationship Id="rId23" Type="http://schemas.openxmlformats.org/officeDocument/2006/relationships/hyperlink" Target="https://el.wikipedia.org/wiki/%CE%A1%CE%B7%CF%84%CE%BF%CF%81%CE%B9%CE%BA%CE%AE" TargetMode="External"/><Relationship Id="rId22" Type="http://schemas.openxmlformats.org/officeDocument/2006/relationships/hyperlink" Target="https://el.wikipedia.org/wiki/%CE%9C%CE%BF%CF%85%CF%83%CE%B9%CE%BA%CE%AE" TargetMode="External"/><Relationship Id="rId21" Type="http://schemas.openxmlformats.org/officeDocument/2006/relationships/hyperlink" Target="https://el.wikipedia.org/wiki/%CE%98%CE%AD%CE%B1%CF%84%CF%81%CE%BF" TargetMode="External"/><Relationship Id="rId20" Type="http://schemas.openxmlformats.org/officeDocument/2006/relationships/hyperlink" Target="https://el.wikipedia.org/wiki/%CE%A0%CE%BF%CE%AF%CE%B7%CF%83%CE%B7" TargetMode="External"/><Relationship Id="rId2" Type="http://schemas.openxmlformats.org/officeDocument/2006/relationships/hyperlink" Target="https://el.wikipedia.org/wiki/%CE%88%CE%BB%CE%BB%CE%B7%CE%BD%CE%B5%CF%82" TargetMode="External"/><Relationship Id="rId19" Type="http://schemas.openxmlformats.org/officeDocument/2006/relationships/hyperlink" Target="https://el.wikipedia.org/wiki/%CE%97%CE%B8%CE%B9%CE%BA%CE%AE" TargetMode="External"/><Relationship Id="rId18" Type="http://schemas.openxmlformats.org/officeDocument/2006/relationships/hyperlink" Target="https://el.wikipedia.org/wiki/%CE%9B%CE%BF%CE%B3%CE%B9%CE%BA%CE%AE" TargetMode="External"/><Relationship Id="rId17" Type="http://schemas.openxmlformats.org/officeDocument/2006/relationships/hyperlink" Target="https://el.wikipedia.org/wiki/%CE%9C%CE%B5%CF%84%CE%B1%CF%86%CF%85%CF%83%CE%B9%CE%BA%CE%AE" TargetMode="External"/><Relationship Id="rId16" Type="http://schemas.openxmlformats.org/officeDocument/2006/relationships/hyperlink" Target="https://el.wikipedia.org/wiki/%CE%96%CF%89%CE%BF%CE%BB%CE%BF%CE%B3%CE%AF%CE%B1" TargetMode="External"/><Relationship Id="rId15" Type="http://schemas.openxmlformats.org/officeDocument/2006/relationships/hyperlink" Target="https://el.wikipedia.org/wiki/%CE%92%CE%B9%CE%BF%CE%BB%CE%BF%CE%B3%CE%AF%CE%B1" TargetMode="External"/><Relationship Id="rId14" Type="http://schemas.openxmlformats.org/officeDocument/2006/relationships/hyperlink" Target="https://el.wikipedia.org/wiki/%CE%A6%CF%85%CF%83%CE%B9%CE%BA%CE%AE" TargetMode="External"/><Relationship Id="rId13" Type="http://schemas.openxmlformats.org/officeDocument/2006/relationships/hyperlink" Target="https://el.wikipedia.org/wiki/%CE%91%CF%81%CE%B9%CF%83%CF%84%CE%BF%CF%84%CE%AD%CE%BB%CE%B7%CF%82#cite_note-1" TargetMode="External"/><Relationship Id="rId12" Type="http://schemas.openxmlformats.org/officeDocument/2006/relationships/hyperlink" Target="https://el.wikipedia.org/wiki/%CE%9E%CE%B5%CE%BD%CE%BF%CE%BA%CF%81%CE%AC%CF%84%CE%B7%CF%82" TargetMode="External"/><Relationship Id="rId11" Type="http://schemas.openxmlformats.org/officeDocument/2006/relationships/hyperlink" Target="https://el.wikipedia.org/wiki/%CE%95%CF%8D%CE%B4%CE%BF%CE%BE%CE%BF%CF%82_%CE%BF_%CE%9A%CE%BD%CE%AF%CE%B4%CE%B9%CE%BF%CF%82" TargetMode="External"/><Relationship Id="rId10" Type="http://schemas.openxmlformats.org/officeDocument/2006/relationships/hyperlink" Target="https://el.wikipedia.org/wiki/%CE%A0%CE%BB%CE%AC%CF%84%CF%89%CE%BD%CE%B1%CF%82"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s://karavaki.wordpress.com/2019/05/20/hellenism-west_8/" TargetMode="External"/><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l-GR" dirty="0"/>
          </a:p>
        </p:txBody>
      </p:sp>
      <p:pic>
        <p:nvPicPr>
          <p:cNvPr id="15" name="Picture 14"/>
          <p:cNvPicPr>
            <a:picLocks noChangeAspect="1"/>
          </p:cNvPicPr>
          <p:nvPr/>
        </p:nvPicPr>
        <p:blipFill>
          <a:blip r:embed="rId1"/>
          <a:stretch>
            <a:fillRect/>
          </a:stretch>
        </p:blipFill>
        <p:spPr>
          <a:xfrm>
            <a:off x="6096000" y="1"/>
            <a:ext cx="6096000" cy="6858000"/>
          </a:xfrm>
          <a:prstGeom prst="rect">
            <a:avLst/>
          </a:prstGeom>
        </p:spPr>
      </p:pic>
      <p:sp>
        <p:nvSpPr>
          <p:cNvPr id="3" name="Subtitle 2"/>
          <p:cNvSpPr>
            <a:spLocks noGrp="1"/>
          </p:cNvSpPr>
          <p:nvPr>
            <p:ph type="subTitle" idx="1"/>
          </p:nvPr>
        </p:nvSpPr>
        <p:spPr>
          <a:xfrm>
            <a:off x="1524000" y="3602038"/>
            <a:ext cx="4409661" cy="1655762"/>
          </a:xfrm>
        </p:spPr>
        <p:txBody>
          <a:bodyPr/>
          <a:lstStyle/>
          <a:p>
            <a:endParaRPr lang="el-GR" dirty="0"/>
          </a:p>
        </p:txBody>
      </p:sp>
      <p:sp>
        <p:nvSpPr>
          <p:cNvPr id="6" name="Rectangle 5"/>
          <p:cNvSpPr/>
          <p:nvPr/>
        </p:nvSpPr>
        <p:spPr>
          <a:xfrm>
            <a:off x="0" y="0"/>
            <a:ext cx="6096000" cy="6956092"/>
          </a:xfrm>
          <a:prstGeom prst="rect">
            <a:avLst/>
          </a:prstGeom>
          <a:solidFill>
            <a:srgbClr val="204E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latin typeface="Arial Black" panose="020B0A04020102020204" pitchFamily="34" charset="0"/>
              </a:rPr>
              <a:t>ΑΡΙΣΤΟΤΕΛΗΣ</a:t>
            </a:r>
            <a:endParaRPr lang="el-GR" sz="4800" dirty="0">
              <a:latin typeface="Arial Black" panose="020B0A04020102020204" pitchFamily="34" charset="0"/>
            </a:endParaRPr>
          </a:p>
          <a:p>
            <a:pPr algn="ctr"/>
            <a:r>
              <a:rPr lang="el-GR" sz="1600" dirty="0">
                <a:latin typeface="Arial Black" panose="020B0A04020102020204" pitchFamily="34" charset="0"/>
              </a:rPr>
              <a:t> </a:t>
            </a:r>
            <a:r>
              <a:rPr lang="el-GR" sz="1600" b="0" i="0" dirty="0">
                <a:solidFill>
                  <a:srgbClr val="202122"/>
                </a:solidFill>
                <a:effectLst/>
                <a:latin typeface="Arial" panose="020B0604020202020204" pitchFamily="34" charset="0"/>
              </a:rPr>
              <a:t>Ο </a:t>
            </a:r>
            <a:r>
              <a:rPr lang="el-GR" sz="1600" b="1" i="0" dirty="0">
                <a:solidFill>
                  <a:srgbClr val="202122"/>
                </a:solidFill>
                <a:effectLst/>
                <a:latin typeface="Arial" panose="020B0604020202020204" pitchFamily="34" charset="0"/>
              </a:rPr>
              <a:t>Αριστοτέλης</a:t>
            </a:r>
            <a:r>
              <a:rPr lang="el-GR" sz="1600" b="0" i="0" dirty="0">
                <a:solidFill>
                  <a:srgbClr val="202122"/>
                </a:solidFill>
                <a:effectLst/>
                <a:latin typeface="Arial" panose="020B0604020202020204" pitchFamily="34" charset="0"/>
              </a:rPr>
              <a:t>  ήταν αρχαίος </a:t>
            </a:r>
            <a:r>
              <a:rPr lang="el-GR" sz="1600" b="0" i="0" u="none" strike="noStrike" dirty="0">
                <a:effectLst/>
                <a:latin typeface="Arial" panose="020B0604020202020204" pitchFamily="34" charset="0"/>
                <a:hlinkClick r:id="rId2" tooltip="Έλληνες"/>
              </a:rPr>
              <a:t>Έλληνας</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3" tooltip="Φιλοσοφία"/>
              </a:rPr>
              <a:t>φιλόσοφος</a:t>
            </a:r>
            <a:r>
              <a:rPr lang="el-GR" sz="1600" b="0" i="0" dirty="0">
                <a:solidFill>
                  <a:srgbClr val="202122"/>
                </a:solidFill>
                <a:effectLst/>
                <a:latin typeface="Arial" panose="020B0604020202020204" pitchFamily="34" charset="0"/>
              </a:rPr>
              <a:t> και </a:t>
            </a:r>
            <a:r>
              <a:rPr lang="el-GR" sz="1600" b="0" i="0" u="none" strike="noStrike" dirty="0">
                <a:effectLst/>
                <a:latin typeface="Arial" panose="020B0604020202020204" pitchFamily="34" charset="0"/>
                <a:hlinkClick r:id="rId4" tooltip="Επιστήμονας"/>
              </a:rPr>
              <a:t>επιστήμονας</a:t>
            </a:r>
            <a:r>
              <a:rPr lang="el-GR" sz="1600" b="0" i="0" dirty="0">
                <a:solidFill>
                  <a:srgbClr val="202122"/>
                </a:solidFill>
                <a:effectLst/>
                <a:latin typeface="Arial" panose="020B0604020202020204" pitchFamily="34" charset="0"/>
              </a:rPr>
              <a:t> που γεννήθηκε στα </a:t>
            </a:r>
            <a:r>
              <a:rPr lang="el-GR" sz="1600" b="0" i="0" u="none" strike="noStrike" dirty="0" err="1">
                <a:effectLst/>
                <a:latin typeface="Arial" panose="020B0604020202020204" pitchFamily="34" charset="0"/>
                <a:hlinkClick r:id="rId5" tooltip="Αρχαία Στάγειρα"/>
              </a:rPr>
              <a:t>Στάγειρα</a:t>
            </a:r>
            <a:r>
              <a:rPr lang="el-GR" sz="1600" b="0" i="0" dirty="0">
                <a:solidFill>
                  <a:srgbClr val="202122"/>
                </a:solidFill>
                <a:effectLst/>
                <a:latin typeface="Arial" panose="020B0604020202020204" pitchFamily="34" charset="0"/>
              </a:rPr>
              <a:t> της </a:t>
            </a:r>
            <a:r>
              <a:rPr lang="el-GR" sz="1600" b="0" i="0" u="none" strike="noStrike" dirty="0">
                <a:effectLst/>
                <a:latin typeface="Arial" panose="020B0604020202020204" pitchFamily="34" charset="0"/>
                <a:hlinkClick r:id="rId6" tooltip="Χαλκιδική"/>
              </a:rPr>
              <a:t>Χαλκιδικής</a:t>
            </a:r>
            <a:r>
              <a:rPr lang="el-GR" sz="1600" b="0" i="0" dirty="0">
                <a:solidFill>
                  <a:srgbClr val="202122"/>
                </a:solidFill>
                <a:effectLst/>
                <a:latin typeface="Arial" panose="020B0604020202020204" pitchFamily="34" charset="0"/>
              </a:rPr>
              <a:t>, στη </a:t>
            </a:r>
            <a:r>
              <a:rPr lang="el-GR" sz="1600" b="0" i="0" u="none" strike="noStrike" dirty="0">
                <a:effectLst/>
                <a:latin typeface="Arial" panose="020B0604020202020204" pitchFamily="34" charset="0"/>
                <a:hlinkClick r:id="rId7" tooltip="Μακεδονία (ελληνικό διαμέρισμα)"/>
              </a:rPr>
              <a:t>Μακεδονία</a:t>
            </a:r>
            <a:r>
              <a:rPr lang="el-GR" sz="1600" b="0" i="0" dirty="0">
                <a:solidFill>
                  <a:srgbClr val="202122"/>
                </a:solidFill>
                <a:effectLst/>
                <a:latin typeface="Arial" panose="020B0604020202020204" pitchFamily="34" charset="0"/>
              </a:rPr>
              <a:t>. Σε ηλικία 17 ετών εισέρχεται στην </a:t>
            </a:r>
            <a:r>
              <a:rPr lang="el-GR" sz="1600" b="0" i="0" u="none" strike="noStrike" dirty="0">
                <a:effectLst/>
                <a:latin typeface="Arial" panose="020B0604020202020204" pitchFamily="34" charset="0"/>
                <a:hlinkClick r:id="rId8" tooltip="Ακαδημία του Πλάτωνα"/>
              </a:rPr>
              <a:t>Ακαδημία του Πλάτωνα</a:t>
            </a:r>
            <a:r>
              <a:rPr lang="el-GR" sz="1600" b="0" i="0" dirty="0">
                <a:solidFill>
                  <a:srgbClr val="202122"/>
                </a:solidFill>
                <a:effectLst/>
                <a:latin typeface="Arial" panose="020B0604020202020204" pitchFamily="34" charset="0"/>
              </a:rPr>
              <a:t>, στην </a:t>
            </a:r>
            <a:r>
              <a:rPr lang="el-GR" sz="1600" b="0" i="0" u="none" strike="noStrike" dirty="0">
                <a:effectLst/>
                <a:latin typeface="Arial" panose="020B0604020202020204" pitchFamily="34" charset="0"/>
                <a:hlinkClick r:id="rId9" tooltip="Αρχαία Αθήνα"/>
              </a:rPr>
              <a:t>Αθήνα</a:t>
            </a:r>
            <a:r>
              <a:rPr lang="el-GR" sz="1600" b="0" i="0" dirty="0">
                <a:solidFill>
                  <a:srgbClr val="202122"/>
                </a:solidFill>
                <a:effectLst/>
                <a:latin typeface="Arial" panose="020B0604020202020204" pitchFamily="34" charset="0"/>
              </a:rPr>
              <a:t>, όπου παραμένει έως τα 37 του έτη. Εκεί συνδέεται τόσο με τον ίδιο τον </a:t>
            </a:r>
            <a:r>
              <a:rPr lang="el-GR" sz="1600" b="0" i="0" u="none" strike="noStrike" dirty="0">
                <a:effectLst/>
                <a:latin typeface="Arial" panose="020B0604020202020204" pitchFamily="34" charset="0"/>
                <a:hlinkClick r:id="rId10" tooltip="Πλάτωνας"/>
              </a:rPr>
              <a:t>Πλάτωνα</a:t>
            </a:r>
            <a:r>
              <a:rPr lang="el-GR" sz="1600" b="0" i="0" dirty="0">
                <a:solidFill>
                  <a:srgbClr val="202122"/>
                </a:solidFill>
                <a:effectLst/>
                <a:latin typeface="Arial" panose="020B0604020202020204" pitchFamily="34" charset="0"/>
              </a:rPr>
              <a:t> όσο και με τον </a:t>
            </a:r>
            <a:r>
              <a:rPr lang="el-GR" sz="1600" b="0" i="0" u="none" strike="noStrike" dirty="0" err="1">
                <a:effectLst/>
                <a:latin typeface="Arial" panose="020B0604020202020204" pitchFamily="34" charset="0"/>
                <a:hlinkClick r:id="rId11" tooltip="Εύδοξος ο Κνίδιος"/>
              </a:rPr>
              <a:t>Εύδοξο</a:t>
            </a:r>
            <a:r>
              <a:rPr lang="el-GR" sz="1600" b="0" i="0" dirty="0">
                <a:solidFill>
                  <a:srgbClr val="202122"/>
                </a:solidFill>
                <a:effectLst/>
                <a:latin typeface="Arial" panose="020B0604020202020204" pitchFamily="34" charset="0"/>
              </a:rPr>
              <a:t>, τον </a:t>
            </a:r>
            <a:r>
              <a:rPr lang="el-GR" sz="1600" b="0" i="0" u="none" strike="noStrike" dirty="0">
                <a:effectLst/>
                <a:latin typeface="Arial" panose="020B0604020202020204" pitchFamily="34" charset="0"/>
                <a:hlinkClick r:id="rId12" tooltip="Ξενοκράτης"/>
              </a:rPr>
              <a:t>Ξενοκράτη</a:t>
            </a:r>
            <a:r>
              <a:rPr lang="el-GR" sz="1600" b="0" i="0" dirty="0">
                <a:solidFill>
                  <a:srgbClr val="202122"/>
                </a:solidFill>
                <a:effectLst/>
                <a:latin typeface="Arial" panose="020B0604020202020204" pitchFamily="34" charset="0"/>
              </a:rPr>
              <a:t> και άλλους στοχαστές.</a:t>
            </a:r>
            <a:r>
              <a:rPr lang="el-GR" sz="1600" b="0" i="0" u="none" strike="noStrike" baseline="30000" dirty="0">
                <a:solidFill>
                  <a:srgbClr val="202122"/>
                </a:solidFill>
                <a:effectLst/>
                <a:latin typeface="Arial" panose="020B0604020202020204" pitchFamily="34" charset="0"/>
                <a:hlinkClick r:id="rId13"/>
              </a:rPr>
              <a:t>[1]</a:t>
            </a:r>
            <a:r>
              <a:rPr lang="el-GR" sz="1600" b="0" i="0" dirty="0">
                <a:solidFill>
                  <a:srgbClr val="202122"/>
                </a:solidFill>
                <a:effectLst/>
                <a:latin typeface="Arial" panose="020B0604020202020204" pitchFamily="34" charset="0"/>
              </a:rPr>
              <a:t> Τα έργα του αναφέρονται σε πολλές επιστήμες, όπως </a:t>
            </a:r>
            <a:r>
              <a:rPr lang="el-GR" sz="1600" b="0" i="0" u="none" strike="noStrike" dirty="0">
                <a:effectLst/>
                <a:latin typeface="Arial" panose="020B0604020202020204" pitchFamily="34" charset="0"/>
                <a:hlinkClick r:id="rId14" tooltip="Φυσική"/>
              </a:rPr>
              <a:t>φυσική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15" tooltip="Βιολογία"/>
              </a:rPr>
              <a:t>βιολογία</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16" tooltip="Ζωολογία"/>
              </a:rPr>
              <a:t>ζωολογία</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17" tooltip="Μεταφυσική"/>
              </a:rPr>
              <a:t>μεταφυσική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18" tooltip="Λογική"/>
              </a:rPr>
              <a:t>λογική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19" tooltip="Ηθική"/>
              </a:rPr>
              <a:t>ηθική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20" tooltip="Ποίηση"/>
              </a:rPr>
              <a:t>ποίηση</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21" tooltip="Θέατρο"/>
              </a:rPr>
              <a:t>θέατρο</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22" tooltip="Μουσική"/>
              </a:rPr>
              <a:t>μουσική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23" tooltip="Ρητορική"/>
              </a:rPr>
              <a:t>ρητορική</a:t>
            </a:r>
            <a:r>
              <a:rPr lang="el-GR" sz="1600" b="0" i="0" dirty="0">
                <a:solidFill>
                  <a:srgbClr val="202122"/>
                </a:solidFill>
                <a:effectLst/>
                <a:latin typeface="Arial" panose="020B0604020202020204" pitchFamily="34" charset="0"/>
              </a:rPr>
              <a:t>, </a:t>
            </a:r>
            <a:r>
              <a:rPr lang="el-GR" sz="1600" b="0" i="0" u="none" strike="noStrike" dirty="0">
                <a:effectLst/>
                <a:latin typeface="Arial" panose="020B0604020202020204" pitchFamily="34" charset="0"/>
                <a:hlinkClick r:id="rId24" tooltip="Πολιτική"/>
              </a:rPr>
              <a:t>πολιτική</a:t>
            </a:r>
            <a:r>
              <a:rPr lang="el-GR" sz="1600" b="0" i="0" dirty="0">
                <a:solidFill>
                  <a:srgbClr val="202122"/>
                </a:solidFill>
                <a:effectLst/>
                <a:latin typeface="Arial" panose="020B0604020202020204" pitchFamily="34" charset="0"/>
              </a:rPr>
              <a:t> </a:t>
            </a:r>
            <a:r>
              <a:rPr lang="el-GR" sz="1600" b="0" i="0" dirty="0" err="1">
                <a:solidFill>
                  <a:srgbClr val="202122"/>
                </a:solidFill>
                <a:effectLst/>
                <a:latin typeface="Arial" panose="020B0604020202020204" pitchFamily="34" charset="0"/>
              </a:rPr>
              <a:t>κ.ά</a:t>
            </a:r>
            <a:r>
              <a:rPr lang="el-GR" sz="1600" b="0" i="0" dirty="0">
                <a:solidFill>
                  <a:srgbClr val="202122"/>
                </a:solidFill>
                <a:effectLst/>
                <a:latin typeface="Arial" panose="020B0604020202020204" pitchFamily="34" charset="0"/>
              </a:rPr>
              <a:t>, και συνιστούν το πρώτο ολοκληρωμένο </a:t>
            </a:r>
            <a:r>
              <a:rPr lang="el-GR" sz="1600" b="0" i="0" u="none" strike="noStrike" dirty="0">
                <a:effectLst/>
                <a:latin typeface="Arial" panose="020B0604020202020204" pitchFamily="34" charset="0"/>
                <a:hlinkClick r:id="rId25" tooltip="Φιλοσοφικό σύστημα"/>
              </a:rPr>
              <a:t>σύστημα</a:t>
            </a:r>
            <a:r>
              <a:rPr lang="el-GR" sz="1600" b="0" i="0" dirty="0">
                <a:solidFill>
                  <a:srgbClr val="202122"/>
                </a:solidFill>
                <a:effectLst/>
                <a:latin typeface="Arial" panose="020B0604020202020204" pitchFamily="34" charset="0"/>
              </a:rPr>
              <a:t> στη </a:t>
            </a:r>
            <a:r>
              <a:rPr lang="el-GR" sz="1600" b="0" i="0" u="none" strike="noStrike" dirty="0">
                <a:effectLst/>
                <a:latin typeface="Arial" panose="020B0604020202020204" pitchFamily="34" charset="0"/>
                <a:hlinkClick r:id="rId26" tooltip="Φιλοσοφία"/>
              </a:rPr>
              <a:t>Δυτική Φιλοσοφία</a:t>
            </a:r>
            <a:endParaRPr lang="el-GR" sz="1600" dirty="0">
              <a:latin typeface="Arial Black" panose="020B0A04020102020204" pitchFamily="34" charset="0"/>
            </a:endParaRPr>
          </a:p>
          <a:p>
            <a:pPr algn="ctr"/>
            <a:endParaRPr lang="el-GR" sz="1600" dirty="0">
              <a:latin typeface="Arial Black" panose="020B0A04020102020204" pitchFamily="34" charset="0"/>
            </a:endParaRPr>
          </a:p>
        </p:txBody>
      </p:sp>
      <p:sp>
        <p:nvSpPr>
          <p:cNvPr id="7" name="Rectangle 6"/>
          <p:cNvSpPr/>
          <p:nvPr/>
        </p:nvSpPr>
        <p:spPr>
          <a:xfrm>
            <a:off x="0" y="-49046"/>
            <a:ext cx="6096000" cy="6956092"/>
          </a:xfrm>
          <a:prstGeom prst="rect">
            <a:avLst/>
          </a:prstGeom>
          <a:solidFill>
            <a:srgbClr val="204EA6"/>
          </a:solidFill>
          <a:ln>
            <a:no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bg1"/>
                </a:solidFill>
                <a:latin typeface="Arial Black" panose="020B0A04020102020204" pitchFamily="34" charset="0"/>
              </a:rPr>
              <a:t>ΑΡΙΣΤΟΤΕΛΗΣ</a:t>
            </a:r>
            <a:endParaRPr lang="el-GR" sz="4800" dirty="0">
              <a:solidFill>
                <a:schemeClr val="bg1"/>
              </a:solidFill>
              <a:latin typeface="Arial Black" panose="020B0A04020102020204" pitchFamily="34" charset="0"/>
            </a:endParaRPr>
          </a:p>
          <a:p>
            <a:pPr algn="ctr"/>
            <a:endParaRPr lang="el-GR" sz="4800" dirty="0">
              <a:solidFill>
                <a:schemeClr val="bg1"/>
              </a:solidFill>
              <a:latin typeface="Arial Black" panose="020B0A04020102020204" pitchFamily="34" charset="0"/>
            </a:endParaRPr>
          </a:p>
          <a:p>
            <a:pPr algn="ctr"/>
            <a:r>
              <a:rPr lang="el-GR" sz="1600" dirty="0">
                <a:solidFill>
                  <a:schemeClr val="bg1"/>
                </a:solidFill>
                <a:latin typeface="Arial Black" panose="020B0A04020102020204" pitchFamily="34" charset="0"/>
              </a:rPr>
              <a:t> </a:t>
            </a:r>
            <a:r>
              <a:rPr lang="el-GR" sz="1600" b="0" i="0" dirty="0">
                <a:solidFill>
                  <a:schemeClr val="bg1"/>
                </a:solidFill>
                <a:effectLst/>
                <a:latin typeface="Arial" panose="020B0604020202020204" pitchFamily="34" charset="0"/>
              </a:rPr>
              <a:t>Ο </a:t>
            </a:r>
            <a:r>
              <a:rPr lang="el-GR" sz="1600" b="1" i="0" dirty="0">
                <a:solidFill>
                  <a:schemeClr val="bg1"/>
                </a:solidFill>
                <a:effectLst/>
                <a:latin typeface="Arial" panose="020B0604020202020204" pitchFamily="34" charset="0"/>
              </a:rPr>
              <a:t>Αριστοτέλης</a:t>
            </a:r>
            <a:r>
              <a:rPr lang="el-GR" sz="1600" b="0" i="0" dirty="0">
                <a:solidFill>
                  <a:schemeClr val="bg1"/>
                </a:solidFill>
                <a:effectLst/>
                <a:latin typeface="Arial" panose="020B0604020202020204" pitchFamily="34" charset="0"/>
              </a:rPr>
              <a:t>  ήταν αρχαίος Έλληνας φιλόσοφος και </a:t>
            </a:r>
            <a:r>
              <a:rPr lang="el-GR" sz="1600" b="0" i="0" dirty="0" err="1">
                <a:solidFill>
                  <a:schemeClr val="bg1"/>
                </a:solidFill>
                <a:effectLst/>
                <a:latin typeface="Arial" panose="020B0604020202020204" pitchFamily="34" charset="0"/>
              </a:rPr>
              <a:t>επιστίμονας</a:t>
            </a:r>
            <a:r>
              <a:rPr lang="el-GR" sz="1600" b="0" i="0" dirty="0">
                <a:solidFill>
                  <a:schemeClr val="bg1"/>
                </a:solidFill>
                <a:effectLst/>
                <a:latin typeface="Arial" panose="020B0604020202020204" pitchFamily="34" charset="0"/>
              </a:rPr>
              <a:t> που γεννήθηκε στα </a:t>
            </a:r>
            <a:r>
              <a:rPr lang="el-GR" sz="1600" dirty="0" err="1">
                <a:solidFill>
                  <a:schemeClr val="bg1"/>
                </a:solidFill>
                <a:latin typeface="Arial" panose="020B0604020202020204" pitchFamily="34" charset="0"/>
              </a:rPr>
              <a:t>Στάγειρα</a:t>
            </a:r>
            <a:r>
              <a:rPr lang="el-GR" sz="1600" dirty="0">
                <a:solidFill>
                  <a:schemeClr val="bg1"/>
                </a:solidFill>
                <a:latin typeface="Arial" panose="020B0604020202020204" pitchFamily="34" charset="0"/>
              </a:rPr>
              <a:t> </a:t>
            </a:r>
            <a:r>
              <a:rPr lang="el-GR" sz="1600" b="0" i="0" dirty="0">
                <a:solidFill>
                  <a:schemeClr val="bg1"/>
                </a:solidFill>
                <a:effectLst/>
                <a:latin typeface="Arial" panose="020B0604020202020204" pitchFamily="34" charset="0"/>
              </a:rPr>
              <a:t>της </a:t>
            </a:r>
            <a:r>
              <a:rPr lang="el-GR" sz="1600" dirty="0">
                <a:solidFill>
                  <a:schemeClr val="bg1"/>
                </a:solidFill>
                <a:latin typeface="Arial" panose="020B0604020202020204" pitchFamily="34" charset="0"/>
              </a:rPr>
              <a:t>Χαλκιδικής</a:t>
            </a:r>
            <a:r>
              <a:rPr lang="el-GR" sz="1600" b="0" i="0" dirty="0">
                <a:solidFill>
                  <a:schemeClr val="bg1"/>
                </a:solidFill>
                <a:effectLst/>
                <a:latin typeface="Arial" panose="020B0604020202020204" pitchFamily="34" charset="0"/>
              </a:rPr>
              <a:t>, στη </a:t>
            </a:r>
            <a:r>
              <a:rPr lang="el-GR" sz="1600" dirty="0">
                <a:solidFill>
                  <a:schemeClr val="bg1"/>
                </a:solidFill>
                <a:latin typeface="Arial" panose="020B0604020202020204" pitchFamily="34" charset="0"/>
              </a:rPr>
              <a:t>Μακεδονία</a:t>
            </a:r>
            <a:r>
              <a:rPr lang="el-GR" sz="1600" b="0" i="0" dirty="0">
                <a:solidFill>
                  <a:schemeClr val="bg1"/>
                </a:solidFill>
                <a:effectLst/>
                <a:latin typeface="Arial" panose="020B0604020202020204" pitchFamily="34" charset="0"/>
              </a:rPr>
              <a:t>. Σε ηλικία 17 ετών εισέρχεται στην </a:t>
            </a:r>
            <a:r>
              <a:rPr lang="el-GR" sz="1600" dirty="0">
                <a:solidFill>
                  <a:schemeClr val="bg1"/>
                </a:solidFill>
                <a:latin typeface="Arial" panose="020B0604020202020204" pitchFamily="34" charset="0"/>
              </a:rPr>
              <a:t>Ακαδημία του Πλάτωνα</a:t>
            </a:r>
            <a:r>
              <a:rPr lang="el-GR" sz="1600" b="0" i="0" dirty="0">
                <a:solidFill>
                  <a:schemeClr val="bg1"/>
                </a:solidFill>
                <a:effectLst/>
                <a:latin typeface="Arial" panose="020B0604020202020204" pitchFamily="34" charset="0"/>
              </a:rPr>
              <a:t>, στην </a:t>
            </a:r>
            <a:r>
              <a:rPr lang="el-GR" sz="1600" dirty="0">
                <a:solidFill>
                  <a:schemeClr val="bg1"/>
                </a:solidFill>
                <a:latin typeface="Arial" panose="020B0604020202020204" pitchFamily="34" charset="0"/>
              </a:rPr>
              <a:t>Αθήνα</a:t>
            </a:r>
            <a:r>
              <a:rPr lang="el-GR" sz="1600" b="0" i="0" dirty="0">
                <a:solidFill>
                  <a:schemeClr val="bg1"/>
                </a:solidFill>
                <a:effectLst/>
                <a:latin typeface="Arial" panose="020B0604020202020204" pitchFamily="34" charset="0"/>
              </a:rPr>
              <a:t>, όπου παραμένει έως τα 37 του έτη. Εκεί συνδέεται τόσο με τον ίδιο τον </a:t>
            </a:r>
            <a:r>
              <a:rPr lang="el-GR" sz="1600" dirty="0">
                <a:solidFill>
                  <a:schemeClr val="bg1"/>
                </a:solidFill>
                <a:latin typeface="Arial" panose="020B0604020202020204" pitchFamily="34" charset="0"/>
              </a:rPr>
              <a:t>Πλάτωνα</a:t>
            </a:r>
            <a:r>
              <a:rPr lang="el-GR" sz="1600" b="0" i="0" dirty="0">
                <a:solidFill>
                  <a:schemeClr val="bg1"/>
                </a:solidFill>
                <a:effectLst/>
                <a:latin typeface="Arial" panose="020B0604020202020204" pitchFamily="34" charset="0"/>
              </a:rPr>
              <a:t> όσο και με τον </a:t>
            </a:r>
            <a:r>
              <a:rPr lang="el-GR" sz="1600" dirty="0" err="1">
                <a:solidFill>
                  <a:schemeClr val="bg1"/>
                </a:solidFill>
                <a:latin typeface="Arial" panose="020B0604020202020204" pitchFamily="34" charset="0"/>
              </a:rPr>
              <a:t>Εύδοξο</a:t>
            </a:r>
            <a:r>
              <a:rPr lang="el-GR" sz="1600" b="0" i="0" dirty="0">
                <a:solidFill>
                  <a:schemeClr val="bg1"/>
                </a:solidFill>
                <a:effectLst/>
                <a:latin typeface="Arial" panose="020B0604020202020204" pitchFamily="34" charset="0"/>
              </a:rPr>
              <a:t> τον </a:t>
            </a:r>
            <a:r>
              <a:rPr lang="el-GR" sz="1600" dirty="0">
                <a:solidFill>
                  <a:schemeClr val="bg1"/>
                </a:solidFill>
                <a:latin typeface="Arial" panose="020B0604020202020204" pitchFamily="34" charset="0"/>
              </a:rPr>
              <a:t>Ξενοκράτη</a:t>
            </a:r>
            <a:r>
              <a:rPr lang="el-GR" sz="1600" b="0" i="0" dirty="0">
                <a:solidFill>
                  <a:schemeClr val="bg1"/>
                </a:solidFill>
                <a:effectLst/>
                <a:latin typeface="Arial" panose="020B0604020202020204" pitchFamily="34" charset="0"/>
              </a:rPr>
              <a:t> και άλλους στοχαστές. Τα έργα του αναφέρονται σε πολλές επιστήμες, όπως </a:t>
            </a:r>
            <a:r>
              <a:rPr lang="el-GR" sz="1600" dirty="0">
                <a:solidFill>
                  <a:schemeClr val="bg1"/>
                </a:solidFill>
                <a:latin typeface="Arial" panose="020B0604020202020204" pitchFamily="34" charset="0"/>
              </a:rPr>
              <a:t>φυσική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βιολογία</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ζωολογία</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μεταφυσική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λογική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ηθική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ποίηση</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θέατρο</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μουσική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ρητορική</a:t>
            </a:r>
            <a:r>
              <a:rPr lang="el-GR" sz="1600" b="0" i="0" dirty="0">
                <a:solidFill>
                  <a:schemeClr val="bg1"/>
                </a:solidFill>
                <a:effectLst/>
                <a:latin typeface="Arial" panose="020B0604020202020204" pitchFamily="34" charset="0"/>
              </a:rPr>
              <a:t>, </a:t>
            </a:r>
            <a:r>
              <a:rPr lang="el-GR" sz="1600" dirty="0">
                <a:solidFill>
                  <a:schemeClr val="bg1"/>
                </a:solidFill>
                <a:latin typeface="Arial" panose="020B0604020202020204" pitchFamily="34" charset="0"/>
              </a:rPr>
              <a:t>πολιτική</a:t>
            </a:r>
            <a:r>
              <a:rPr lang="el-GR" sz="1600" b="0" i="0" dirty="0">
                <a:solidFill>
                  <a:schemeClr val="bg1"/>
                </a:solidFill>
                <a:effectLst/>
                <a:latin typeface="Arial" panose="020B0604020202020204" pitchFamily="34" charset="0"/>
              </a:rPr>
              <a:t> </a:t>
            </a:r>
            <a:r>
              <a:rPr lang="el-GR" sz="1600" b="0" i="0" dirty="0" err="1">
                <a:solidFill>
                  <a:schemeClr val="bg1"/>
                </a:solidFill>
                <a:effectLst/>
                <a:latin typeface="Arial" panose="020B0604020202020204" pitchFamily="34" charset="0"/>
              </a:rPr>
              <a:t>κ.ά</a:t>
            </a:r>
            <a:r>
              <a:rPr lang="el-GR" sz="1600" b="0" i="0" dirty="0">
                <a:solidFill>
                  <a:schemeClr val="bg1"/>
                </a:solidFill>
                <a:effectLst/>
                <a:latin typeface="Arial" panose="020B0604020202020204" pitchFamily="34" charset="0"/>
              </a:rPr>
              <a:t>, και συνιστούν το πρώτο ολοκληρωμένο </a:t>
            </a:r>
            <a:r>
              <a:rPr lang="el-GR" sz="1600" dirty="0">
                <a:solidFill>
                  <a:schemeClr val="bg1"/>
                </a:solidFill>
                <a:latin typeface="Arial" panose="020B0604020202020204" pitchFamily="34" charset="0"/>
              </a:rPr>
              <a:t>σύστημα</a:t>
            </a:r>
            <a:r>
              <a:rPr lang="el-GR" sz="1600" b="0" i="0" dirty="0">
                <a:solidFill>
                  <a:schemeClr val="bg1"/>
                </a:solidFill>
                <a:effectLst/>
                <a:latin typeface="Arial" panose="020B0604020202020204" pitchFamily="34" charset="0"/>
              </a:rPr>
              <a:t> στη </a:t>
            </a:r>
            <a:r>
              <a:rPr lang="el-GR" sz="1600" dirty="0">
                <a:solidFill>
                  <a:schemeClr val="bg1"/>
                </a:solidFill>
                <a:latin typeface="Arial" panose="020B0604020202020204" pitchFamily="34" charset="0"/>
              </a:rPr>
              <a:t>Δυτική Φιλοσοφία</a:t>
            </a:r>
            <a:endParaRPr lang="el-GR" sz="1600" dirty="0">
              <a:solidFill>
                <a:schemeClr val="bg1"/>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Αλεξάνδρεια: Ένας ναός σύμβολο για τον ελληνισμό της Αιγύπτου που διατηρεί  την αίγλη του 168 χρόνια μετά"/>
          <p:cNvPicPr>
            <a:picLocks noChangeAspect="1" noChangeArrowheads="1"/>
          </p:cNvPicPr>
          <p:nvPr/>
        </p:nvPicPr>
        <p:blipFill>
          <a:blip r:embed="rId1">
            <a:extLst>
              <a:ext uri="{28A0092B-C50C-407E-A947-70E740481C1C}">
                <a14:useLocalDpi xmlns:a14="http://schemas.microsoft.com/office/drawing/2010/main" val="0"/>
              </a:ext>
            </a:extLst>
          </a:blip>
          <a:srcRect t="37436" r="1" b="8354"/>
          <a:stretch>
            <a:fillRect/>
          </a:stretch>
        </p:blipFill>
        <p:spPr bwMode="auto">
          <a:xfrm>
            <a:off x="6096000" y="10"/>
            <a:ext cx="6095999" cy="5143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9555" y="5405955"/>
            <a:ext cx="7015500" cy="117149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b="1" i="1" kern="1200" dirty="0" err="1">
                <a:solidFill>
                  <a:schemeClr val="tx1"/>
                </a:solidFill>
                <a:latin typeface="+mj-lt"/>
                <a:ea typeface="+mj-ea"/>
                <a:cs typeface="+mj-cs"/>
              </a:rPr>
              <a:t>Αλεξάνδρει</a:t>
            </a:r>
            <a:r>
              <a:rPr lang="en-US" sz="3700" b="1" i="1" kern="1200" dirty="0">
                <a:solidFill>
                  <a:schemeClr val="tx1"/>
                </a:solidFill>
                <a:latin typeface="+mj-lt"/>
                <a:ea typeface="+mj-ea"/>
                <a:cs typeface="+mj-cs"/>
              </a:rPr>
              <a:t>α : </a:t>
            </a:r>
            <a:r>
              <a:rPr lang="en-US" sz="3700" b="1" i="1" kern="1200" dirty="0" err="1">
                <a:solidFill>
                  <a:schemeClr val="tx1"/>
                </a:solidFill>
                <a:latin typeface="+mj-lt"/>
                <a:ea typeface="+mj-ea"/>
                <a:cs typeface="+mj-cs"/>
              </a:rPr>
              <a:t>Στ</a:t>
            </a:r>
            <a:r>
              <a:rPr lang="en-US" sz="3700" b="1" i="1" kern="1200" dirty="0">
                <a:solidFill>
                  <a:schemeClr val="tx1"/>
                </a:solidFill>
                <a:latin typeface="+mj-lt"/>
                <a:ea typeface="+mj-ea"/>
                <a:cs typeface="+mj-cs"/>
              </a:rPr>
              <a:t>α</a:t>
            </a:r>
            <a:r>
              <a:rPr lang="en-US" sz="3700" b="1" i="1" kern="1200" dirty="0" err="1">
                <a:solidFill>
                  <a:schemeClr val="tx1"/>
                </a:solidFill>
                <a:latin typeface="+mj-lt"/>
                <a:ea typeface="+mj-ea"/>
                <a:cs typeface="+mj-cs"/>
              </a:rPr>
              <a:t>υροδρόμι</a:t>
            </a:r>
            <a:r>
              <a:rPr lang="en-US" sz="3700" b="1" i="1" kern="1200" dirty="0">
                <a:solidFill>
                  <a:schemeClr val="tx1"/>
                </a:solidFill>
                <a:latin typeface="+mj-lt"/>
                <a:ea typeface="+mj-ea"/>
                <a:cs typeface="+mj-cs"/>
              </a:rPr>
              <a:t> π</a:t>
            </a:r>
            <a:r>
              <a:rPr lang="en-US" sz="3700" b="1" i="1" kern="1200" dirty="0" err="1">
                <a:solidFill>
                  <a:schemeClr val="tx1"/>
                </a:solidFill>
                <a:latin typeface="+mj-lt"/>
                <a:ea typeface="+mj-ea"/>
                <a:cs typeface="+mj-cs"/>
              </a:rPr>
              <a:t>ολιτισμών</a:t>
            </a:r>
            <a:r>
              <a:rPr lang="en-US" sz="3700" b="1" i="1" kern="1200" dirty="0">
                <a:solidFill>
                  <a:schemeClr val="tx1"/>
                </a:solidFill>
                <a:latin typeface="+mj-lt"/>
                <a:ea typeface="+mj-ea"/>
                <a:cs typeface="+mj-cs"/>
              </a:rPr>
              <a:t> </a:t>
            </a:r>
            <a:endParaRPr lang="en-US" sz="3700" b="1" i="1" kern="1200" dirty="0">
              <a:solidFill>
                <a:schemeClr val="tx1"/>
              </a:solidFill>
              <a:latin typeface="+mj-lt"/>
              <a:ea typeface="+mj-ea"/>
              <a:cs typeface="+mj-cs"/>
            </a:endParaRPr>
          </a:p>
        </p:txBody>
      </p:sp>
      <p:pic>
        <p:nvPicPr>
          <p:cNvPr id="5122" name="Picture 2" descr="ΑΛΕΞΑΝΔΡΕΙΑ | Η ΚΑΘΗΜΕΡΙΝΗ"/>
          <p:cNvPicPr>
            <a:picLocks noChangeAspect="1" noChangeArrowheads="1"/>
          </p:cNvPicPr>
          <p:nvPr/>
        </p:nvPicPr>
        <p:blipFill>
          <a:blip r:embed="rId2">
            <a:extLst>
              <a:ext uri="{28A0092B-C50C-407E-A947-70E740481C1C}">
                <a14:useLocalDpi xmlns:a14="http://schemas.microsoft.com/office/drawing/2010/main" val="0"/>
              </a:ext>
            </a:extLst>
          </a:blip>
          <a:srcRect l="33630"/>
          <a:stretch>
            <a:fillRect/>
          </a:stretch>
        </p:blipFill>
        <p:spPr bwMode="auto">
          <a:xfrm>
            <a:off x="20" y="10"/>
            <a:ext cx="6095979" cy="5143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7308" y="591344"/>
            <a:ext cx="6906491" cy="5585619"/>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b="0" i="0" u="none" strike="noStrike">
                <a:effectLst/>
              </a:rPr>
              <a:t>Τι συνοψίζεται σ’ αυτήν τη λέξη: Αλεξάνδρεια;… Πέντε φυλές, πέντε γλώσσες, μια ντουζίνα θρησκείες, πέντε στόλοι που αυλακώνουν τα νερά… Και μονάχα η ελληνική δημοτική φαίνεται να τα ξεχωρίζει…» έγραφε ο Λόρενς Ντάρελ έναν αιώνα πριν για μία από τις πιο ξακουστές, τις πιο κοσμοπολίτικες κάποτε πόλεις της Μεσογείου. Η πόλη που ίδρυσε και σχεδίασε ο Μεγαλέξανδρος στις εκβολές του Νείλου το 331 μ.Χ., που λάμπρυναν οι διάδοχοί του, οι Πτολεμαίοι, ανεγείροντας εκεί την ξακουστή Βιβλιοθήκη και τον Φάρο της, ένα από τα επτά θαύματα του αρχαίου κόσμου, που στους μετέπειτα αιώνες γνώρισε μεγάλες δόξες αλλά και αλλεπάλληλες κατακτήσεις. </a:t>
            </a:r>
            <a:endParaRPr lang="en-US" b="0" i="0" u="none" strike="noStrike">
              <a:effectLst/>
            </a:endParaRPr>
          </a:p>
          <a:p>
            <a:pPr indent="-228600" defTabSz="914400">
              <a:lnSpc>
                <a:spcPct val="90000"/>
              </a:lnSpc>
              <a:spcAft>
                <a:spcPts val="600"/>
              </a:spcAft>
              <a:buFont typeface="Arial" panose="020B0604020202020204" pitchFamily="34" charset="0"/>
              <a:buChar char="•"/>
            </a:pPr>
            <a:r>
              <a:rPr lang="en-US" b="0" i="0" u="none" strike="noStrike">
                <a:effectLst/>
              </a:rPr>
              <a:t>Η πόλη της Αλεξάνδρειας, το μαργαριτάρι της μεσογείου, όπως την αποκαλούν στην Αίγυπτο, έχει διαδραματίσει σημαντικό ρόλο στην ανάπτυξη αυτής της χώρας. Φταίει ότι η Αλεξάνδρεια ξανά και για πάντα θα είναι το «ανοιχτό» παράθυρο της Αιγύπτου προς όλο τον Κόσμο.</a:t>
            </a:r>
            <a:endParaRPr lang="en-US" b="0" i="0" u="none" strike="noStrike">
              <a:effectLst/>
            </a:endParaRPr>
          </a:p>
          <a:p>
            <a:pPr indent="-228600" defTabSz="914400">
              <a:lnSpc>
                <a:spcPct val="90000"/>
              </a:lnSpc>
              <a:spcAft>
                <a:spcPts val="600"/>
              </a:spcAft>
              <a:buFont typeface="Arial" panose="020B0604020202020204" pitchFamily="34" charset="0"/>
              <a:buChar char="•"/>
            </a:pPr>
            <a:r>
              <a:rPr lang="en-US" b="0" i="0" u="none" strike="noStrike">
                <a:effectLst/>
              </a:rPr>
              <a:t>η ιστορία θελησε να κάνει την παραθαλάσσια μεσογειακή πόλη, την Αλεξάνδρεια του Μ.Αλέξανδρου, από το 331 π.Χ., , μεγάλη και τρανή και στα πέρατα του κόσμου ξακουστή. </a:t>
            </a:r>
            <a:endParaRPr lang="en-US" b="0" i="0" u="none" strike="noStrike">
              <a:effectLst/>
            </a:endParaRPr>
          </a:p>
          <a:p>
            <a:pPr indent="-228600" defTabSz="914400">
              <a:lnSpc>
                <a:spcPct val="90000"/>
              </a:lnSpc>
              <a:spcAft>
                <a:spcPts val="600"/>
              </a:spcAft>
              <a:buFont typeface="Arial" panose="020B0604020202020204" pitchFamily="34" charset="0"/>
              <a:buChar char="•"/>
            </a:pPr>
            <a:br>
              <a:rPr lang="en-US"/>
            </a:b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051" y="718457"/>
            <a:ext cx="2959595" cy="4694791"/>
          </a:xfrm>
        </p:spPr>
        <p:txBody>
          <a:bodyPr vert="horz" lIns="91440" tIns="45720" rIns="91440" bIns="45720" rtlCol="0" anchor="ctr">
            <a:normAutofit/>
          </a:bodyPr>
          <a:lstStyle/>
          <a:p>
            <a:r>
              <a:rPr lang="en-US" sz="3300" b="1" i="1" dirty="0">
                <a:solidFill>
                  <a:srgbClr val="FFFFFF"/>
                </a:solidFill>
              </a:rPr>
              <a:t>Κ.Π. </a:t>
            </a:r>
            <a:r>
              <a:rPr lang="en-US" sz="3300" b="1" i="1" dirty="0" err="1">
                <a:solidFill>
                  <a:srgbClr val="FFFFFF"/>
                </a:solidFill>
              </a:rPr>
              <a:t>Κ</a:t>
            </a:r>
            <a:r>
              <a:rPr lang="en-US" sz="3300" b="1" i="1" dirty="0">
                <a:solidFill>
                  <a:srgbClr val="FFFFFF"/>
                </a:solidFill>
              </a:rPr>
              <a:t>αβ</a:t>
            </a:r>
            <a:r>
              <a:rPr lang="en-US" sz="3300" b="1" i="1" dirty="0" err="1">
                <a:solidFill>
                  <a:srgbClr val="FFFFFF"/>
                </a:solidFill>
              </a:rPr>
              <a:t>άφης</a:t>
            </a:r>
            <a:r>
              <a:rPr lang="en-US" sz="3300" b="1" i="1" dirty="0">
                <a:solidFill>
                  <a:srgbClr val="FFFFFF"/>
                </a:solidFill>
              </a:rPr>
              <a:t> – </a:t>
            </a:r>
            <a:r>
              <a:rPr lang="en-US" sz="3300" b="1" i="1" dirty="0" err="1">
                <a:solidFill>
                  <a:srgbClr val="FFFFFF"/>
                </a:solidFill>
              </a:rPr>
              <a:t>Ο</a:t>
            </a:r>
            <a:r>
              <a:rPr lang="en-US" sz="3300" b="1" i="1" dirty="0">
                <a:solidFill>
                  <a:srgbClr val="FFFFFF"/>
                </a:solidFill>
              </a:rPr>
              <a:t> </a:t>
            </a:r>
            <a:r>
              <a:rPr lang="en-US" sz="3300" b="1" i="1" dirty="0" err="1">
                <a:solidFill>
                  <a:srgbClr val="FFFFFF"/>
                </a:solidFill>
              </a:rPr>
              <a:t>Αλεξ</a:t>
            </a:r>
            <a:r>
              <a:rPr lang="en-US" sz="3300" b="1" i="1" dirty="0">
                <a:solidFill>
                  <a:srgbClr val="FFFFFF"/>
                </a:solidFill>
              </a:rPr>
              <a:t>α</a:t>
            </a:r>
            <a:r>
              <a:rPr lang="en-US" sz="3300" b="1" i="1" dirty="0" err="1">
                <a:solidFill>
                  <a:srgbClr val="FFFFFF"/>
                </a:solidFill>
              </a:rPr>
              <a:t>νδρινός</a:t>
            </a:r>
            <a:endParaRPr lang="en-US" sz="3300" b="1" i="1" dirty="0">
              <a:solidFill>
                <a:srgbClr val="FFFFFF"/>
              </a:solidFill>
            </a:endParaRPr>
          </a:p>
        </p:txBody>
      </p:sp>
      <p:pic>
        <p:nvPicPr>
          <p:cNvPr id="6146" name="Picture 2" descr="13 ποιήματα ζωής του Καβάφη: «Τούτο προσπάθησε όσο μπορείς: μην την  εξευτελίζεις» - Queen.gr"/>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b="10499"/>
          <a:stretch>
            <a:fillRect/>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914855"/>
            <a:ext cx="9144000" cy="786703"/>
          </a:xfrm>
        </p:spPr>
        <p:txBody>
          <a:bodyPr vert="horz" lIns="91440" tIns="45720" rIns="91440" bIns="45720" rtlCol="0" anchor="b">
            <a:normAutofit/>
          </a:bodyPr>
          <a:lstStyle/>
          <a:p>
            <a:pPr algn="ctr"/>
            <a:r>
              <a:rPr lang="el-GR" sz="3600" b="1" i="1" kern="1200" dirty="0">
                <a:solidFill>
                  <a:schemeClr val="tx1"/>
                </a:solidFill>
                <a:latin typeface="+mj-lt"/>
                <a:ea typeface="+mj-ea"/>
                <a:cs typeface="+mj-cs"/>
              </a:rPr>
              <a:t>Κ.Π Καβάφης - </a:t>
            </a:r>
            <a:r>
              <a:rPr lang="en-US" sz="3600" b="1" i="1" kern="1200" dirty="0" err="1">
                <a:solidFill>
                  <a:schemeClr val="tx1"/>
                </a:solidFill>
                <a:latin typeface="+mj-lt"/>
                <a:ea typeface="+mj-ea"/>
                <a:cs typeface="+mj-cs"/>
              </a:rPr>
              <a:t>Η</a:t>
            </a:r>
            <a:r>
              <a:rPr lang="en-US" sz="3600" b="1" i="1" kern="1200" dirty="0">
                <a:solidFill>
                  <a:schemeClr val="tx1"/>
                </a:solidFill>
                <a:latin typeface="+mj-lt"/>
                <a:ea typeface="+mj-ea"/>
                <a:cs typeface="+mj-cs"/>
              </a:rPr>
              <a:t> </a:t>
            </a:r>
            <a:r>
              <a:rPr lang="en-US" sz="3600" b="1" i="1" kern="1200" dirty="0" err="1">
                <a:solidFill>
                  <a:schemeClr val="tx1"/>
                </a:solidFill>
                <a:latin typeface="+mj-lt"/>
                <a:ea typeface="+mj-ea"/>
                <a:cs typeface="+mj-cs"/>
              </a:rPr>
              <a:t>Αλεξάνδρει</a:t>
            </a:r>
            <a:r>
              <a:rPr lang="en-US" sz="3600" b="1" i="1" kern="1200" dirty="0">
                <a:solidFill>
                  <a:schemeClr val="tx1"/>
                </a:solidFill>
                <a:latin typeface="+mj-lt"/>
                <a:ea typeface="+mj-ea"/>
                <a:cs typeface="+mj-cs"/>
              </a:rPr>
              <a:t>α π</a:t>
            </a:r>
            <a:r>
              <a:rPr lang="en-US" sz="3600" b="1" i="1" kern="1200" dirty="0" err="1">
                <a:solidFill>
                  <a:schemeClr val="tx1"/>
                </a:solidFill>
                <a:latin typeface="+mj-lt"/>
                <a:ea typeface="+mj-ea"/>
                <a:cs typeface="+mj-cs"/>
              </a:rPr>
              <a:t>ου</a:t>
            </a:r>
            <a:r>
              <a:rPr lang="en-US" sz="3600" b="1" i="1" kern="1200" dirty="0">
                <a:solidFill>
                  <a:schemeClr val="tx1"/>
                </a:solidFill>
                <a:latin typeface="+mj-lt"/>
                <a:ea typeface="+mj-ea"/>
                <a:cs typeface="+mj-cs"/>
              </a:rPr>
              <a:t> α</a:t>
            </a:r>
            <a:r>
              <a:rPr lang="en-US" sz="3600" b="1" i="1" kern="1200" dirty="0" err="1">
                <a:solidFill>
                  <a:schemeClr val="tx1"/>
                </a:solidFill>
                <a:latin typeface="+mj-lt"/>
                <a:ea typeface="+mj-ea"/>
                <a:cs typeface="+mj-cs"/>
              </a:rPr>
              <a:t>γά</a:t>
            </a:r>
            <a:r>
              <a:rPr lang="en-US" sz="3600" b="1" i="1" kern="1200" dirty="0">
                <a:solidFill>
                  <a:schemeClr val="tx1"/>
                </a:solidFill>
                <a:latin typeface="+mj-lt"/>
                <a:ea typeface="+mj-ea"/>
                <a:cs typeface="+mj-cs"/>
              </a:rPr>
              <a:t>π</a:t>
            </a:r>
            <a:r>
              <a:rPr lang="en-US" sz="3600" b="1" i="1" kern="1200" dirty="0" err="1">
                <a:solidFill>
                  <a:schemeClr val="tx1"/>
                </a:solidFill>
                <a:latin typeface="+mj-lt"/>
                <a:ea typeface="+mj-ea"/>
                <a:cs typeface="+mj-cs"/>
              </a:rPr>
              <a:t>ησε</a:t>
            </a:r>
            <a:endParaRPr lang="en-US" sz="3600" b="1" i="1" kern="1200" dirty="0">
              <a:solidFill>
                <a:schemeClr val="tx1"/>
              </a:solidFill>
              <a:latin typeface="+mj-lt"/>
              <a:ea typeface="+mj-ea"/>
              <a:cs typeface="+mj-cs"/>
            </a:endParaRPr>
          </a:p>
        </p:txBody>
      </p:sp>
      <p:pic>
        <p:nvPicPr>
          <p:cNvPr id="7170" name="Picture 2" descr="Το σπίτι του Καβάφη - Περιθώριο"/>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t="17802" r="-2" b="8910"/>
          <a:stretch>
            <a:fillRect/>
          </a:stretch>
        </p:blipFill>
        <p:spPr bwMode="auto">
          <a:xfrm>
            <a:off x="20" y="10"/>
            <a:ext cx="6095980" cy="46056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Το σπίτι του Καβάφη στην Αλεξάνδρεια απέκτησε ξανά ζωή - Δείτε φωτογραφίες"/>
          <p:cNvPicPr>
            <a:picLocks noChangeAspect="1" noChangeArrowheads="1"/>
          </p:cNvPicPr>
          <p:nvPr/>
        </p:nvPicPr>
        <p:blipFill>
          <a:blip r:embed="rId2">
            <a:extLst>
              <a:ext uri="{28A0092B-C50C-407E-A947-70E740481C1C}">
                <a14:useLocalDpi xmlns:a14="http://schemas.microsoft.com/office/drawing/2010/main" val="0"/>
              </a:ext>
            </a:extLst>
          </a:blip>
          <a:srcRect r="11652" b="2"/>
          <a:stretch>
            <a:fillRect/>
          </a:stretch>
        </p:blipFill>
        <p:spPr bwMode="auto">
          <a:xfrm>
            <a:off x="6095998" y="10"/>
            <a:ext cx="6096000" cy="4605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714" y="353160"/>
            <a:ext cx="7091300" cy="898581"/>
          </a:xfrm>
        </p:spPr>
        <p:txBody>
          <a:bodyPr vert="horz" lIns="91440" tIns="45720" rIns="91440" bIns="45720" rtlCol="0" anchor="ctr">
            <a:normAutofit/>
          </a:bodyPr>
          <a:lstStyle/>
          <a:p>
            <a:r>
              <a:rPr lang="el-GR" sz="2000" b="1" i="1" dirty="0">
                <a:solidFill>
                  <a:srgbClr val="FFFFFF"/>
                </a:solidFill>
              </a:rPr>
              <a:t> </a:t>
            </a:r>
            <a:r>
              <a:rPr lang="el-GR" sz="2000" b="1" i="1" kern="1200" dirty="0">
                <a:solidFill>
                  <a:schemeClr val="bg1"/>
                </a:solidFill>
                <a:latin typeface="+mj-lt"/>
                <a:ea typeface="+mj-ea"/>
                <a:cs typeface="+mj-cs"/>
              </a:rPr>
              <a:t>Κ.Π Καβάφης - </a:t>
            </a:r>
            <a:r>
              <a:rPr lang="en-US" sz="2000" b="1" i="1" dirty="0" err="1">
                <a:solidFill>
                  <a:schemeClr val="bg1"/>
                </a:solidFill>
              </a:rPr>
              <a:t>Εμ</a:t>
            </a:r>
            <a:r>
              <a:rPr lang="en-US" sz="2000" b="1" i="1" dirty="0">
                <a:solidFill>
                  <a:schemeClr val="bg1"/>
                </a:solidFill>
              </a:rPr>
              <a:t>π</a:t>
            </a:r>
            <a:r>
              <a:rPr lang="en-US" sz="2000" b="1" i="1" dirty="0" err="1">
                <a:solidFill>
                  <a:schemeClr val="bg1"/>
                </a:solidFill>
              </a:rPr>
              <a:t>νευσμέν</a:t>
            </a:r>
            <a:r>
              <a:rPr lang="el-GR" sz="2000" b="1" i="1" dirty="0" err="1">
                <a:solidFill>
                  <a:schemeClr val="bg1"/>
                </a:solidFill>
              </a:rPr>
              <a:t>ος</a:t>
            </a:r>
            <a:r>
              <a:rPr lang="en-US" sz="2000" b="1" i="1" dirty="0">
                <a:solidFill>
                  <a:schemeClr val="bg1"/>
                </a:solidFill>
              </a:rPr>
              <a:t> απ</a:t>
            </a:r>
            <a:r>
              <a:rPr lang="en-US" sz="2000" b="1" i="1" dirty="0" err="1">
                <a:solidFill>
                  <a:schemeClr val="bg1"/>
                </a:solidFill>
              </a:rPr>
              <a:t>ό</a:t>
            </a:r>
            <a:r>
              <a:rPr lang="en-US" sz="2000" b="1" i="1" dirty="0">
                <a:solidFill>
                  <a:schemeClr val="bg1"/>
                </a:solidFill>
              </a:rPr>
              <a:t> </a:t>
            </a:r>
            <a:r>
              <a:rPr lang="en-US" sz="2000" b="1" i="1" dirty="0" err="1">
                <a:solidFill>
                  <a:schemeClr val="bg1"/>
                </a:solidFill>
              </a:rPr>
              <a:t>το</a:t>
            </a:r>
            <a:r>
              <a:rPr lang="en-US" sz="2000" b="1" i="1" dirty="0">
                <a:solidFill>
                  <a:schemeClr val="bg1"/>
                </a:solidFill>
              </a:rPr>
              <a:t> </a:t>
            </a:r>
            <a:r>
              <a:rPr lang="en-US" sz="2000" b="1" i="1" dirty="0" err="1">
                <a:solidFill>
                  <a:schemeClr val="bg1"/>
                </a:solidFill>
              </a:rPr>
              <a:t>μεγ</a:t>
            </a:r>
            <a:r>
              <a:rPr lang="en-US" sz="2000" b="1" i="1" dirty="0">
                <a:solidFill>
                  <a:schemeClr val="bg1"/>
                </a:solidFill>
              </a:rPr>
              <a:t>α</a:t>
            </a:r>
            <a:r>
              <a:rPr lang="en-US" sz="2000" b="1" i="1" dirty="0" err="1">
                <a:solidFill>
                  <a:schemeClr val="bg1"/>
                </a:solidFill>
              </a:rPr>
              <a:t>λείο</a:t>
            </a:r>
            <a:r>
              <a:rPr lang="en-US" sz="2000" b="1" i="1" dirty="0">
                <a:solidFill>
                  <a:schemeClr val="bg1"/>
                </a:solidFill>
              </a:rPr>
              <a:t> </a:t>
            </a:r>
            <a:r>
              <a:rPr lang="en-US" sz="2000" b="1" i="1" dirty="0" err="1">
                <a:solidFill>
                  <a:schemeClr val="bg1"/>
                </a:solidFill>
              </a:rPr>
              <a:t>του</a:t>
            </a:r>
            <a:r>
              <a:rPr lang="en-US" sz="2000" b="1" i="1" dirty="0">
                <a:solidFill>
                  <a:schemeClr val="bg1"/>
                </a:solidFill>
              </a:rPr>
              <a:t> </a:t>
            </a:r>
            <a:r>
              <a:rPr lang="en-US" sz="2000" b="1" i="1" dirty="0" err="1">
                <a:solidFill>
                  <a:schemeClr val="bg1"/>
                </a:solidFill>
              </a:rPr>
              <a:t>Ελληνισμού</a:t>
            </a:r>
            <a:endParaRPr lang="en-US" sz="2000" b="1" i="1" dirty="0">
              <a:solidFill>
                <a:schemeClr val="bg1"/>
              </a:solidFill>
            </a:endParaRPr>
          </a:p>
        </p:txBody>
      </p:sp>
      <p:pic>
        <p:nvPicPr>
          <p:cNvPr id="8196" name="Picture 4" descr="Μέγας Αλέξανδρος | Ελληνική Κοινότητα Αλεξανδρείας"/>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5748" y="2956677"/>
            <a:ext cx="5131088" cy="24471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o photo description availabl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5165" y="2217815"/>
            <a:ext cx="3997831" cy="3997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Ελληνιστική Εποχή"/>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t="13462"/>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l-GR" sz="3600" b="1" i="1" kern="1200" dirty="0">
                <a:solidFill>
                  <a:schemeClr val="tx1"/>
                </a:solidFill>
                <a:latin typeface="+mj-lt"/>
                <a:ea typeface="+mj-ea"/>
                <a:cs typeface="+mj-cs"/>
              </a:rPr>
              <a:t>Κ.Π Καβάφης- </a:t>
            </a:r>
            <a:r>
              <a:rPr lang="el-GR" sz="3600" b="1" i="1" dirty="0">
                <a:solidFill>
                  <a:schemeClr val="tx1">
                    <a:lumMod val="85000"/>
                    <a:lumOff val="15000"/>
                  </a:schemeClr>
                </a:solidFill>
              </a:rPr>
              <a:t> </a:t>
            </a:r>
            <a:r>
              <a:rPr lang="en-US" sz="3600" b="1" i="1" dirty="0" err="1">
                <a:solidFill>
                  <a:schemeClr val="tx1">
                    <a:lumMod val="85000"/>
                    <a:lumOff val="15000"/>
                  </a:schemeClr>
                </a:solidFill>
              </a:rPr>
              <a:t>Ο</a:t>
            </a:r>
            <a:r>
              <a:rPr lang="en-US" sz="3600" b="1" i="1" dirty="0">
                <a:solidFill>
                  <a:schemeClr val="tx1">
                    <a:lumMod val="85000"/>
                    <a:lumOff val="15000"/>
                  </a:schemeClr>
                </a:solidFill>
              </a:rPr>
              <a:t> </a:t>
            </a:r>
            <a:r>
              <a:rPr lang="en-US" sz="3600" b="1" i="1" dirty="0" err="1">
                <a:solidFill>
                  <a:schemeClr val="tx1">
                    <a:lumMod val="85000"/>
                    <a:lumOff val="15000"/>
                  </a:schemeClr>
                </a:solidFill>
              </a:rPr>
              <a:t>ελληνισμός</a:t>
            </a:r>
            <a:r>
              <a:rPr lang="en-US" sz="3600" b="1" i="1" dirty="0">
                <a:solidFill>
                  <a:schemeClr val="tx1">
                    <a:lumMod val="85000"/>
                    <a:lumOff val="15000"/>
                  </a:schemeClr>
                </a:solidFill>
              </a:rPr>
              <a:t> </a:t>
            </a:r>
            <a:r>
              <a:rPr lang="en-US" sz="3600" b="1" i="1" dirty="0" err="1">
                <a:solidFill>
                  <a:schemeClr val="tx1">
                    <a:lumMod val="85000"/>
                    <a:lumOff val="15000"/>
                  </a:schemeClr>
                </a:solidFill>
              </a:rPr>
              <a:t>έξω</a:t>
            </a:r>
            <a:r>
              <a:rPr lang="en-US" sz="3600" b="1" i="1" dirty="0">
                <a:solidFill>
                  <a:schemeClr val="tx1">
                    <a:lumMod val="85000"/>
                    <a:lumOff val="15000"/>
                  </a:schemeClr>
                </a:solidFill>
              </a:rPr>
              <a:t> απ</a:t>
            </a:r>
            <a:r>
              <a:rPr lang="en-US" sz="3600" b="1" i="1" dirty="0" err="1">
                <a:solidFill>
                  <a:schemeClr val="tx1">
                    <a:lumMod val="85000"/>
                    <a:lumOff val="15000"/>
                  </a:schemeClr>
                </a:solidFill>
              </a:rPr>
              <a:t>ό</a:t>
            </a:r>
            <a:r>
              <a:rPr lang="en-US" sz="3600" b="1" i="1" dirty="0">
                <a:solidFill>
                  <a:schemeClr val="tx1">
                    <a:lumMod val="85000"/>
                    <a:lumOff val="15000"/>
                  </a:schemeClr>
                </a:solidFill>
              </a:rPr>
              <a:t> </a:t>
            </a:r>
            <a:r>
              <a:rPr lang="en-US" sz="3600" b="1" i="1" dirty="0" err="1">
                <a:solidFill>
                  <a:schemeClr val="tx1">
                    <a:lumMod val="85000"/>
                    <a:lumOff val="15000"/>
                  </a:schemeClr>
                </a:solidFill>
              </a:rPr>
              <a:t>την</a:t>
            </a:r>
            <a:r>
              <a:rPr lang="en-US" sz="3600" b="1" i="1" dirty="0">
                <a:solidFill>
                  <a:schemeClr val="tx1">
                    <a:lumMod val="85000"/>
                    <a:lumOff val="15000"/>
                  </a:schemeClr>
                </a:solidFill>
              </a:rPr>
              <a:t> </a:t>
            </a:r>
            <a:r>
              <a:rPr lang="en-US" sz="3600" b="1" i="1" dirty="0" err="1">
                <a:solidFill>
                  <a:schemeClr val="tx1">
                    <a:lumMod val="85000"/>
                    <a:lumOff val="15000"/>
                  </a:schemeClr>
                </a:solidFill>
              </a:rPr>
              <a:t>Ελλάδ</a:t>
            </a:r>
            <a:r>
              <a:rPr lang="en-US" sz="3600" b="1" i="1" dirty="0">
                <a:solidFill>
                  <a:schemeClr val="tx1">
                    <a:lumMod val="85000"/>
                    <a:lumOff val="15000"/>
                  </a:schemeClr>
                </a:solidFill>
              </a:rPr>
              <a:t>α</a:t>
            </a:r>
            <a:endParaRPr lang="en-US" sz="3600" b="1" i="1"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834" y="591344"/>
            <a:ext cx="3200400" cy="5585619"/>
          </a:xfrm>
        </p:spPr>
        <p:txBody>
          <a:bodyPr>
            <a:normAutofit/>
          </a:bodyPr>
          <a:lstStyle/>
          <a:p>
            <a:r>
              <a:rPr lang="el-GR" b="1" i="1" kern="1200" dirty="0">
                <a:solidFill>
                  <a:srgbClr val="FFFFFF"/>
                </a:solidFill>
                <a:latin typeface="+mj-lt"/>
                <a:ea typeface="+mj-ea"/>
                <a:cs typeface="+mj-cs"/>
              </a:rPr>
              <a:t>Κ.Π. Καβάφης</a:t>
            </a:r>
            <a:endParaRPr lang="en-US" dirty="0">
              <a:solidFill>
                <a:srgbClr val="FFFFFF"/>
              </a:solidFill>
            </a:endParaRPr>
          </a:p>
        </p:txBody>
      </p:sp>
      <p:sp>
        <p:nvSpPr>
          <p:cNvPr id="3" name="Content Placeholder 2"/>
          <p:cNvSpPr>
            <a:spLocks noGrp="1"/>
          </p:cNvSpPr>
          <p:nvPr>
            <p:ph idx="1"/>
          </p:nvPr>
        </p:nvSpPr>
        <p:spPr>
          <a:xfrm>
            <a:off x="4447308" y="591344"/>
            <a:ext cx="6906491" cy="5585619"/>
          </a:xfrm>
        </p:spPr>
        <p:txBody>
          <a:bodyPr anchor="ctr">
            <a:normAutofit/>
          </a:bodyPr>
          <a:lstStyle/>
          <a:p>
            <a:pPr>
              <a:buNone/>
            </a:pPr>
            <a:r>
              <a:rPr lang="el-GR" sz="2000" b="0" i="0" u="none" strike="noStrike" dirty="0">
                <a:effectLst/>
                <a:latin typeface="-apple-system"/>
              </a:rPr>
              <a:t>"Αποχαιρέτα την την Αλεξάνδρεια που χάνεις…"</a:t>
            </a:r>
            <a:endParaRPr lang="el-GR" sz="2000" b="0" i="0" u="none" strike="noStrike" dirty="0">
              <a:effectLst/>
              <a:latin typeface="-apple-system"/>
            </a:endParaRPr>
          </a:p>
          <a:p>
            <a:pPr>
              <a:buNone/>
            </a:pPr>
            <a:r>
              <a:rPr lang="el-GR" sz="2000" b="0" i="0" u="none" strike="noStrike" dirty="0">
                <a:effectLst/>
                <a:latin typeface="-apple-system"/>
              </a:rPr>
              <a:t>Ο Κωνσταντίνος Καβάφης είναι ένας από τους σημαντικότερους Έλληνες ποιητές της σύγχρονης εποχής. Γεννήθηκε και έζησε στην Αλεξάνδρεια και σε ποιήματά του μιλά γι' αυτήν, γι' αυτό και αναφέρεται συχνά ως «ο Αλεξανδρινός».</a:t>
            </a:r>
            <a:endParaRPr lang="el-GR" sz="2000" b="0" i="0" u="none" strike="noStrike" dirty="0">
              <a:effectLst/>
              <a:latin typeface="-apple-system"/>
            </a:endParaRPr>
          </a:p>
          <a:p>
            <a:pPr>
              <a:buNone/>
            </a:pPr>
            <a:r>
              <a:rPr lang="el-GR" sz="2000" b="0" i="0" u="none" strike="noStrike" dirty="0">
                <a:effectLst/>
                <a:latin typeface="-apple-system"/>
              </a:rPr>
              <a:t>Τα ποιήματα του είναι ιστορικά, φιλοσοφικά, ερωτικά και πολιτικά. Γοητεύεται από το κάλλος της νιότης, την ιστορία των ελληνιστικών χρόνων και τις σκοτεινές προσωπικότητες που έμειναν στην αφάνεια. Η πόλη που αγάπησε και που τον ενέπνευσε είναι </a:t>
            </a:r>
            <a:r>
              <a:rPr lang="el-GR" sz="2000" b="0" i="0" u="none" strike="noStrike" dirty="0" err="1">
                <a:effectLst/>
                <a:latin typeface="-apple-system"/>
              </a:rPr>
              <a:t>αναμφιβήτητα</a:t>
            </a:r>
            <a:r>
              <a:rPr lang="el-GR" sz="2000" b="0" i="0" u="none" strike="noStrike" dirty="0">
                <a:effectLst/>
                <a:latin typeface="-apple-system"/>
              </a:rPr>
              <a:t> η Αλεξάνδρεια. </a:t>
            </a:r>
            <a:endParaRPr lang="el-GR" sz="2000" b="0" i="0" u="none" strike="noStrike" dirty="0">
              <a:effectLst/>
              <a:latin typeface="-apple-system"/>
            </a:endParaRPr>
          </a:p>
          <a:p>
            <a:r>
              <a:rPr lang="el-GR" sz="2000" b="0" i="0" u="none" strike="noStrike" dirty="0">
                <a:effectLst/>
                <a:latin typeface="-apple-system"/>
              </a:rPr>
              <a:t>Για τον Καβάφη, η σχέση με την Ελλάδα και τον ελληνισμό είναι ιδιαίτερη. Ποτέ δεν γοητεύτηκε από ανώφελους ηρωισμούς. Για αυτόν η Ελλάδα πέρασε έξω από τους Έλληνες, σε ολόκληρο τον κόσμο και σημασία έχει μόνο η γλώσσα, αυτή η μοναδική ελληνική γλώσσα που μπορεί να συνθέτει τέχνη, πολιτισμό, δημιουργία αξεπέραστη και μοναδική</a:t>
            </a:r>
            <a:endParaRPr lang="el-GR" sz="2000" b="0" i="0" u="none" strike="noStrike" dirty="0">
              <a:effectLst/>
              <a:latin typeface="-apple-system"/>
            </a:endParaRP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descr="Παράσταση του Μ. Αλεξάνδρου σε ψηφιδωτό της Πομπηίας."/>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34708" y="1389184"/>
            <a:ext cx="5662246" cy="4079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2677" y="973015"/>
            <a:ext cx="3470031" cy="5847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3200" b="1" u="sng" dirty="0">
                <a:solidFill>
                  <a:schemeClr val="tx1">
                    <a:lumMod val="50000"/>
                    <a:lumOff val="50000"/>
                  </a:schemeClr>
                </a:solidFill>
                <a:latin typeface="Arial" panose="020B0604020202020204" pitchFamily="34" charset="0"/>
                <a:cs typeface="Arial" panose="020B0604020202020204" pitchFamily="34" charset="0"/>
              </a:rPr>
              <a:t>Αλέξανδρος</a:t>
            </a:r>
            <a:r>
              <a:rPr lang="el-GR" sz="3200" b="1" u="sng" dirty="0">
                <a:solidFill>
                  <a:schemeClr val="tx1">
                    <a:lumMod val="50000"/>
                    <a:lumOff val="50000"/>
                  </a:schemeClr>
                </a:solidFill>
              </a:rPr>
              <a:t> </a:t>
            </a:r>
            <a:endParaRPr lang="en-US" sz="3200" b="1" u="sng" dirty="0">
              <a:solidFill>
                <a:schemeClr val="tx1">
                  <a:lumMod val="50000"/>
                  <a:lumOff val="50000"/>
                </a:schemeClr>
              </a:solidFill>
            </a:endParaRPr>
          </a:p>
        </p:txBody>
      </p:sp>
      <p:sp>
        <p:nvSpPr>
          <p:cNvPr id="4" name="TextBox 3"/>
          <p:cNvSpPr txBox="1"/>
          <p:nvPr/>
        </p:nvSpPr>
        <p:spPr>
          <a:xfrm>
            <a:off x="1582616" y="2239107"/>
            <a:ext cx="1899139" cy="5847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u="sng" dirty="0">
                <a:solidFill>
                  <a:schemeClr val="tx1">
                    <a:lumMod val="50000"/>
                    <a:lumOff val="50000"/>
                  </a:schemeClr>
                </a:solidFill>
                <a:latin typeface="Arial" panose="020B0604020202020204" pitchFamily="34" charset="0"/>
                <a:cs typeface="Arial" panose="020B0604020202020204" pitchFamily="34" charset="0"/>
              </a:rPr>
              <a:t>έ</a:t>
            </a:r>
            <a:r>
              <a:rPr lang="el-GR" sz="3200" b="1" u="sng" dirty="0" err="1">
                <a:solidFill>
                  <a:schemeClr val="tx1">
                    <a:lumMod val="50000"/>
                    <a:lumOff val="50000"/>
                  </a:schemeClr>
                </a:solidFill>
                <a:latin typeface="Arial" panose="020B0604020202020204" pitchFamily="34" charset="0"/>
                <a:cs typeface="Arial" panose="020B0604020202020204" pitchFamily="34" charset="0"/>
              </a:rPr>
              <a:t>νας</a:t>
            </a:r>
            <a:endParaRPr lang="en-US" sz="3200" b="1" u="sng"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1312985" y="3528646"/>
            <a:ext cx="2649415" cy="5847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3200" b="1" u="sng" dirty="0">
                <a:solidFill>
                  <a:schemeClr val="tx1">
                    <a:lumMod val="50000"/>
                    <a:lumOff val="50000"/>
                  </a:schemeClr>
                </a:solidFill>
                <a:latin typeface="Arial" panose="020B0604020202020204" pitchFamily="34" charset="0"/>
                <a:cs typeface="Arial" panose="020B0604020202020204" pitchFamily="34" charset="0"/>
              </a:rPr>
              <a:t>θρύλος</a:t>
            </a:r>
            <a:endParaRPr lang="en-US" sz="3200" b="1" u="sng"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1312985" y="4994031"/>
            <a:ext cx="2649415" cy="5847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3200" b="1" u="sng" dirty="0">
                <a:solidFill>
                  <a:schemeClr val="tx1">
                    <a:lumMod val="50000"/>
                    <a:lumOff val="50000"/>
                  </a:schemeClr>
                </a:solidFill>
                <a:latin typeface="Arial" panose="020B0604020202020204" pitchFamily="34" charset="0"/>
                <a:cs typeface="Arial" panose="020B0604020202020204" pitchFamily="34" charset="0"/>
              </a:rPr>
              <a:t>γεννιέται</a:t>
            </a:r>
            <a:endParaRPr lang="en-US" sz="3200" b="1" u="sng"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angle 7"/>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447" y="308344"/>
            <a:ext cx="11632018" cy="6283842"/>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4910" y="1254125"/>
            <a:ext cx="6322695" cy="5151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8476" y="627131"/>
            <a:ext cx="8959022" cy="46166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el-GR" sz="2400" b="1" u="sng" strike="noStrike" dirty="0">
                <a:solidFill>
                  <a:schemeClr val="tx1">
                    <a:lumMod val="50000"/>
                    <a:lumOff val="50000"/>
                  </a:schemeClr>
                </a:solidFill>
                <a:effectLst/>
                <a:latin typeface="Arial" panose="020B0604020202020204" pitchFamily="34" charset="0"/>
                <a:cs typeface="Arial" panose="020B0604020202020204" pitchFamily="34" charset="0"/>
                <a:hlinkClick r:id="rId2"/>
              </a:rPr>
              <a:t>ΕΛΛΗΝΙΣΜΟΣ ΚΑΙ ΔΥΣΗ – 8. Βυζαντινές μικρογραφίες Β΄</a:t>
            </a:r>
            <a:endParaRPr lang="el-GR" sz="2400" b="1" u="sng" dirty="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6" name="Rectangle 5"/>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154954" y="691663"/>
            <a:ext cx="8761413" cy="722468"/>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400" b="1" i="0" u="sng" dirty="0">
                <a:solidFill>
                  <a:schemeClr val="tx1">
                    <a:lumMod val="50000"/>
                    <a:lumOff val="50000"/>
                  </a:schemeClr>
                </a:solidFill>
                <a:effectLst/>
                <a:latin typeface="Arial" panose="020B0604020202020204" pitchFamily="34" charset="0"/>
                <a:cs typeface="Arial" panose="020B0604020202020204" pitchFamily="34" charset="0"/>
              </a:rPr>
              <a:t>Η</a:t>
            </a:r>
            <a:r>
              <a:rPr lang="el-GR" sz="2400" b="0" i="0" dirty="0">
                <a:solidFill>
                  <a:schemeClr val="tx1">
                    <a:lumMod val="50000"/>
                    <a:lumOff val="50000"/>
                  </a:schemeClr>
                </a:solidFill>
                <a:effectLst/>
                <a:latin typeface="Arial" panose="020B0604020202020204" pitchFamily="34" charset="0"/>
                <a:cs typeface="Arial" panose="020B0604020202020204" pitchFamily="34" charset="0"/>
              </a:rPr>
              <a:t> </a:t>
            </a:r>
            <a:r>
              <a:rPr lang="el-GR" sz="2400" b="1" i="0" u="sng" dirty="0">
                <a:solidFill>
                  <a:schemeClr val="tx1">
                    <a:lumMod val="50000"/>
                    <a:lumOff val="50000"/>
                  </a:schemeClr>
                </a:solidFill>
                <a:effectLst/>
                <a:latin typeface="Arial" panose="020B0604020202020204" pitchFamily="34" charset="0"/>
                <a:cs typeface="Arial" panose="020B0604020202020204" pitchFamily="34" charset="0"/>
              </a:rPr>
              <a:t>Γοργόνα, η αδελφή του Μεγαλέξανδρου</a:t>
            </a:r>
            <a:endParaRPr lang="en-US"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1887220" y="2080260"/>
            <a:ext cx="6870065" cy="4495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050"/>
                                        </p:tgtEl>
                                        <p:attrNameLst>
                                          <p:attrName>fillcolor</p:attrName>
                                        </p:attrNameLst>
                                      </p:cBhvr>
                                      <p:to>
                                        <a:schemeClr val="accent2"/>
                                      </p:to>
                                    </p:animClr>
                                    <p:set>
                                      <p:cBhvr>
                                        <p:cTn id="11" dur="2000" fill="hold"/>
                                        <p:tgtEl>
                                          <p:spTgt spid="2050"/>
                                        </p:tgtEl>
                                        <p:attrNameLst>
                                          <p:attrName>fill.type</p:attrName>
                                        </p:attrNameLst>
                                      </p:cBhvr>
                                      <p:to>
                                        <p:strVal val="solid"/>
                                      </p:to>
                                    </p:set>
                                    <p:set>
                                      <p:cBhvr>
                                        <p:cTn id="12" dur="2000" fill="hold"/>
                                        <p:tgtEl>
                                          <p:spTgt spid="20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srcRect l="9182" r="932"/>
          <a:stretch>
            <a:fillRect/>
          </a:stretch>
        </p:blipFill>
        <p:spPr>
          <a:xfrm>
            <a:off x="2522356" y="10"/>
            <a:ext cx="966964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200" y="365125"/>
            <a:ext cx="3822189" cy="189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000" b="1" u="sng" dirty="0">
                <a:solidFill>
                  <a:schemeClr val="tx1"/>
                </a:solidFill>
                <a:effectLst>
                  <a:outerShdw blurRad="38100" dist="38100" dir="2700000" algn="tl">
                    <a:srgbClr val="000000">
                      <a:alpha val="43137"/>
                    </a:srgbClr>
                  </a:outerShdw>
                </a:effectLst>
                <a:highlight>
                  <a:srgbClr val="204EA6"/>
                </a:highlight>
                <a:latin typeface="+mj-lt"/>
                <a:ea typeface="+mj-ea"/>
                <a:cs typeface="+mj-cs"/>
              </a:rPr>
              <a:t>Απ</a:t>
            </a:r>
            <a:r>
              <a:rPr lang="en-US" sz="4000" b="1" u="sng" dirty="0" err="1">
                <a:solidFill>
                  <a:schemeClr val="tx1"/>
                </a:solidFill>
                <a:effectLst>
                  <a:outerShdw blurRad="38100" dist="38100" dir="2700000" algn="tl">
                    <a:srgbClr val="000000">
                      <a:alpha val="43137"/>
                    </a:srgbClr>
                  </a:outerShdw>
                </a:effectLst>
                <a:highlight>
                  <a:srgbClr val="204EA6"/>
                </a:highlight>
                <a:latin typeface="+mj-lt"/>
                <a:ea typeface="+mj-ea"/>
                <a:cs typeface="+mj-cs"/>
              </a:rPr>
              <a:t>οφθέγμ</a:t>
            </a:r>
            <a:r>
              <a:rPr lang="en-US" sz="4000" b="1" u="sng" dirty="0">
                <a:solidFill>
                  <a:schemeClr val="tx1"/>
                </a:solidFill>
                <a:effectLst>
                  <a:outerShdw blurRad="38100" dist="38100" dir="2700000" algn="tl">
                    <a:srgbClr val="000000">
                      <a:alpha val="43137"/>
                    </a:srgbClr>
                  </a:outerShdw>
                </a:effectLst>
                <a:highlight>
                  <a:srgbClr val="204EA6"/>
                </a:highlight>
                <a:latin typeface="+mj-lt"/>
                <a:ea typeface="+mj-ea"/>
                <a:cs typeface="+mj-cs"/>
              </a:rPr>
              <a:t>ατα του Α</a:t>
            </a:r>
            <a:r>
              <a:rPr lang="el-GR" sz="4000" b="1" u="sng" dirty="0">
                <a:solidFill>
                  <a:schemeClr val="tx1"/>
                </a:solidFill>
                <a:effectLst>
                  <a:outerShdw blurRad="38100" dist="38100" dir="2700000" algn="tl">
                    <a:srgbClr val="000000">
                      <a:alpha val="43137"/>
                    </a:srgbClr>
                  </a:outerShdw>
                </a:effectLst>
                <a:highlight>
                  <a:srgbClr val="204EA6"/>
                </a:highlight>
                <a:latin typeface="+mj-lt"/>
                <a:ea typeface="+mj-ea"/>
                <a:cs typeface="+mj-cs"/>
              </a:rPr>
              <a:t>ρ</a:t>
            </a:r>
            <a:r>
              <a:rPr lang="en-US" sz="4000" b="1" u="sng" dirty="0" err="1">
                <a:solidFill>
                  <a:schemeClr val="tx1"/>
                </a:solidFill>
                <a:effectLst>
                  <a:outerShdw blurRad="38100" dist="38100" dir="2700000" algn="tl">
                    <a:srgbClr val="000000">
                      <a:alpha val="43137"/>
                    </a:srgbClr>
                  </a:outerShdw>
                </a:effectLst>
                <a:highlight>
                  <a:srgbClr val="204EA6"/>
                </a:highlight>
                <a:latin typeface="+mj-lt"/>
                <a:ea typeface="+mj-ea"/>
                <a:cs typeface="+mj-cs"/>
              </a:rPr>
              <a:t>ιστοτέλη</a:t>
            </a:r>
            <a:endParaRPr lang="en-US" sz="4000" b="1" u="sng" dirty="0">
              <a:solidFill>
                <a:schemeClr val="tx1"/>
              </a:solidFill>
              <a:effectLst>
                <a:outerShdw blurRad="38100" dist="38100" dir="2700000" algn="tl">
                  <a:srgbClr val="000000">
                    <a:alpha val="43137"/>
                  </a:srgbClr>
                </a:outerShdw>
              </a:effectLst>
              <a:highlight>
                <a:srgbClr val="204EA6"/>
              </a:highlight>
              <a:latin typeface="+mj-lt"/>
              <a:ea typeface="+mj-ea"/>
              <a:cs typeface="+mj-cs"/>
            </a:endParaRPr>
          </a:p>
        </p:txBody>
      </p:sp>
      <p:sp>
        <p:nvSpPr>
          <p:cNvPr id="4" name="TextBox 3"/>
          <p:cNvSpPr txBox="1"/>
          <p:nvPr/>
        </p:nvSpPr>
        <p:spPr>
          <a:xfrm>
            <a:off x="838200" y="2434201"/>
            <a:ext cx="3822189" cy="3742762"/>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1600" b="0" i="0">
                <a:effectLst/>
              </a:rPr>
              <a:t>Η φιλία είναι μια ψυχή που κατοικεί σε δυο σώματα.</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Κανένας δεν είναι πραγματικός φίλος γι’ αυτόν που έχει πολλούς φίλους.</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Τα αγαθά κόποις κτώνται.</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Περισσότερο αγαπούν οι ευεργέτες τους ευεργετούμενους παρά οι ευεργετούμενοι τους ευεργέτες.</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Ο άνθρωπος φύσει πολιτικόν ζώον.</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Όπως το σώμα, όταν στερηθεί την ψυχή πεθαίνει, έτσι και η πόλη, όταν δεν υπάρχουν νόμοι, καταλύεται.</a:t>
            </a:r>
            <a:endParaRPr lang="en-US" sz="1600" b="0" i="0">
              <a:effectLst/>
            </a:endParaRPr>
          </a:p>
          <a:p>
            <a:pPr indent="-228600" fontAlgn="base">
              <a:lnSpc>
                <a:spcPct val="90000"/>
              </a:lnSpc>
              <a:spcAft>
                <a:spcPts val="600"/>
              </a:spcAft>
              <a:buFont typeface="Arial" panose="020B0604020202020204" pitchFamily="34" charset="0"/>
              <a:buChar char="•"/>
            </a:pPr>
            <a:r>
              <a:rPr lang="en-US" sz="1600" b="0" i="0">
                <a:effectLst/>
              </a:rPr>
              <a:t>Σε όλα υπάρχει εκ φύσεως κάτι το θείο.</a:t>
            </a:r>
            <a:endParaRPr lang="en-US" sz="1600" b="0" i="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250647" y="579474"/>
            <a:ext cx="8761413" cy="791308"/>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n-GB" sz="2400" b="1" i="0" u="sng" cap="all" dirty="0">
                <a:solidFill>
                  <a:schemeClr val="tx1">
                    <a:lumMod val="50000"/>
                    <a:lumOff val="50000"/>
                  </a:schemeClr>
                </a:solidFill>
                <a:effectLst/>
                <a:latin typeface="Arial" panose="020B0604020202020204" pitchFamily="34" charset="0"/>
                <a:cs typeface="Arial" panose="020B0604020202020204" pitchFamily="34" charset="0"/>
              </a:rPr>
              <a:t>O </a:t>
            </a:r>
            <a:r>
              <a:rPr lang="el-GR" sz="2400" b="1" i="0" u="sng" cap="all" dirty="0">
                <a:solidFill>
                  <a:schemeClr val="tx1">
                    <a:lumMod val="50000"/>
                    <a:lumOff val="50000"/>
                  </a:schemeClr>
                </a:solidFill>
                <a:effectLst/>
                <a:latin typeface="Arial" panose="020B0604020202020204" pitchFamily="34" charset="0"/>
                <a:cs typeface="Arial" panose="020B0604020202020204" pitchFamily="34" charset="0"/>
              </a:rPr>
              <a:t>ΜΕΓΑΣ ΑΛΕΞΑΝΔΡΟΣ ΚΑΙ ΤΟ ΚΑΤΑΡΑΜΕΝΟ ΦΙΔΙ</a:t>
            </a:r>
            <a:endParaRPr lang="en-US" sz="2400" dirty="0">
              <a:latin typeface="Arial" panose="020B0604020202020204" pitchFamily="34" charset="0"/>
              <a:cs typeface="Arial" panose="020B0604020202020204" pitchFamily="34" charset="0"/>
            </a:endParaRPr>
          </a:p>
        </p:txBody>
      </p:sp>
      <p:pic>
        <p:nvPicPr>
          <p:cNvPr id="3074" name="Picture 2" descr="images (1)"/>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424940" y="2194560"/>
            <a:ext cx="9026525" cy="4115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286539" y="579474"/>
            <a:ext cx="8187071" cy="666232"/>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lstStyle/>
          <a:p>
            <a:pPr algn="ctr"/>
            <a:r>
              <a:rPr lang="el-GR" sz="2400" b="1" i="0" u="sng" strike="noStrike" dirty="0">
                <a:solidFill>
                  <a:schemeClr val="tx1">
                    <a:lumMod val="50000"/>
                    <a:lumOff val="50000"/>
                  </a:schemeClr>
                </a:solidFill>
                <a:effectLst/>
                <a:latin typeface="Arial" panose="020B0604020202020204" pitchFamily="34" charset="0"/>
                <a:cs typeface="Arial" panose="020B0604020202020204" pitchFamily="34" charset="0"/>
              </a:rPr>
              <a:t>η στέψη του Αλέξανδρου</a:t>
            </a:r>
            <a:endParaRPr lang="en-US" sz="2400" b="1" u="sng"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1818640" y="1889125"/>
            <a:ext cx="7927340" cy="4812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377692" y="410308"/>
            <a:ext cx="8761413" cy="1099515"/>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400" b="1" i="0" u="sng" dirty="0">
                <a:solidFill>
                  <a:srgbClr val="555555"/>
                </a:solidFill>
                <a:effectLst/>
                <a:latin typeface="Arial" panose="020B0604020202020204" pitchFamily="34" charset="0"/>
                <a:cs typeface="Arial" panose="020B0604020202020204" pitchFamily="34" charset="0"/>
              </a:rPr>
              <a:t>Τμήμα κοπτικού υφάσματος με παράσταση του Αλέξανδρου και επιγραφή «</a:t>
            </a:r>
            <a:r>
              <a:rPr lang="el-GR" sz="2400" b="1" i="0" u="sng" dirty="0" err="1">
                <a:solidFill>
                  <a:srgbClr val="555555"/>
                </a:solidFill>
                <a:effectLst/>
                <a:latin typeface="Arial" panose="020B0604020202020204" pitchFamily="34" charset="0"/>
                <a:cs typeface="Arial" panose="020B0604020202020204" pitchFamily="34" charset="0"/>
              </a:rPr>
              <a:t>Μακετό</a:t>
            </a:r>
            <a:r>
              <a:rPr lang="el-GR" sz="2400" b="1" i="0" u="sng" dirty="0">
                <a:solidFill>
                  <a:srgbClr val="555555"/>
                </a:solidFill>
                <a:effectLst/>
                <a:latin typeface="Arial" panose="020B0604020202020204" pitchFamily="34" charset="0"/>
                <a:cs typeface="Arial" panose="020B0604020202020204" pitchFamily="34" charset="0"/>
              </a:rPr>
              <a:t> </a:t>
            </a:r>
            <a:r>
              <a:rPr lang="el-GR" sz="2400" b="1" i="0" u="sng" dirty="0" err="1">
                <a:solidFill>
                  <a:srgbClr val="555555"/>
                </a:solidFill>
                <a:effectLst/>
                <a:latin typeface="Arial" panose="020B0604020202020204" pitchFamily="34" charset="0"/>
                <a:cs typeface="Arial" panose="020B0604020202020204" pitchFamily="34" charset="0"/>
              </a:rPr>
              <a:t>Αλεκσάντερος</a:t>
            </a:r>
            <a:r>
              <a:rPr lang="el-GR" sz="2400" b="1" i="0" u="sng" dirty="0">
                <a:solidFill>
                  <a:srgbClr val="555555"/>
                </a:solidFill>
                <a:effectLst/>
                <a:latin typeface="Arial" panose="020B0604020202020204" pitchFamily="34" charset="0"/>
                <a:cs typeface="Arial" panose="020B0604020202020204" pitchFamily="34" charset="0"/>
              </a:rPr>
              <a:t>» (Μουσείο Υφασμάτων, </a:t>
            </a:r>
            <a:r>
              <a:rPr lang="el-GR" sz="2400" b="1" i="0" u="sng" dirty="0" err="1">
                <a:solidFill>
                  <a:srgbClr val="555555"/>
                </a:solidFill>
                <a:effectLst/>
                <a:latin typeface="Arial" panose="020B0604020202020204" pitchFamily="34" charset="0"/>
                <a:cs typeface="Arial" panose="020B0604020202020204" pitchFamily="34" charset="0"/>
              </a:rPr>
              <a:t>Ουάσινγκτον</a:t>
            </a:r>
            <a:r>
              <a:rPr lang="el-GR" sz="2400" b="1" i="0" u="sng" dirty="0">
                <a:solidFill>
                  <a:srgbClr val="555555"/>
                </a:solidFill>
                <a:effectLst/>
                <a:latin typeface="Arial" panose="020B0604020202020204" pitchFamily="34" charset="0"/>
                <a:cs typeface="Arial" panose="020B0604020202020204" pitchFamily="34" charset="0"/>
              </a:rPr>
              <a:t>).</a:t>
            </a:r>
            <a:endParaRPr lang="en-US" sz="2400" dirty="0"/>
          </a:p>
        </p:txBody>
      </p:sp>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1155065" y="1823085"/>
            <a:ext cx="9096375" cy="4660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154954" y="502455"/>
            <a:ext cx="8456879" cy="1019907"/>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Autofit/>
          </a:bodyPr>
          <a:lstStyle/>
          <a:p>
            <a:pPr algn="ctr"/>
            <a:r>
              <a:rPr lang="el-GR" sz="2400" b="1" i="0" u="sng" dirty="0">
                <a:solidFill>
                  <a:srgbClr val="555555"/>
                </a:solidFill>
                <a:effectLst/>
                <a:latin typeface="Arial" panose="020B0604020202020204" pitchFamily="34" charset="0"/>
                <a:cs typeface="Arial" panose="020B0604020202020204" pitchFamily="34" charset="0"/>
              </a:rPr>
              <a:t>Μικρογραφία που απεικονίζει τον </a:t>
            </a:r>
            <a:r>
              <a:rPr lang="el-GR" sz="2400" b="1" i="0" u="sng" dirty="0" err="1">
                <a:solidFill>
                  <a:srgbClr val="555555"/>
                </a:solidFill>
                <a:effectLst/>
                <a:latin typeface="Arial" panose="020B0604020202020204" pitchFamily="34" charset="0"/>
                <a:cs typeface="Arial" panose="020B0604020202020204" pitchFamily="34" charset="0"/>
              </a:rPr>
              <a:t>Σικαντέρ</a:t>
            </a:r>
            <a:r>
              <a:rPr lang="el-GR" sz="2400" b="1" i="0" u="sng" dirty="0">
                <a:solidFill>
                  <a:srgbClr val="555555"/>
                </a:solidFill>
                <a:effectLst/>
                <a:latin typeface="Arial" panose="020B0604020202020204" pitchFamily="34" charset="0"/>
                <a:cs typeface="Arial" panose="020B0604020202020204" pitchFamily="34" charset="0"/>
              </a:rPr>
              <a:t>-ε-</a:t>
            </a:r>
            <a:r>
              <a:rPr lang="el-GR" sz="2400" b="1" i="0" u="sng" dirty="0" err="1">
                <a:solidFill>
                  <a:srgbClr val="555555"/>
                </a:solidFill>
                <a:effectLst/>
                <a:latin typeface="Arial" panose="020B0604020202020204" pitchFamily="34" charset="0"/>
                <a:cs typeface="Arial" panose="020B0604020202020204" pitchFamily="34" charset="0"/>
              </a:rPr>
              <a:t>Αζάμ</a:t>
            </a:r>
            <a:r>
              <a:rPr lang="el-GR" sz="2400" b="1" i="0" u="sng" dirty="0">
                <a:solidFill>
                  <a:srgbClr val="555555"/>
                </a:solidFill>
                <a:effectLst/>
                <a:latin typeface="Arial" panose="020B0604020202020204" pitchFamily="34" charset="0"/>
                <a:cs typeface="Arial" panose="020B0604020202020204" pitchFamily="34" charset="0"/>
              </a:rPr>
              <a:t> (ασιατικό όνομα του Αλέξανδρου) να κρατάει φιάλη για κρασί (περ. 1800), </a:t>
            </a:r>
            <a:r>
              <a:rPr lang="el-GR" sz="2400" b="1" i="0" u="sng" dirty="0" err="1">
                <a:solidFill>
                  <a:srgbClr val="555555"/>
                </a:solidFill>
                <a:effectLst/>
                <a:latin typeface="Arial" panose="020B0604020202020204" pitchFamily="34" charset="0"/>
                <a:cs typeface="Arial" panose="020B0604020202020204" pitchFamily="34" charset="0"/>
              </a:rPr>
              <a:t>Ντεκάν</a:t>
            </a:r>
            <a:r>
              <a:rPr lang="el-GR" sz="2400" b="1" i="0" u="sng" dirty="0">
                <a:solidFill>
                  <a:srgbClr val="555555"/>
                </a:solidFill>
                <a:effectLst/>
                <a:latin typeface="Arial" panose="020B0604020202020204" pitchFamily="34" charset="0"/>
                <a:cs typeface="Arial" panose="020B0604020202020204" pitchFamily="34" charset="0"/>
              </a:rPr>
              <a:t>, Ι</a:t>
            </a:r>
            <a:endParaRPr lang="en-US" sz="2400" b="1" u="sng" dirty="0">
              <a:latin typeface="Arial" panose="020B0604020202020204" pitchFamily="34" charset="0"/>
              <a:cs typeface="Arial" panose="020B0604020202020204" pitchFamily="34" charset="0"/>
            </a:endParaRPr>
          </a:p>
        </p:txBody>
      </p:sp>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1821815" y="1918335"/>
            <a:ext cx="7968615" cy="4754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14670" y="365126"/>
            <a:ext cx="9537405" cy="1187228"/>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400" b="1" i="0" u="sng" dirty="0">
                <a:solidFill>
                  <a:srgbClr val="555555"/>
                </a:solidFill>
                <a:effectLst/>
                <a:latin typeface="Arial" panose="020B0604020202020204" pitchFamily="34" charset="0"/>
                <a:cs typeface="Arial" panose="020B0604020202020204" pitchFamily="34" charset="0"/>
              </a:rPr>
              <a:t>Ο Αλέξανδρος </a:t>
            </a:r>
            <a:r>
              <a:rPr lang="el-GR" sz="2400" b="1" i="0" u="sng" dirty="0" err="1">
                <a:solidFill>
                  <a:srgbClr val="555555"/>
                </a:solidFill>
                <a:effectLst/>
                <a:latin typeface="Arial" panose="020B0604020202020204" pitchFamily="34" charset="0"/>
                <a:cs typeface="Arial" panose="020B0604020202020204" pitchFamily="34" charset="0"/>
              </a:rPr>
              <a:t>ένθρονος</a:t>
            </a:r>
            <a:r>
              <a:rPr lang="el-GR" sz="2400" b="1" i="0" u="sng" dirty="0">
                <a:solidFill>
                  <a:srgbClr val="555555"/>
                </a:solidFill>
                <a:effectLst/>
                <a:latin typeface="Arial" panose="020B0604020202020204" pitchFamily="34" charset="0"/>
                <a:cs typeface="Arial" panose="020B0604020202020204" pitchFamily="34" charset="0"/>
              </a:rPr>
              <a:t> ανάμεσα σε γρύπες, πλάι στο δέντρο της ζωής. Ψηφιδωτό δάπεδο του 12ου αι. μ.Χ. (Καθολικός Ναός </a:t>
            </a:r>
            <a:r>
              <a:rPr lang="el-GR" sz="2400" b="1" i="0" u="sng" dirty="0" err="1">
                <a:solidFill>
                  <a:srgbClr val="555555"/>
                </a:solidFill>
                <a:effectLst/>
                <a:latin typeface="Arial" panose="020B0604020202020204" pitchFamily="34" charset="0"/>
                <a:cs typeface="Arial" panose="020B0604020202020204" pitchFamily="34" charset="0"/>
              </a:rPr>
              <a:t>Οτράντο</a:t>
            </a:r>
            <a:r>
              <a:rPr lang="el-GR" sz="2400" b="1" i="0" u="sng" dirty="0">
                <a:solidFill>
                  <a:srgbClr val="555555"/>
                </a:solidFill>
                <a:effectLst/>
                <a:latin typeface="Arial" panose="020B0604020202020204" pitchFamily="34" charset="0"/>
                <a:cs typeface="Arial" panose="020B0604020202020204" pitchFamily="34" charset="0"/>
              </a:rPr>
              <a:t>, Ιταλία).</a:t>
            </a:r>
            <a:endParaRPr lang="en-US" sz="2400" b="1" u="sng" dirty="0">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4520406" y="3441700"/>
            <a:ext cx="2032000" cy="1739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p:tgtEl>
                                          <p:spTgt spid="8194"/>
                                        </p:tgtEl>
                                        <p:attrNameLst>
                                          <p:attrName>ppt_y</p:attrName>
                                        </p:attrNameLst>
                                      </p:cBhvr>
                                      <p:tavLst>
                                        <p:tav tm="0">
                                          <p:val>
                                            <p:strVal val="#ppt_y+#ppt_h*1.125000"/>
                                          </p:val>
                                        </p:tav>
                                        <p:tav tm="100000">
                                          <p:val>
                                            <p:strVal val="#ppt_y"/>
                                          </p:val>
                                        </p:tav>
                                      </p:tavLst>
                                    </p:anim>
                                    <p:animEffect transition="in" filter="wipe(up)">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838200" y="365125"/>
            <a:ext cx="9220200" cy="1112801"/>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lstStyle/>
          <a:p>
            <a:pPr algn="ctr"/>
            <a:r>
              <a:rPr lang="el-GR" sz="1800" b="1" i="0" u="sng" dirty="0">
                <a:solidFill>
                  <a:srgbClr val="555555"/>
                </a:solidFill>
                <a:effectLst/>
                <a:latin typeface="Verdana" panose="020B0604030504040204" pitchFamily="34" charset="0"/>
              </a:rPr>
              <a:t>«Η βασίλισσα </a:t>
            </a:r>
            <a:r>
              <a:rPr lang="el-GR" sz="1800" b="1" i="0" u="sng" dirty="0" err="1">
                <a:solidFill>
                  <a:srgbClr val="555555"/>
                </a:solidFill>
                <a:effectLst/>
                <a:latin typeface="Verdana" panose="020B0604030504040204" pitchFamily="34" charset="0"/>
              </a:rPr>
              <a:t>Νουσάμπα</a:t>
            </a:r>
            <a:r>
              <a:rPr lang="el-GR" sz="1800" b="1" i="0" u="sng" dirty="0">
                <a:solidFill>
                  <a:srgbClr val="555555"/>
                </a:solidFill>
                <a:effectLst/>
                <a:latin typeface="Verdana" panose="020B0604030504040204" pitchFamily="34" charset="0"/>
              </a:rPr>
              <a:t> δείχνει στον Αλέξανδρο την προσωπογραφία του», μικρογραφία του Πέρση ζωγράφου </a:t>
            </a:r>
            <a:r>
              <a:rPr lang="en-GB" sz="1800" b="1" i="0" u="sng" dirty="0" err="1">
                <a:solidFill>
                  <a:srgbClr val="555555"/>
                </a:solidFill>
                <a:effectLst/>
                <a:latin typeface="Verdana" panose="020B0604030504040204" pitchFamily="34" charset="0"/>
              </a:rPr>
              <a:t>Mizra</a:t>
            </a:r>
            <a:r>
              <a:rPr lang="en-GB" sz="1800" b="1" i="0" u="sng" dirty="0">
                <a:solidFill>
                  <a:srgbClr val="555555"/>
                </a:solidFill>
                <a:effectLst/>
                <a:latin typeface="Verdana" panose="020B0604030504040204" pitchFamily="34" charset="0"/>
              </a:rPr>
              <a:t> Ali (16</a:t>
            </a:r>
            <a:r>
              <a:rPr lang="el-GR" sz="1800" b="1" i="0" u="sng" dirty="0" err="1">
                <a:solidFill>
                  <a:srgbClr val="555555"/>
                </a:solidFill>
                <a:effectLst/>
                <a:latin typeface="Verdana" panose="020B0604030504040204" pitchFamily="34" charset="0"/>
              </a:rPr>
              <a:t>ος</a:t>
            </a:r>
            <a:r>
              <a:rPr lang="el-GR" sz="1800" b="1" i="0" u="sng" dirty="0">
                <a:solidFill>
                  <a:srgbClr val="555555"/>
                </a:solidFill>
                <a:effectLst/>
                <a:latin typeface="Verdana" panose="020B0604030504040204" pitchFamily="34" charset="0"/>
              </a:rPr>
              <a:t> αι., Λονδίνο).</a:t>
            </a:r>
            <a:endParaRPr lang="en-US" sz="1800" b="1" u="sng" dirty="0"/>
          </a:p>
        </p:txBody>
      </p:sp>
      <p:pic>
        <p:nvPicPr>
          <p:cNvPr id="921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1518285" y="1722755"/>
            <a:ext cx="8540115" cy="4962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randombar(horizontal)">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834" y="365125"/>
            <a:ext cx="9728790" cy="1357349"/>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sz="2400" b="1" i="0" u="sng" dirty="0">
                <a:solidFill>
                  <a:srgbClr val="555555"/>
                </a:solidFill>
                <a:effectLst/>
                <a:latin typeface="Arial" panose="020B0604020202020204" pitchFamily="34" charset="0"/>
                <a:cs typeface="Arial" panose="020B0604020202020204" pitchFamily="34" charset="0"/>
              </a:rPr>
              <a:t>Εικονογραφημένο μονόφυλλο του Ρήγα Βελεστινλή (1797). Μεταξύ άλλων, βλέπουμε τον Αλέξανδρο, τους στρατηγούς του και σκηνές από την εκστρατεία του (Εθνικό Ιστορικό Μουσείο, Αθήνα)</a:t>
            </a:r>
            <a:endParaRPr lang="en-US" sz="2400" b="1" u="sng" dirty="0">
              <a:latin typeface="Arial" panose="020B0604020202020204" pitchFamily="34" charset="0"/>
              <a:cs typeface="Arial" panose="020B0604020202020204" pitchFamily="34" charset="0"/>
            </a:endParaRPr>
          </a:p>
        </p:txBody>
      </p:sp>
      <p:pic>
        <p:nvPicPr>
          <p:cNvPr id="1024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2026285" y="1873250"/>
            <a:ext cx="7559675" cy="4797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strips(downLeft)">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1154954" y="820615"/>
            <a:ext cx="8761413" cy="855785"/>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Autofit/>
          </a:bodyPr>
          <a:lstStyle/>
          <a:p>
            <a:pPr algn="ctr"/>
            <a:r>
              <a:rPr lang="el-GR" sz="2400" b="1" i="0" u="sng" dirty="0">
                <a:solidFill>
                  <a:schemeClr val="tx1">
                    <a:lumMod val="50000"/>
                    <a:lumOff val="50000"/>
                  </a:schemeClr>
                </a:solidFill>
                <a:effectLst/>
                <a:latin typeface="Arial" panose="020B0604020202020204" pitchFamily="34" charset="0"/>
                <a:cs typeface="Arial" panose="020B0604020202020204" pitchFamily="34" charset="0"/>
              </a:rPr>
              <a:t>Το Βασίλειο της Μακεδονίας. Ο Αλέξανδρος Γ “ο Μέγας”. Ασημένιο Τετράδραχμο (4,16 </a:t>
            </a:r>
            <a:r>
              <a:rPr lang="el-GR" sz="2400" b="1" i="0" u="sng" dirty="0" err="1">
                <a:solidFill>
                  <a:schemeClr val="tx1">
                    <a:lumMod val="50000"/>
                    <a:lumOff val="50000"/>
                  </a:schemeClr>
                </a:solidFill>
                <a:effectLst/>
                <a:latin typeface="Arial" panose="020B0604020202020204" pitchFamily="34" charset="0"/>
                <a:cs typeface="Arial" panose="020B0604020202020204" pitchFamily="34" charset="0"/>
              </a:rPr>
              <a:t>γρ</a:t>
            </a:r>
            <a:r>
              <a:rPr lang="el-GR" sz="2400" b="1" i="0" u="sng" dirty="0">
                <a:solidFill>
                  <a:schemeClr val="tx1">
                    <a:lumMod val="50000"/>
                    <a:lumOff val="50000"/>
                  </a:schemeClr>
                </a:solidFill>
                <a:effectLst/>
                <a:latin typeface="Arial" panose="020B0604020202020204" pitchFamily="34" charset="0"/>
                <a:cs typeface="Arial" panose="020B0604020202020204" pitchFamily="34" charset="0"/>
              </a:rPr>
              <a:t>.), 336-323 </a:t>
            </a:r>
            <a:r>
              <a:rPr lang="el-GR" sz="2400" b="1" i="0" u="sng" dirty="0" err="1">
                <a:solidFill>
                  <a:schemeClr val="tx1">
                    <a:lumMod val="50000"/>
                    <a:lumOff val="50000"/>
                  </a:schemeClr>
                </a:solidFill>
                <a:effectLst/>
                <a:latin typeface="Arial" panose="020B0604020202020204" pitchFamily="34" charset="0"/>
                <a:cs typeface="Arial" panose="020B0604020202020204" pitchFamily="34" charset="0"/>
              </a:rPr>
              <a:t>π.Χ</a:t>
            </a:r>
            <a:endParaRPr lang="en-US" sz="2400" b="1" u="sng"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90550" y="1987550"/>
            <a:ext cx="10541635" cy="4290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838200" y="503348"/>
            <a:ext cx="9294628" cy="655601"/>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400" b="1" u="sng" dirty="0">
                <a:solidFill>
                  <a:schemeClr val="tx1">
                    <a:lumMod val="50000"/>
                    <a:lumOff val="50000"/>
                  </a:schemeClr>
                </a:solidFill>
                <a:latin typeface="Arial" panose="020B0604020202020204" pitchFamily="34" charset="0"/>
                <a:cs typeface="Arial" panose="020B0604020202020204" pitchFamily="34" charset="0"/>
              </a:rPr>
              <a:t>Μέγας Αλέξανδρος ταινία σε σκηνοθεσία του Όλιβερ Στόουν </a:t>
            </a:r>
            <a:endParaRPr lang="en-US" sz="2400" b="1" u="sng"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296" name="Picture 8" descr="Αλέξανδρος (2004)"/>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2210435" y="1963420"/>
            <a:ext cx="6958965" cy="4732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2247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838200" y="365126"/>
            <a:ext cx="8603512" cy="804456"/>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400" b="1" u="sng" dirty="0">
                <a:solidFill>
                  <a:schemeClr val="tx1">
                    <a:lumMod val="50000"/>
                    <a:lumOff val="50000"/>
                  </a:schemeClr>
                </a:solidFill>
                <a:latin typeface="Arial" panose="020B0604020202020204" pitchFamily="34" charset="0"/>
                <a:cs typeface="Arial" panose="020B0604020202020204" pitchFamily="34" charset="0"/>
              </a:rPr>
              <a:t>Ο Αλέξανδρος ένας θρύλος</a:t>
            </a:r>
            <a:endParaRPr lang="en-US" sz="2400" b="1" u="sng"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26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3168502" y="2360429"/>
            <a:ext cx="4348717" cy="4221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1805" y="0"/>
            <a:ext cx="680483" cy="115894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circle(in)">
                                      <p:cBhvr>
                                        <p:cTn id="10"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191966" y="905011"/>
            <a:ext cx="3629555" cy="1889135"/>
          </a:xfrm>
        </p:spPr>
        <p:txBody>
          <a:bodyPr vert="horz" lIns="91440" tIns="45720" rIns="91440" bIns="45720" rtlCol="0" anchor="b">
            <a:normAutofit/>
          </a:bodyPr>
          <a:lstStyle/>
          <a:p>
            <a:r>
              <a:rPr lang="en-US" sz="1600" b="1" u="sng" dirty="0">
                <a:solidFill>
                  <a:srgbClr val="204EA6"/>
                </a:solidFill>
              </a:rPr>
              <a:t>Ο </a:t>
            </a:r>
            <a:r>
              <a:rPr lang="en-US" sz="1600" b="1" u="sng" dirty="0" err="1">
                <a:solidFill>
                  <a:srgbClr val="204EA6"/>
                </a:solidFill>
              </a:rPr>
              <a:t>Αριστοτέλης</a:t>
            </a:r>
            <a:r>
              <a:rPr lang="en-US" sz="1600" b="1" u="sng" dirty="0">
                <a:solidFill>
                  <a:srgbClr val="204EA6"/>
                </a:solidFill>
              </a:rPr>
              <a:t> </a:t>
            </a:r>
            <a:r>
              <a:rPr lang="en-US" sz="1600" b="1" u="sng" dirty="0" err="1">
                <a:solidFill>
                  <a:srgbClr val="204EA6"/>
                </a:solidFill>
              </a:rPr>
              <a:t>ήτ</a:t>
            </a:r>
            <a:r>
              <a:rPr lang="en-US" sz="1600" b="1" u="sng" dirty="0">
                <a:solidFill>
                  <a:srgbClr val="204EA6"/>
                </a:solidFill>
              </a:rPr>
              <a:t>αν ο δάσκαλος του Μεγάλου Αλεξάνδρου λόγο τις σοφίας του κατάφεραι να διδάξει σημαντικά μαθήματα στον Αλέξανδρο τα οποία σύμβαλαν στην τρανή πρ</a:t>
            </a:r>
            <a:r>
              <a:rPr lang="el-GR" sz="1600" b="1" u="sng" dirty="0">
                <a:solidFill>
                  <a:srgbClr val="204EA6"/>
                </a:solidFill>
              </a:rPr>
              <a:t>ο</a:t>
            </a:r>
            <a:r>
              <a:rPr lang="en-US" sz="1600" b="1" u="sng" dirty="0">
                <a:solidFill>
                  <a:srgbClr val="204EA6"/>
                </a:solidFill>
              </a:rPr>
              <a:t>σ</a:t>
            </a:r>
            <a:r>
              <a:rPr lang="el-GR" sz="1600" b="1" u="sng" dirty="0">
                <a:solidFill>
                  <a:srgbClr val="204EA6"/>
                </a:solidFill>
              </a:rPr>
              <a:t>ω</a:t>
            </a:r>
            <a:r>
              <a:rPr lang="en-US" sz="1600" b="1" u="sng" dirty="0">
                <a:solidFill>
                  <a:srgbClr val="204EA6"/>
                </a:solidFill>
              </a:rPr>
              <a:t>π</a:t>
            </a:r>
            <a:r>
              <a:rPr lang="en-US" sz="1600" b="1" u="sng" dirty="0" err="1">
                <a:solidFill>
                  <a:srgbClr val="204EA6"/>
                </a:solidFill>
              </a:rPr>
              <a:t>ικότητά</a:t>
            </a:r>
            <a:r>
              <a:rPr lang="en-US" sz="1600" b="1" u="sng" dirty="0">
                <a:solidFill>
                  <a:srgbClr val="204EA6"/>
                </a:solidFill>
              </a:rPr>
              <a:t> του που όλοι γνωρίζουμε κάποια από αυτά τα λόγια είναι:</a:t>
            </a:r>
            <a:endParaRPr lang="en-US" sz="1600" b="1" u="sng" dirty="0">
              <a:solidFill>
                <a:srgbClr val="204EA6"/>
              </a:solidFill>
            </a:endParaRPr>
          </a:p>
        </p:txBody>
      </p:sp>
      <p:sp>
        <p:nvSpPr>
          <p:cNvPr id="4" name="Text Placeholder 3"/>
          <p:cNvSpPr>
            <a:spLocks noGrp="1"/>
          </p:cNvSpPr>
          <p:nvPr>
            <p:ph type="body" sz="half" idx="2"/>
          </p:nvPr>
        </p:nvSpPr>
        <p:spPr>
          <a:xfrm>
            <a:off x="1191966" y="2794146"/>
            <a:ext cx="3629555" cy="3158843"/>
          </a:xfrm>
        </p:spPr>
        <p:txBody>
          <a:bodyPr vert="horz" lIns="91440" tIns="45720" rIns="91440" bIns="45720" rtlCol="0">
            <a:normAutofit fontScale="92500" lnSpcReduction="10000"/>
          </a:bodyPr>
          <a:lstStyle/>
          <a:p>
            <a:pPr indent="-228600">
              <a:buFont typeface="Arial" panose="020B0604020202020204" pitchFamily="34" charset="0"/>
              <a:buChar char="•"/>
            </a:pPr>
            <a:r>
              <a:rPr lang="en-US" sz="1800" b="0" i="0" dirty="0">
                <a:solidFill>
                  <a:srgbClr val="99CCFF"/>
                </a:solidFill>
                <a:effectLst/>
              </a:rPr>
              <a:t>“</a:t>
            </a:r>
            <a:r>
              <a:rPr lang="en-US" sz="1800" b="0" i="0" dirty="0" err="1">
                <a:solidFill>
                  <a:srgbClr val="99CCFF"/>
                </a:solidFill>
                <a:effectLst/>
              </a:rPr>
              <a:t>Εύχομ</a:t>
            </a:r>
            <a:r>
              <a:rPr lang="en-US" sz="1800" b="0" i="0" dirty="0">
                <a:solidFill>
                  <a:srgbClr val="99CCFF"/>
                </a:solidFill>
                <a:effectLst/>
              </a:rPr>
              <a:t>αι, όταν μια μέρα γίνεις βασιλιάς να είσαι το ίδιο αδιάφορος και απαθής στη γλώσσα της κολακείας, όπως είσαι αδιάφορος κι απαθής στην ομιλία, που ο πατέρας σου με υποχρέωσε να εκφωνήσω τώρα μπρο</a:t>
            </a:r>
            <a:r>
              <a:rPr lang="en-US" sz="1800" dirty="0">
                <a:solidFill>
                  <a:srgbClr val="99CCFF"/>
                </a:solidFill>
              </a:rPr>
              <a:t>στά σου</a:t>
            </a:r>
            <a:r>
              <a:rPr lang="en-US" sz="1800" dirty="0"/>
              <a:t>’’</a:t>
            </a:r>
            <a:r>
              <a:rPr lang="el-GR" sz="1800" dirty="0"/>
              <a:t> </a:t>
            </a:r>
            <a:endParaRPr lang="el-GR" sz="1800" dirty="0"/>
          </a:p>
          <a:p>
            <a:br>
              <a:rPr lang="en-US" sz="1800" dirty="0">
                <a:solidFill>
                  <a:srgbClr val="204EA6"/>
                </a:solidFill>
              </a:rPr>
            </a:br>
            <a:r>
              <a:rPr lang="el-GR" sz="1700" b="1" u="sng" dirty="0">
                <a:solidFill>
                  <a:srgbClr val="204EA6"/>
                </a:solidFill>
              </a:rPr>
              <a:t>Από την άλλη εικάζεται ότι ο Μέγας Αλέξανδρος έλεγε πολύ συχνά  την φράση</a:t>
            </a:r>
            <a:r>
              <a:rPr lang="el-GR" sz="1700" b="1" u="sng" dirty="0"/>
              <a:t>: </a:t>
            </a:r>
            <a:r>
              <a:rPr lang="el-GR" sz="1800" dirty="0"/>
              <a:t>“</a:t>
            </a:r>
            <a:r>
              <a:rPr lang="el-GR" sz="1800" dirty="0">
                <a:solidFill>
                  <a:srgbClr val="99CCFF"/>
                </a:solidFill>
              </a:rPr>
              <a:t>στον πατέρα μου οφείλω το </a:t>
            </a:r>
            <a:r>
              <a:rPr lang="el-GR" sz="1800" dirty="0" err="1">
                <a:solidFill>
                  <a:srgbClr val="99CCFF"/>
                </a:solidFill>
              </a:rPr>
              <a:t>ζειν</a:t>
            </a:r>
            <a:r>
              <a:rPr lang="el-GR" sz="1800" dirty="0">
                <a:solidFill>
                  <a:srgbClr val="99CCFF"/>
                </a:solidFill>
              </a:rPr>
              <a:t>, στον δάσκαλο μου το ευ ζην!"</a:t>
            </a:r>
            <a:br>
              <a:rPr lang="en-US" sz="1800" dirty="0">
                <a:solidFill>
                  <a:srgbClr val="99CCFF"/>
                </a:solidFill>
              </a:rPr>
            </a:br>
            <a:endParaRPr lang="en-US" sz="1800" dirty="0">
              <a:solidFill>
                <a:srgbClr val="99CCFF"/>
              </a:solidFill>
            </a:endParaRPr>
          </a:p>
        </p:txBody>
      </p:sp>
      <p:pic>
        <p:nvPicPr>
          <p:cNvPr id="5" name="Picture Placeholder 4"/>
          <p:cNvPicPr>
            <a:picLocks noGrp="1" noChangeAspect="1"/>
          </p:cNvPicPr>
          <p:nvPr>
            <p:ph type="pic" idx="1"/>
          </p:nvPr>
        </p:nvPicPr>
        <p:blipFill>
          <a:blip r:embed="rId2"/>
          <a:srcRect l="14230" r="14231" b="1"/>
          <a:stretch>
            <a:fillRect/>
          </a:stretch>
        </p:blipFill>
        <p:spPr>
          <a:xfrm>
            <a:off x="5359151" y="895610"/>
            <a:ext cx="6107166" cy="5058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tatue of a person in front of a painting&#10;&#10;AI-generated content may be incorrect."/>
          <p:cNvPicPr>
            <a:picLocks noChangeAspect="1"/>
          </p:cNvPicPr>
          <p:nvPr/>
        </p:nvPicPr>
        <p:blipFill>
          <a:blip r:embed="rId1"/>
          <a:srcRect r="-2" b="653"/>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9" name="Group 18"/>
          <p:cNvGrpSpPr>
            <a:grpSpLocks noGrp="1" noRot="1" noChangeAspect="1" noMove="1" noResize="1" noUngrp="1"/>
          </p:cNvGrpSpPr>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0" name="Freeform: Shape 19"/>
            <p:cNvSpPr/>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p:cNvGrpSpPr/>
            <p:nvPr/>
          </p:nvGrpSpPr>
          <p:grpSpPr>
            <a:xfrm>
              <a:off x="3697284" y="-1"/>
              <a:ext cx="884241" cy="6858002"/>
              <a:chOff x="3697284" y="-1"/>
              <a:chExt cx="884241" cy="6858002"/>
            </a:xfrm>
          </p:grpSpPr>
          <p:grpSp>
            <p:nvGrpSpPr>
              <p:cNvPr id="22" name="Group 21"/>
              <p:cNvGrpSpPr/>
              <p:nvPr/>
            </p:nvGrpSpPr>
            <p:grpSpPr>
              <a:xfrm>
                <a:off x="3697284" y="-1"/>
                <a:ext cx="884241" cy="6858001"/>
                <a:chOff x="3697284" y="-1"/>
                <a:chExt cx="884241" cy="6858001"/>
              </a:xfrm>
              <a:solidFill>
                <a:srgbClr val="FFFFFF"/>
              </a:solidFill>
              <a:effectLst/>
            </p:grpSpPr>
            <p:sp>
              <p:nvSpPr>
                <p:cNvPr id="26" name="Freeform: Shape 25"/>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p:cNvGrpSpPr/>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23"/>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p:cNvSpPr txBox="1"/>
          <p:nvPr/>
        </p:nvSpPr>
        <p:spPr>
          <a:xfrm>
            <a:off x="278296" y="447261"/>
            <a:ext cx="3210339" cy="5016758"/>
          </a:xfrm>
          <a:prstGeom prst="rect">
            <a:avLst/>
          </a:prstGeom>
          <a:noFill/>
        </p:spPr>
        <p:txBody>
          <a:bodyPr wrap="square" rtlCol="0">
            <a:spAutoFit/>
          </a:bodyPr>
          <a:lstStyle/>
          <a:p>
            <a:r>
              <a:rPr lang="el-GR" sz="2000" b="1" u="sng">
                <a:solidFill>
                  <a:srgbClr val="204EA6"/>
                </a:solidFill>
              </a:rPr>
              <a:t>Στο ευρύτερο πλαίσιο της ιστορίας, η σχέση Αλέξανδρου και Αριστοτέλη συνέβαλε στη διάδοση του ελληνιστικού πολιτισμού και στη συγχώνευση ανατολικών και δυτικών παραδόσεων. Έθεσε τις βάσεις για την εμφάνιση ενός κοσμοπολίτικου πολιτισμού που θα επηρέαζε την τέχνη, τη λογοτεχνία, την επιστήμη και τη φιλοσοφία για τους επόμενους αιώνες. </a:t>
            </a:r>
            <a:endParaRPr lang="el-GR" sz="2000" b="1" u="sng" dirty="0">
              <a:solidFill>
                <a:srgbClr val="204EA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sitting in a chair with a person in a robe&#10;&#10;AI-generated content may be incorrect."/>
          <p:cNvPicPr>
            <a:picLocks noChangeAspect="1"/>
          </p:cNvPicPr>
          <p:nvPr/>
        </p:nvPicPr>
        <p:blipFill>
          <a:blip r:embed="rId1"/>
          <a:srcRect b="27778"/>
          <a:stretch>
            <a:fillRect/>
          </a:stretch>
        </p:blipFill>
        <p:spPr>
          <a:xfrm>
            <a:off x="457200" y="457200"/>
            <a:ext cx="11277600" cy="594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75" y="585273"/>
            <a:ext cx="5761645" cy="3671667"/>
          </a:xfrm>
          <a:custGeom>
            <a:avLst/>
            <a:gdLst>
              <a:gd name="connsiteX0" fmla="*/ 0 w 5761645"/>
              <a:gd name="connsiteY0" fmla="*/ 0 h 3671667"/>
              <a:gd name="connsiteX1" fmla="*/ 518548 w 5761645"/>
              <a:gd name="connsiteY1" fmla="*/ 0 h 3671667"/>
              <a:gd name="connsiteX2" fmla="*/ 1152329 w 5761645"/>
              <a:gd name="connsiteY2" fmla="*/ 0 h 3671667"/>
              <a:gd name="connsiteX3" fmla="*/ 1613261 w 5761645"/>
              <a:gd name="connsiteY3" fmla="*/ 0 h 3671667"/>
              <a:gd name="connsiteX4" fmla="*/ 2189425 w 5761645"/>
              <a:gd name="connsiteY4" fmla="*/ 0 h 3671667"/>
              <a:gd name="connsiteX5" fmla="*/ 2823206 w 5761645"/>
              <a:gd name="connsiteY5" fmla="*/ 0 h 3671667"/>
              <a:gd name="connsiteX6" fmla="*/ 3226521 w 5761645"/>
              <a:gd name="connsiteY6" fmla="*/ 0 h 3671667"/>
              <a:gd name="connsiteX7" fmla="*/ 3629836 w 5761645"/>
              <a:gd name="connsiteY7" fmla="*/ 0 h 3671667"/>
              <a:gd name="connsiteX8" fmla="*/ 4321234 w 5761645"/>
              <a:gd name="connsiteY8" fmla="*/ 0 h 3671667"/>
              <a:gd name="connsiteX9" fmla="*/ 4897398 w 5761645"/>
              <a:gd name="connsiteY9" fmla="*/ 0 h 3671667"/>
              <a:gd name="connsiteX10" fmla="*/ 5761645 w 5761645"/>
              <a:gd name="connsiteY10" fmla="*/ 0 h 3671667"/>
              <a:gd name="connsiteX11" fmla="*/ 5761645 w 5761645"/>
              <a:gd name="connsiteY11" fmla="*/ 524524 h 3671667"/>
              <a:gd name="connsiteX12" fmla="*/ 5761645 w 5761645"/>
              <a:gd name="connsiteY12" fmla="*/ 1085764 h 3671667"/>
              <a:gd name="connsiteX13" fmla="*/ 5761645 w 5761645"/>
              <a:gd name="connsiteY13" fmla="*/ 1536855 h 3671667"/>
              <a:gd name="connsiteX14" fmla="*/ 5761645 w 5761645"/>
              <a:gd name="connsiteY14" fmla="*/ 2061379 h 3671667"/>
              <a:gd name="connsiteX15" fmla="*/ 5761645 w 5761645"/>
              <a:gd name="connsiteY15" fmla="*/ 2475753 h 3671667"/>
              <a:gd name="connsiteX16" fmla="*/ 5761645 w 5761645"/>
              <a:gd name="connsiteY16" fmla="*/ 3073710 h 3671667"/>
              <a:gd name="connsiteX17" fmla="*/ 5761645 w 5761645"/>
              <a:gd name="connsiteY17" fmla="*/ 3671667 h 3671667"/>
              <a:gd name="connsiteX18" fmla="*/ 5070248 w 5761645"/>
              <a:gd name="connsiteY18" fmla="*/ 3671667 h 3671667"/>
              <a:gd name="connsiteX19" fmla="*/ 4436467 w 5761645"/>
              <a:gd name="connsiteY19" fmla="*/ 3671667 h 3671667"/>
              <a:gd name="connsiteX20" fmla="*/ 3975535 w 5761645"/>
              <a:gd name="connsiteY20" fmla="*/ 3671667 h 3671667"/>
              <a:gd name="connsiteX21" fmla="*/ 3284138 w 5761645"/>
              <a:gd name="connsiteY21" fmla="*/ 3671667 h 3671667"/>
              <a:gd name="connsiteX22" fmla="*/ 2707973 w 5761645"/>
              <a:gd name="connsiteY22" fmla="*/ 3671667 h 3671667"/>
              <a:gd name="connsiteX23" fmla="*/ 2304658 w 5761645"/>
              <a:gd name="connsiteY23" fmla="*/ 3671667 h 3671667"/>
              <a:gd name="connsiteX24" fmla="*/ 1728493 w 5761645"/>
              <a:gd name="connsiteY24" fmla="*/ 3671667 h 3671667"/>
              <a:gd name="connsiteX25" fmla="*/ 1209945 w 5761645"/>
              <a:gd name="connsiteY25" fmla="*/ 3671667 h 3671667"/>
              <a:gd name="connsiteX26" fmla="*/ 691397 w 5761645"/>
              <a:gd name="connsiteY26" fmla="*/ 3671667 h 3671667"/>
              <a:gd name="connsiteX27" fmla="*/ 0 w 5761645"/>
              <a:gd name="connsiteY27" fmla="*/ 3671667 h 3671667"/>
              <a:gd name="connsiteX28" fmla="*/ 0 w 5761645"/>
              <a:gd name="connsiteY28" fmla="*/ 3183860 h 3671667"/>
              <a:gd name="connsiteX29" fmla="*/ 0 w 5761645"/>
              <a:gd name="connsiteY29" fmla="*/ 2622619 h 3671667"/>
              <a:gd name="connsiteX30" fmla="*/ 0 w 5761645"/>
              <a:gd name="connsiteY30" fmla="*/ 2134812 h 3671667"/>
              <a:gd name="connsiteX31" fmla="*/ 0 w 5761645"/>
              <a:gd name="connsiteY31" fmla="*/ 1720438 h 3671667"/>
              <a:gd name="connsiteX32" fmla="*/ 0 w 5761645"/>
              <a:gd name="connsiteY32" fmla="*/ 1232631 h 3671667"/>
              <a:gd name="connsiteX33" fmla="*/ 0 w 5761645"/>
              <a:gd name="connsiteY33" fmla="*/ 671391 h 3671667"/>
              <a:gd name="connsiteX34" fmla="*/ 0 w 5761645"/>
              <a:gd name="connsiteY34" fmla="*/ 0 h 367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1645" h="3671667" fill="none" extrusionOk="0">
                <a:moveTo>
                  <a:pt x="0" y="0"/>
                </a:moveTo>
                <a:cubicBezTo>
                  <a:pt x="182544" y="-41585"/>
                  <a:pt x="364172" y="8463"/>
                  <a:pt x="518548" y="0"/>
                </a:cubicBezTo>
                <a:cubicBezTo>
                  <a:pt x="672924" y="-8463"/>
                  <a:pt x="960900" y="62512"/>
                  <a:pt x="1152329" y="0"/>
                </a:cubicBezTo>
                <a:cubicBezTo>
                  <a:pt x="1343758" y="-62512"/>
                  <a:pt x="1505192" y="5810"/>
                  <a:pt x="1613261" y="0"/>
                </a:cubicBezTo>
                <a:cubicBezTo>
                  <a:pt x="1721330" y="-5810"/>
                  <a:pt x="2036427" y="23214"/>
                  <a:pt x="2189425" y="0"/>
                </a:cubicBezTo>
                <a:cubicBezTo>
                  <a:pt x="2342423" y="-23214"/>
                  <a:pt x="2535136" y="24466"/>
                  <a:pt x="2823206" y="0"/>
                </a:cubicBezTo>
                <a:cubicBezTo>
                  <a:pt x="3111276" y="-24466"/>
                  <a:pt x="3039569" y="38981"/>
                  <a:pt x="3226521" y="0"/>
                </a:cubicBezTo>
                <a:cubicBezTo>
                  <a:pt x="3413473" y="-38981"/>
                  <a:pt x="3461642" y="40581"/>
                  <a:pt x="3629836" y="0"/>
                </a:cubicBezTo>
                <a:cubicBezTo>
                  <a:pt x="3798030" y="-40581"/>
                  <a:pt x="4127470" y="66214"/>
                  <a:pt x="4321234" y="0"/>
                </a:cubicBezTo>
                <a:cubicBezTo>
                  <a:pt x="4514998" y="-66214"/>
                  <a:pt x="4735324" y="14190"/>
                  <a:pt x="4897398" y="0"/>
                </a:cubicBezTo>
                <a:cubicBezTo>
                  <a:pt x="5059472" y="-14190"/>
                  <a:pt x="5416569" y="19669"/>
                  <a:pt x="5761645" y="0"/>
                </a:cubicBezTo>
                <a:cubicBezTo>
                  <a:pt x="5767145" y="110893"/>
                  <a:pt x="5706995" y="356403"/>
                  <a:pt x="5761645" y="524524"/>
                </a:cubicBezTo>
                <a:cubicBezTo>
                  <a:pt x="5816295" y="692645"/>
                  <a:pt x="5757168" y="887525"/>
                  <a:pt x="5761645" y="1085764"/>
                </a:cubicBezTo>
                <a:cubicBezTo>
                  <a:pt x="5766122" y="1284003"/>
                  <a:pt x="5709223" y="1359061"/>
                  <a:pt x="5761645" y="1536855"/>
                </a:cubicBezTo>
                <a:cubicBezTo>
                  <a:pt x="5814067" y="1714649"/>
                  <a:pt x="5702833" y="1881599"/>
                  <a:pt x="5761645" y="2061379"/>
                </a:cubicBezTo>
                <a:cubicBezTo>
                  <a:pt x="5820457" y="2241159"/>
                  <a:pt x="5728155" y="2360131"/>
                  <a:pt x="5761645" y="2475753"/>
                </a:cubicBezTo>
                <a:cubicBezTo>
                  <a:pt x="5795135" y="2591375"/>
                  <a:pt x="5756628" y="2787831"/>
                  <a:pt x="5761645" y="3073710"/>
                </a:cubicBezTo>
                <a:cubicBezTo>
                  <a:pt x="5766662" y="3359589"/>
                  <a:pt x="5697681" y="3383923"/>
                  <a:pt x="5761645" y="3671667"/>
                </a:cubicBezTo>
                <a:cubicBezTo>
                  <a:pt x="5617690" y="3706832"/>
                  <a:pt x="5335980" y="3589005"/>
                  <a:pt x="5070248" y="3671667"/>
                </a:cubicBezTo>
                <a:cubicBezTo>
                  <a:pt x="4804516" y="3754329"/>
                  <a:pt x="4580694" y="3664526"/>
                  <a:pt x="4436467" y="3671667"/>
                </a:cubicBezTo>
                <a:cubicBezTo>
                  <a:pt x="4292240" y="3678808"/>
                  <a:pt x="4152449" y="3635196"/>
                  <a:pt x="3975535" y="3671667"/>
                </a:cubicBezTo>
                <a:cubicBezTo>
                  <a:pt x="3798621" y="3708138"/>
                  <a:pt x="3509950" y="3660775"/>
                  <a:pt x="3284138" y="3671667"/>
                </a:cubicBezTo>
                <a:cubicBezTo>
                  <a:pt x="3058326" y="3682559"/>
                  <a:pt x="2978778" y="3654458"/>
                  <a:pt x="2707973" y="3671667"/>
                </a:cubicBezTo>
                <a:cubicBezTo>
                  <a:pt x="2437169" y="3688876"/>
                  <a:pt x="2404348" y="3643802"/>
                  <a:pt x="2304658" y="3671667"/>
                </a:cubicBezTo>
                <a:cubicBezTo>
                  <a:pt x="2204968" y="3699532"/>
                  <a:pt x="1879690" y="3642004"/>
                  <a:pt x="1728493" y="3671667"/>
                </a:cubicBezTo>
                <a:cubicBezTo>
                  <a:pt x="1577297" y="3701330"/>
                  <a:pt x="1468256" y="3630846"/>
                  <a:pt x="1209945" y="3671667"/>
                </a:cubicBezTo>
                <a:cubicBezTo>
                  <a:pt x="951634" y="3712488"/>
                  <a:pt x="903101" y="3643812"/>
                  <a:pt x="691397" y="3671667"/>
                </a:cubicBezTo>
                <a:cubicBezTo>
                  <a:pt x="479693" y="3699522"/>
                  <a:pt x="152095" y="3670208"/>
                  <a:pt x="0" y="3671667"/>
                </a:cubicBezTo>
                <a:cubicBezTo>
                  <a:pt x="-14004" y="3514994"/>
                  <a:pt x="41456" y="3343960"/>
                  <a:pt x="0" y="3183860"/>
                </a:cubicBezTo>
                <a:cubicBezTo>
                  <a:pt x="-41456" y="3023760"/>
                  <a:pt x="737" y="2829068"/>
                  <a:pt x="0" y="2622619"/>
                </a:cubicBezTo>
                <a:cubicBezTo>
                  <a:pt x="-737" y="2416170"/>
                  <a:pt x="37407" y="2265739"/>
                  <a:pt x="0" y="2134812"/>
                </a:cubicBezTo>
                <a:cubicBezTo>
                  <a:pt x="-37407" y="2003885"/>
                  <a:pt x="4349" y="1885230"/>
                  <a:pt x="0" y="1720438"/>
                </a:cubicBezTo>
                <a:cubicBezTo>
                  <a:pt x="-4349" y="1555646"/>
                  <a:pt x="7782" y="1347886"/>
                  <a:pt x="0" y="1232631"/>
                </a:cubicBezTo>
                <a:cubicBezTo>
                  <a:pt x="-7782" y="1117376"/>
                  <a:pt x="2695" y="834627"/>
                  <a:pt x="0" y="671391"/>
                </a:cubicBezTo>
                <a:cubicBezTo>
                  <a:pt x="-2695" y="508155"/>
                  <a:pt x="36770" y="171923"/>
                  <a:pt x="0" y="0"/>
                </a:cubicBezTo>
                <a:close/>
              </a:path>
              <a:path w="5761645" h="3671667" stroke="0" extrusionOk="0">
                <a:moveTo>
                  <a:pt x="0" y="0"/>
                </a:moveTo>
                <a:cubicBezTo>
                  <a:pt x="217847" y="-50451"/>
                  <a:pt x="413995" y="1885"/>
                  <a:pt x="518548" y="0"/>
                </a:cubicBezTo>
                <a:cubicBezTo>
                  <a:pt x="623101" y="-1885"/>
                  <a:pt x="768792" y="19148"/>
                  <a:pt x="921863" y="0"/>
                </a:cubicBezTo>
                <a:cubicBezTo>
                  <a:pt x="1074935" y="-19148"/>
                  <a:pt x="1427830" y="2650"/>
                  <a:pt x="1613261" y="0"/>
                </a:cubicBezTo>
                <a:cubicBezTo>
                  <a:pt x="1798692" y="-2650"/>
                  <a:pt x="1998025" y="49208"/>
                  <a:pt x="2131809" y="0"/>
                </a:cubicBezTo>
                <a:cubicBezTo>
                  <a:pt x="2265593" y="-49208"/>
                  <a:pt x="2481752" y="21875"/>
                  <a:pt x="2650357" y="0"/>
                </a:cubicBezTo>
                <a:cubicBezTo>
                  <a:pt x="2818962" y="-21875"/>
                  <a:pt x="2996507" y="42014"/>
                  <a:pt x="3341754" y="0"/>
                </a:cubicBezTo>
                <a:cubicBezTo>
                  <a:pt x="3687001" y="-42014"/>
                  <a:pt x="3693926" y="41708"/>
                  <a:pt x="3802686" y="0"/>
                </a:cubicBezTo>
                <a:cubicBezTo>
                  <a:pt x="3911446" y="-41708"/>
                  <a:pt x="4335707" y="25761"/>
                  <a:pt x="4494083" y="0"/>
                </a:cubicBezTo>
                <a:cubicBezTo>
                  <a:pt x="4652459" y="-25761"/>
                  <a:pt x="4925150" y="29131"/>
                  <a:pt x="5185481" y="0"/>
                </a:cubicBezTo>
                <a:cubicBezTo>
                  <a:pt x="5445812" y="-29131"/>
                  <a:pt x="5641113" y="17958"/>
                  <a:pt x="5761645" y="0"/>
                </a:cubicBezTo>
                <a:cubicBezTo>
                  <a:pt x="5809150" y="187967"/>
                  <a:pt x="5739157" y="410107"/>
                  <a:pt x="5761645" y="597957"/>
                </a:cubicBezTo>
                <a:cubicBezTo>
                  <a:pt x="5784133" y="785807"/>
                  <a:pt x="5752023" y="984292"/>
                  <a:pt x="5761645" y="1159198"/>
                </a:cubicBezTo>
                <a:cubicBezTo>
                  <a:pt x="5771267" y="1334104"/>
                  <a:pt x="5732223" y="1412421"/>
                  <a:pt x="5761645" y="1573572"/>
                </a:cubicBezTo>
                <a:cubicBezTo>
                  <a:pt x="5791067" y="1734723"/>
                  <a:pt x="5752489" y="1861378"/>
                  <a:pt x="5761645" y="2098095"/>
                </a:cubicBezTo>
                <a:cubicBezTo>
                  <a:pt x="5770801" y="2334812"/>
                  <a:pt x="5714748" y="2436869"/>
                  <a:pt x="5761645" y="2622619"/>
                </a:cubicBezTo>
                <a:cubicBezTo>
                  <a:pt x="5808542" y="2808369"/>
                  <a:pt x="5713520" y="3018624"/>
                  <a:pt x="5761645" y="3147143"/>
                </a:cubicBezTo>
                <a:cubicBezTo>
                  <a:pt x="5809770" y="3275662"/>
                  <a:pt x="5728677" y="3534042"/>
                  <a:pt x="5761645" y="3671667"/>
                </a:cubicBezTo>
                <a:cubicBezTo>
                  <a:pt x="5587476" y="3717172"/>
                  <a:pt x="5289751" y="3631194"/>
                  <a:pt x="5127864" y="3671667"/>
                </a:cubicBezTo>
                <a:cubicBezTo>
                  <a:pt x="4965977" y="3712140"/>
                  <a:pt x="4875044" y="3629032"/>
                  <a:pt x="4724549" y="3671667"/>
                </a:cubicBezTo>
                <a:cubicBezTo>
                  <a:pt x="4574055" y="3714302"/>
                  <a:pt x="4415854" y="3650415"/>
                  <a:pt x="4263617" y="3671667"/>
                </a:cubicBezTo>
                <a:cubicBezTo>
                  <a:pt x="4111380" y="3692919"/>
                  <a:pt x="3862358" y="3607104"/>
                  <a:pt x="3572220" y="3671667"/>
                </a:cubicBezTo>
                <a:cubicBezTo>
                  <a:pt x="3282082" y="3736230"/>
                  <a:pt x="3127647" y="3655641"/>
                  <a:pt x="2996055" y="3671667"/>
                </a:cubicBezTo>
                <a:cubicBezTo>
                  <a:pt x="2864464" y="3687693"/>
                  <a:pt x="2728917" y="3639752"/>
                  <a:pt x="2535124" y="3671667"/>
                </a:cubicBezTo>
                <a:cubicBezTo>
                  <a:pt x="2341331" y="3703582"/>
                  <a:pt x="2100670" y="3647869"/>
                  <a:pt x="1958959" y="3671667"/>
                </a:cubicBezTo>
                <a:cubicBezTo>
                  <a:pt x="1817248" y="3695465"/>
                  <a:pt x="1697718" y="3626062"/>
                  <a:pt x="1555644" y="3671667"/>
                </a:cubicBezTo>
                <a:cubicBezTo>
                  <a:pt x="1413570" y="3717272"/>
                  <a:pt x="1273804" y="3634892"/>
                  <a:pt x="1152329" y="3671667"/>
                </a:cubicBezTo>
                <a:cubicBezTo>
                  <a:pt x="1030854" y="3708442"/>
                  <a:pt x="726792" y="3635417"/>
                  <a:pt x="576164" y="3671667"/>
                </a:cubicBezTo>
                <a:cubicBezTo>
                  <a:pt x="425537" y="3707917"/>
                  <a:pt x="257793" y="3617918"/>
                  <a:pt x="0" y="3671667"/>
                </a:cubicBezTo>
                <a:cubicBezTo>
                  <a:pt x="-47043" y="3445464"/>
                  <a:pt x="24847" y="3233384"/>
                  <a:pt x="0" y="3110426"/>
                </a:cubicBezTo>
                <a:cubicBezTo>
                  <a:pt x="-24847" y="2987468"/>
                  <a:pt x="35384" y="2854341"/>
                  <a:pt x="0" y="2622619"/>
                </a:cubicBezTo>
                <a:cubicBezTo>
                  <a:pt x="-35384" y="2390897"/>
                  <a:pt x="14311" y="2311429"/>
                  <a:pt x="0" y="2208245"/>
                </a:cubicBezTo>
                <a:cubicBezTo>
                  <a:pt x="-14311" y="2105061"/>
                  <a:pt x="39030" y="1883699"/>
                  <a:pt x="0" y="1647005"/>
                </a:cubicBezTo>
                <a:cubicBezTo>
                  <a:pt x="-39030" y="1410311"/>
                  <a:pt x="23107" y="1306667"/>
                  <a:pt x="0" y="1195914"/>
                </a:cubicBezTo>
                <a:cubicBezTo>
                  <a:pt x="-23107" y="1085161"/>
                  <a:pt x="10432" y="818237"/>
                  <a:pt x="0" y="634674"/>
                </a:cubicBezTo>
                <a:cubicBezTo>
                  <a:pt x="-10432" y="451111"/>
                  <a:pt x="39552" y="229852"/>
                  <a:pt x="0" y="0"/>
                </a:cubicBezTo>
                <a:close/>
              </a:path>
            </a:pathLst>
          </a:custGeom>
          <a:blipFill>
            <a:blip r:embed="rId1"/>
            <a:tile tx="0" ty="0" sx="100000" sy="100000" flip="none" algn="tl"/>
          </a:blipFill>
          <a:ln w="76200" cap="rnd" cmpd="thickThin">
            <a:gradFill>
              <a:gsLst>
                <a:gs pos="42000">
                  <a:schemeClr val="accent4">
                    <a:lumMod val="40000"/>
                    <a:lumOff val="60000"/>
                  </a:schemeClr>
                </a:gs>
                <a:gs pos="0">
                  <a:srgbClr val="956034"/>
                </a:gs>
                <a:gs pos="58000">
                  <a:schemeClr val="accent4">
                    <a:alpha val="63000"/>
                    <a:lumMod val="0"/>
                    <a:lumOff val="100000"/>
                  </a:schemeClr>
                </a:gs>
                <a:gs pos="100000">
                  <a:srgbClr val="956034"/>
                </a:gs>
              </a:gsLst>
              <a:lin ang="5400000" scaled="1"/>
            </a:gradFill>
            <a:prstDash val="dash"/>
          </a:ln>
          <a:effectLst>
            <a:outerShdw blurRad="50800" dist="50800" dir="5400000" algn="ctr" rotWithShape="0">
              <a:srgbClr val="000000">
                <a:alpha val="66000"/>
              </a:srgbClr>
            </a:outerShdw>
          </a:effectLst>
          <a:scene3d>
            <a:camera prst="obliqueTopLeft"/>
            <a:lightRig rig="threePt" dir="t"/>
          </a:scene3d>
        </p:spPr>
        <p:style>
          <a:lnRef idx="1">
            <a:schemeClr val="accent2"/>
          </a:lnRef>
          <a:fillRef idx="2">
            <a:schemeClr val="accent2"/>
          </a:fillRef>
          <a:effectRef idx="1">
            <a:schemeClr val="accent2"/>
          </a:effectRef>
          <a:fontRef idx="minor">
            <a:schemeClr val="dk1"/>
          </a:fontRef>
        </p:style>
        <p:txBody>
          <a:bodyPr vert="horz" anchor="ctr" anchorCtr="0">
            <a:normAutofit/>
          </a:bodyPr>
          <a:lstStyle/>
          <a:p>
            <a:r>
              <a:rPr lang="el-GR" sz="8000" b="1" dirty="0" err="1">
                <a:blipFill dpi="0" rotWithShape="1">
                  <a:blip r:embed="rId1">
                    <a:alphaModFix amt="60467"/>
                  </a:blip>
                  <a:srcRect/>
                  <a:tile tx="0" ty="0" sx="100000" sy="100000" flip="none" algn="tl"/>
                </a:blipFill>
                <a:effectLst>
                  <a:glow rad="37664">
                    <a:srgbClr val="956034"/>
                  </a:glow>
                  <a:outerShdw blurRad="70744" dist="488026" dir="2460000" sx="103808" sy="103808" algn="tl" rotWithShape="0">
                    <a:prstClr val="black">
                      <a:alpha val="32270"/>
                    </a:prst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Αλεξ</a:t>
            </a:r>
            <a:r>
              <a:rPr lang="en-US" sz="8000" b="1" dirty="0">
                <a:blipFill dpi="0" rotWithShape="1">
                  <a:blip r:embed="rId1">
                    <a:alphaModFix amt="60467"/>
                  </a:blip>
                  <a:srcRect/>
                  <a:tile tx="0" ty="0" sx="100000" sy="100000" flip="none" algn="tl"/>
                </a:blipFill>
                <a:effectLst>
                  <a:glow rad="37664">
                    <a:srgbClr val="956034"/>
                  </a:glow>
                  <a:outerShdw blurRad="70744" dist="488026" dir="2460000" sx="103808" sy="103808" algn="tl" rotWithShape="0">
                    <a:prstClr val="black">
                      <a:alpha val="32270"/>
                    </a:prst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ά</a:t>
            </a:r>
            <a:r>
              <a:rPr lang="el-GR" sz="8000" b="1" dirty="0" err="1">
                <a:blipFill dpi="0" rotWithShape="1">
                  <a:blip r:embed="rId1">
                    <a:alphaModFix amt="60467"/>
                  </a:blip>
                  <a:srcRect/>
                  <a:tile tx="0" ty="0" sx="100000" sy="100000" flip="none" algn="tl"/>
                </a:blipFill>
                <a:effectLst>
                  <a:glow rad="37664">
                    <a:srgbClr val="956034"/>
                  </a:glow>
                  <a:outerShdw blurRad="70744" dist="488026" dir="2460000" sx="103808" sy="103808" algn="tl" rotWithShape="0">
                    <a:prstClr val="black">
                      <a:alpha val="32270"/>
                    </a:prstClr>
                  </a:outerShdw>
                  <a:reflection blurRad="6350" stA="60000" endA="900" endPos="58000" dir="5400000" sy="-100000" algn="bl" rotWithShape="0"/>
                </a:effectLst>
                <a:latin typeface="Times New Roman" panose="02020603050405020304" pitchFamily="18" charset="0"/>
                <a:ea typeface="Apple Color Emoji" pitchFamily="2" charset="0"/>
                <a:cs typeface="Times New Roman" panose="02020603050405020304" pitchFamily="18" charset="0"/>
              </a:rPr>
              <a:t>νδρεια</a:t>
            </a:r>
            <a:endParaRPr lang="en-US" sz="8000" b="1" dirty="0">
              <a:blipFill dpi="0" rotWithShape="1">
                <a:blip r:embed="rId1">
                  <a:alphaModFix amt="60467"/>
                </a:blip>
                <a:srcRect/>
                <a:tile tx="0" ty="0" sx="100000" sy="100000" flip="none" algn="tl"/>
              </a:blipFill>
              <a:effectLst>
                <a:glow rad="37664">
                  <a:srgbClr val="956034"/>
                </a:glow>
                <a:outerShdw blurRad="70744" dist="488026" dir="2460000" sx="103808" sy="103808" algn="tl" rotWithShape="0">
                  <a:prstClr val="black">
                    <a:alpha val="32270"/>
                  </a:prstClr>
                </a:outerShdw>
                <a:reflection blurRad="6350" stA="60000" endA="900" endPos="58000" dir="5400000" sy="-100000" algn="bl" rotWithShape="0"/>
              </a:effectLst>
              <a:latin typeface="Times New Roman" panose="02020603050405020304" pitchFamily="18" charset="0"/>
              <a:ea typeface="Apple Color Emoji" pitchFamily="2" charset="0"/>
              <a:cs typeface="Times New Roman" panose="02020603050405020304" pitchFamily="18" charset="0"/>
            </a:endParaRPr>
          </a:p>
        </p:txBody>
      </p:sp>
      <p:sp>
        <p:nvSpPr>
          <p:cNvPr id="3" name="Subtitle 2"/>
          <p:cNvSpPr>
            <a:spLocks noGrp="1"/>
          </p:cNvSpPr>
          <p:nvPr>
            <p:ph type="subTitle" idx="1"/>
          </p:nvPr>
        </p:nvSpPr>
        <p:spPr>
          <a:xfrm>
            <a:off x="640080" y="4584879"/>
            <a:ext cx="4670660" cy="1287887"/>
          </a:xfrm>
        </p:spPr>
        <p:txBody>
          <a:bodyPr>
            <a:normAutofit/>
          </a:bodyPr>
          <a:lstStyle/>
          <a:p>
            <a:r>
              <a:rPr lang="el-GR" dirty="0"/>
              <a:t>Άρτεμις – </a:t>
            </a:r>
            <a:r>
              <a:rPr lang="el-GR" dirty="0" err="1"/>
              <a:t>Ζωη</a:t>
            </a:r>
            <a:r>
              <a:rPr lang="el-GR" dirty="0"/>
              <a:t> </a:t>
            </a:r>
            <a:r>
              <a:rPr lang="el-GR" dirty="0" err="1"/>
              <a:t>Σιλβέστρου</a:t>
            </a:r>
            <a:r>
              <a:rPr lang="el-GR" dirty="0"/>
              <a:t> Α4 </a:t>
            </a:r>
            <a:endParaRPr lang="el-GR" dirty="0"/>
          </a:p>
          <a:p>
            <a:r>
              <a:rPr lang="el-GR" dirty="0"/>
              <a:t>3</a:t>
            </a:r>
            <a:r>
              <a:rPr lang="el-GR" baseline="30000" dirty="0"/>
              <a:t>ο</a:t>
            </a:r>
            <a:r>
              <a:rPr lang="el-GR" dirty="0"/>
              <a:t> Γυμνάσιο Καλαμαριάς</a:t>
            </a:r>
            <a:endParaRPr lang="en-US" dirty="0"/>
          </a:p>
        </p:txBody>
      </p:sp>
      <p:pic>
        <p:nvPicPr>
          <p:cNvPr id="2052" name="Picture 4" descr="Ο Καβάφης έρχεται στα δάχτυλα των ατόμων με προβλήματα όρα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06872"/>
            <a:ext cx="5878725" cy="392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1" y="5074024"/>
            <a:ext cx="10109199" cy="598032"/>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100" b="1" i="1">
                <a:latin typeface="+mj-lt"/>
                <a:ea typeface="+mj-ea"/>
                <a:cs typeface="+mj-cs"/>
              </a:rPr>
              <a:t>Φάρος και πολιτιστική κληρονομιά: Το φως της Αλεξάνδρειας</a:t>
            </a:r>
            <a:endParaRPr lang="en-US" sz="3100" b="1" i="1" strike="sngStrike">
              <a:latin typeface="+mj-lt"/>
              <a:ea typeface="+mj-ea"/>
              <a:cs typeface="+mj-cs"/>
            </a:endParaRPr>
          </a:p>
        </p:txBody>
      </p:sp>
      <p:pic>
        <p:nvPicPr>
          <p:cNvPr id="1026" name="Picture 2" descr="A tower on a body of water&#10;&#10;AI-generated content may be incorrect."/>
          <p:cNvPicPr>
            <a:picLocks noChangeAspect="1" noChangeArrowheads="1"/>
          </p:cNvPicPr>
          <p:nvPr/>
        </p:nvPicPr>
        <p:blipFill>
          <a:blip r:embed="rId1">
            <a:extLst>
              <a:ext uri="{28A0092B-C50C-407E-A947-70E740481C1C}">
                <a14:useLocalDpi xmlns:a14="http://schemas.microsoft.com/office/drawing/2010/main" val="0"/>
              </a:ext>
            </a:extLst>
          </a:blip>
          <a:srcRect t="5585"/>
          <a:stretch>
            <a:fillRect/>
          </a:stretch>
        </p:blipFill>
        <p:spPr bwMode="auto">
          <a:xfrm>
            <a:off x="20" y="-39"/>
            <a:ext cx="12191980" cy="4172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large white building next to a road&#10;&#10;AI-generated content may be incorrect."/>
          <p:cNvPicPr>
            <a:picLocks noChangeAspect="1" noChangeArrowheads="1"/>
          </p:cNvPicPr>
          <p:nvPr/>
        </p:nvPicPr>
        <p:blipFill>
          <a:blip r:embed="rId1">
            <a:extLst>
              <a:ext uri="{28A0092B-C50C-407E-A947-70E740481C1C}">
                <a14:useLocalDpi xmlns:a14="http://schemas.microsoft.com/office/drawing/2010/main" val="0"/>
              </a:ext>
            </a:extLst>
          </a:blip>
          <a:srcRect l="18009" r="31096" b="1"/>
          <a:stretch>
            <a:fillRect/>
          </a:stretch>
        </p:blipFill>
        <p:spPr bwMode="auto">
          <a:xfrm>
            <a:off x="0" y="0"/>
            <a:ext cx="4584526" cy="3918359"/>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Αναβίωση της Βιβλιοθήκης της Αλεξάνδρειας | The Colossus Project"/>
          <p:cNvPicPr>
            <a:picLocks noChangeAspect="1" noChangeArrowheads="1"/>
          </p:cNvPicPr>
          <p:nvPr/>
        </p:nvPicPr>
        <p:blipFill>
          <a:blip r:embed="rId2">
            <a:extLst>
              <a:ext uri="{28A0092B-C50C-407E-A947-70E740481C1C}">
                <a14:useLocalDpi xmlns:a14="http://schemas.microsoft.com/office/drawing/2010/main" val="0"/>
              </a:ext>
            </a:extLst>
          </a:blip>
          <a:srcRect l="6190" r="25764" b="-2"/>
          <a:stretch>
            <a:fillRect/>
          </a:stretch>
        </p:blipFill>
        <p:spPr bwMode="auto">
          <a:xfrm>
            <a:off x="6865253" y="3480946"/>
            <a:ext cx="5323699" cy="337705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1294" y="1946684"/>
            <a:ext cx="5397237" cy="4351338"/>
          </a:xfrm>
          <a:prstGeom prst="rect">
            <a:avLst/>
          </a:prstGeom>
        </p:spPr>
        <p:txBody>
          <a:bodyPr vert="horz" lIns="91440" tIns="45720" rIns="91440" bIns="45720" rtlCol="0">
            <a:normAutofit/>
          </a:bodyPr>
          <a:lstStyle/>
          <a:p>
            <a:pPr indent="-228600" defTabSz="914400">
              <a:lnSpc>
                <a:spcPct val="90000"/>
              </a:lnSpc>
              <a:spcBef>
                <a:spcPct val="0"/>
              </a:spcBef>
              <a:spcAft>
                <a:spcPts val="600"/>
              </a:spcAft>
              <a:buFont typeface="Arial" panose="020B0604020202020204" pitchFamily="34" charset="0"/>
              <a:buChar char="•"/>
            </a:pPr>
            <a:r>
              <a:rPr lang="en-US" b="1" i="1"/>
              <a:t>Αλεξάνδρεια : Ο θησαυρός της γνώσης - Βιβλιοθήκη</a:t>
            </a:r>
            <a:endParaRPr lang="en-US" b="1"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2" y="5074446"/>
            <a:ext cx="7022982" cy="115371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600" b="1" i="1" kern="1200">
                <a:solidFill>
                  <a:schemeClr val="tx1"/>
                </a:solidFill>
                <a:latin typeface="+mj-lt"/>
                <a:ea typeface="+mj-ea"/>
                <a:cs typeface="+mj-cs"/>
              </a:rPr>
              <a:t>Αλεξάνδρεια : Το όραμα του Μεγάλου Αλέξανδρου </a:t>
            </a:r>
            <a:endParaRPr lang="en-US" sz="3600" b="1" i="1" kern="1200">
              <a:solidFill>
                <a:schemeClr val="tx1"/>
              </a:solidFill>
              <a:latin typeface="+mj-lt"/>
              <a:ea typeface="+mj-ea"/>
              <a:cs typeface="+mj-cs"/>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l="8652" r="4150" b="-1"/>
          <a:stretch>
            <a:fillRect/>
          </a:stretch>
        </p:blipFill>
        <p:spPr bwMode="auto">
          <a:xfrm>
            <a:off x="865141" y="914399"/>
            <a:ext cx="5196650" cy="35013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2. Η πορεία προς την Ινδία. Το τέλος της εκστρατείας"/>
          <p:cNvPicPr>
            <a:picLocks noChangeAspect="1" noChangeArrowheads="1"/>
          </p:cNvPicPr>
          <p:nvPr/>
        </p:nvPicPr>
        <p:blipFill>
          <a:blip r:embed="rId2">
            <a:extLst>
              <a:ext uri="{28A0092B-C50C-407E-A947-70E740481C1C}">
                <a14:useLocalDpi xmlns:a14="http://schemas.microsoft.com/office/drawing/2010/main" val="0"/>
              </a:ext>
            </a:extLst>
          </a:blip>
          <a:srcRect r="12290" b="-1"/>
          <a:stretch>
            <a:fillRect/>
          </a:stretch>
        </p:blipFill>
        <p:spPr bwMode="auto">
          <a:xfrm>
            <a:off x="6116311" y="914394"/>
            <a:ext cx="5227138" cy="3501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5862</Words>
  <Application>WPS Presentation</Application>
  <PresentationFormat>Widescreen</PresentationFormat>
  <Paragraphs>91</Paragraphs>
  <Slides>29</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SimSun</vt:lpstr>
      <vt:lpstr>Wingdings</vt:lpstr>
      <vt:lpstr>Arial Black</vt:lpstr>
      <vt:lpstr>Times New Roman</vt:lpstr>
      <vt:lpstr>Apple Color Emoji</vt:lpstr>
      <vt:lpstr>Liberation Mono</vt:lpstr>
      <vt:lpstr>Aptos Display</vt:lpstr>
      <vt:lpstr>Segoe UI</vt:lpstr>
      <vt:lpstr>Aptos</vt:lpstr>
      <vt:lpstr>Microsoft YaHei</vt:lpstr>
      <vt:lpstr>Arial Unicode MS</vt:lpstr>
      <vt:lpstr>-apple-system</vt:lpstr>
      <vt:lpstr>Verdana</vt:lpstr>
      <vt:lpstr>Office Theme</vt:lpstr>
      <vt:lpstr>PowerPoint 演示文稿</vt:lpstr>
      <vt:lpstr>PowerPoint 演示文稿</vt:lpstr>
      <vt:lpstr>Ο Αριστοτέλης ήταν ο δάσκαλος του Μεγάλου Αλεξάνδρου λόγο τις σοφίας του κατάφεραι να διδάξει σημαντικά μαθήματα στον Αλέξανδρο τα οποία σύμβαλαν στην τρανή προσωπικότητά του που όλοι γνωρίζουμε κάποια από αυτά τα λόγια είναι:</vt:lpstr>
      <vt:lpstr>PowerPoint 演示文稿</vt:lpstr>
      <vt:lpstr>PowerPoint 演示文稿</vt:lpstr>
      <vt:lpstr>Αλεξάνδρεια</vt:lpstr>
      <vt:lpstr>PowerPoint 演示文稿</vt:lpstr>
      <vt:lpstr>PowerPoint 演示文稿</vt:lpstr>
      <vt:lpstr>PowerPoint 演示文稿</vt:lpstr>
      <vt:lpstr>PowerPoint 演示文稿</vt:lpstr>
      <vt:lpstr>PowerPoint 演示文稿</vt:lpstr>
      <vt:lpstr>Κ.Π. Καβάφης – Ο Αλεξανδρινός</vt:lpstr>
      <vt:lpstr>Κ.Π Καβάφης - Η Αλεξάνδρεια που αγάπησε</vt:lpstr>
      <vt:lpstr> Κ.Π Καβάφης - Εμπνευσμένος από το μεγαλείο του Ελληνισμού</vt:lpstr>
      <vt:lpstr>Κ.Π Καβάφης-  Ο ελληνισμός έξω από την Ελλάδα</vt:lpstr>
      <vt:lpstr>Κ.Π. Καβάφης</vt:lpstr>
      <vt:lpstr>PowerPoint 演示文稿</vt:lpstr>
      <vt:lpstr>PowerPoint 演示文稿</vt:lpstr>
      <vt:lpstr>Η Γοργόνα, η αδελφή του Μεγαλέξανδρου</vt:lpstr>
      <vt:lpstr>O ΜΕΓΑΣ ΑΛΕΞΑΝΔΡΟΣ ΚΑΙ ΤΟ ΚΑΤΑΡΑΜΕΝΟ ΦΙΔΙ</vt:lpstr>
      <vt:lpstr>η στέψη του Αλέξανδρου</vt:lpstr>
      <vt:lpstr>Τμήμα κοπτικού υφάσματος με παράσταση του Αλέξανδρου και επιγραφή «Μακετό Αλεκσάντερος» (Μουσείο Υφασμάτων, Ουάσινγκτον).</vt:lpstr>
      <vt:lpstr>Μικρογραφία που απεικονίζει τον Σικαντέρ-ε-Αζάμ (ασιατικό όνομα του Αλέξανδρου) να κρατάει φιάλη για κρασί (περ. 1800), Ντεκάν, Ι</vt:lpstr>
      <vt:lpstr>Ο Αλέξανδρος ένθρονος ανάμεσα σε γρύπες, πλάι στο δέντρο της ζωής. Ψηφιδωτό δάπεδο του 12ου αι. μ.Χ. (Καθολικός Ναός Οτράντο, Ιταλία).</vt:lpstr>
      <vt:lpstr>«Η βασίλισσα Νουσάμπα δείχνει στον Αλέξανδρο την προσωπογραφία του», μικρογραφία του Πέρση ζωγράφου Mizra Ali (16ος αι., Λονδίνο).</vt:lpstr>
      <vt:lpstr>Εικονογραφημένο μονόφυλλο του Ρήγα Βελεστινλή (1797). Μεταξύ άλλων, βλέπουμε τον Αλέξανδρο, τους στρατηγούς του και σκηνές από την εκστρατεία του (Εθνικό Ιστορικό Μουσείο, Αθήνα)</vt:lpstr>
      <vt:lpstr>Το Βασίλειο της Μακεδονίας. Ο Αλέξανδρος Γ “ο Μέγας”. Ασημένιο Τετράδραχμο (4,16 γρ.), 336-323 π.Χ</vt:lpstr>
      <vt:lpstr>Μέγας Αλέξανδρος ταινία σε σκηνοθεσία του Όλιβερ Στόουν </vt:lpstr>
      <vt:lpstr>Ο Αλέξανδρος ένας θρύλος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Myti</dc:creator>
  <cp:lastModifiedBy>taxis</cp:lastModifiedBy>
  <cp:revision>7</cp:revision>
  <dcterms:created xsi:type="dcterms:W3CDTF">2025-03-25T08:50:00Z</dcterms:created>
  <dcterms:modified xsi:type="dcterms:W3CDTF">2025-04-02T06:26:38Z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94534A17DA704A108ABDEA7EA1734AF2_13</vt:lpwstr>
  </property>
  <property fmtid="{D5CDD505-2E9C-101B-9397-08002B2CF9AE}" pid="3" name="KSOProductBuildVer">
    <vt:lpwstr>1033-12.2.0.20326</vt:lpwstr>
  </property>
</Properties>
</file>