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57" r:id="rId4"/>
    <p:sldId id="259" r:id="rId5"/>
    <p:sldId id="266" r:id="rId6"/>
    <p:sldId id="260" r:id="rId7"/>
  </p:sldIdLst>
  <p:sldSz cx="14630400" cy="8229600"/>
  <p:notesSz cx="8229600" cy="14630400"/>
  <p:embeddedFontLst>
    <p:embeddedFont>
      <p:font typeface="Wingdings 2" pitchFamily="18" charset="2"/>
      <p:regular r:id="rId9"/>
    </p:embeddedFont>
    <p:embeddedFont>
      <p:font typeface="Verdana" pitchFamily="34" charset="0"/>
      <p:regular r:id="rId10"/>
      <p:bold r:id="rId11"/>
      <p:italic r:id="rId12"/>
      <p:boldItalic r:id="rId13"/>
    </p:embeddedFont>
    <p:embeddedFont>
      <p:font typeface="Instrument Sans Medium" charset="0"/>
      <p:regular r:id="rId14"/>
    </p:embeddedFont>
    <p:embeddedFont>
      <p:font typeface="Instrument Sans Semi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9" d="100"/>
          <a:sy n="79" d="100"/>
        </p:scale>
        <p:origin x="-178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1" d="100"/>
          <a:sy n="41" d="100"/>
        </p:scale>
        <p:origin x="-3504" y="-91"/>
      </p:cViewPr>
      <p:guideLst>
        <p:guide orient="horz" pos="4608"/>
        <p:guide pos="25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7B43-0219-4FF9-BC81-22AD1F042281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BCEA-8330-4397-A139-A01E8DF96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65311" rIns="65311" bIns="65311"/>
          <a:lstStyle>
            <a:lvl1pPr algn="r">
              <a:defRPr sz="6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lIns="261244" tIns="0"/>
          <a:lstStyle>
            <a:lvl1pPr marL="52249" indent="0" algn="r">
              <a:spcBef>
                <a:spcPts val="0"/>
              </a:spcBef>
              <a:buNone/>
              <a:defRPr sz="2900">
                <a:solidFill>
                  <a:schemeClr val="bg2">
                    <a:shade val="25000"/>
                  </a:schemeClr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130622" bIns="0" anchor="b"/>
          <a:lstStyle>
            <a:lvl1pPr algn="l">
              <a:buNone/>
              <a:defRPr sz="5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69809" tIns="0" anchor="t"/>
          <a:lstStyle>
            <a:lvl1pPr marL="0" marR="52249" indent="0" algn="l"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208995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95933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130622"/>
          <a:lstStyle>
            <a:lvl1pPr marL="26124" marR="26124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37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900">
                <a:solidFill>
                  <a:schemeClr val="tx1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10241281" y="520994"/>
            <a:ext cx="3719368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5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130622"/>
          <a:lstStyle>
            <a:lvl1pPr marL="65311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804672" y="5982708"/>
            <a:ext cx="13094208" cy="1261872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804672" y="636423"/>
            <a:ext cx="13094208" cy="5025542"/>
          </a:xfrm>
          <a:prstGeom prst="rect">
            <a:avLst/>
          </a:prstGeom>
        </p:spPr>
        <p:txBody>
          <a:bodyPr vert="horz" lIns="261244" tIns="130622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60421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21-Sep-25</a:t>
            </a:fld>
            <a:endParaRPr lang="en-US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96997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13357325" y="7334251"/>
            <a:ext cx="73152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8804" indent="-378804" algn="l" rtl="0" eaLnBrk="1" latinLnBrk="0" hangingPunct="1">
        <a:spcBef>
          <a:spcPts val="357"/>
        </a:spcBef>
        <a:buClr>
          <a:schemeClr val="accent1"/>
        </a:buClr>
        <a:buSzPct val="80000"/>
        <a:buFont typeface="Wingdings 2"/>
        <a:buChar char=""/>
        <a:defRPr kumimoji="0"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83732" indent="-287368" algn="l" rtl="0" eaLnBrk="1" latinLnBrk="0" hangingPunct="1">
        <a:spcBef>
          <a:spcPts val="357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50" indent="-261244" algn="l" rtl="0" eaLnBrk="1" latinLnBrk="0" hangingPunct="1">
        <a:spcBef>
          <a:spcPts val="35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67" indent="-261244" algn="l" rtl="0" eaLnBrk="1" latinLnBrk="0" hangingPunct="1">
        <a:spcBef>
          <a:spcPts val="32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3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29570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indent="-261244" algn="l" rtl="0" eaLnBrk="1" latinLnBrk="0" hangingPunct="1">
        <a:spcBef>
          <a:spcPts val="3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69618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408878"/>
            <a:ext cx="65565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l-GR" sz="3600" b="1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Κατανοώντας τα μεγέθη των αρχείων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l-GR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Από τα </a:t>
            </a:r>
            <a:r>
              <a:rPr lang="en-US" dirty="0" smtClean="0">
                <a:solidFill>
                  <a:srgbClr val="5B5F71"/>
                </a:solidFill>
                <a:latin typeface="Instrument Sans Medium" charset="0"/>
                <a:ea typeface="Instrument Sans Medium" pitchFamily="34" charset="-122"/>
                <a:cs typeface="Instrument Sans Medium" pitchFamily="34" charset="-120"/>
              </a:rPr>
              <a:t>Bytes </a:t>
            </a:r>
            <a:r>
              <a:rPr lang="el-GR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στα</a:t>
            </a:r>
            <a:r>
              <a:rPr lang="en-US" dirty="0" smtClean="0">
                <a:solidFill>
                  <a:srgbClr val="5B5F71"/>
                </a:solidFill>
                <a:latin typeface="Instrument Sans Medium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5B5F71"/>
                </a:solidFill>
                <a:latin typeface="Instrument Sans Medium" charset="0"/>
                <a:ea typeface="Instrument Sans Medium" pitchFamily="34" charset="-122"/>
                <a:cs typeface="Instrument Sans Medium" pitchFamily="34" charset="-120"/>
              </a:rPr>
              <a:t>Yottabytes</a:t>
            </a:r>
            <a:endParaRPr lang="en-US" dirty="0">
              <a:latin typeface="Instrument Sans Medium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-487"/>
          <a:stretch/>
        </p:blipFill>
        <p:spPr bwMode="auto">
          <a:xfrm>
            <a:off x="2470031" y="1876926"/>
            <a:ext cx="9407543" cy="38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l-GR" sz="4450" dirty="0" smtClean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Τα θεμέλια</a:t>
            </a:r>
            <a:r>
              <a:rPr lang="en-US" sz="4450" dirty="0" smtClean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: </a:t>
            </a:r>
            <a:r>
              <a:rPr lang="en-US" sz="445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Bits </a:t>
            </a:r>
            <a:r>
              <a:rPr lang="el-GR" sz="4450" dirty="0" smtClean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και </a:t>
            </a:r>
            <a:r>
              <a:rPr lang="en-US" sz="4450" dirty="0" smtClean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Bytes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88" y="3013710"/>
            <a:ext cx="5404879" cy="2047994"/>
          </a:xfrm>
          <a:prstGeom prst="roundRect">
            <a:avLst>
              <a:gd name="adj" fmla="val 4652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3" y="3602474"/>
            <a:ext cx="502606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Η μικρότερη μονάδα δεδομένων - είτε 0 είτε 1, που αντιπροσωπεύει το δυαδικό σύστημα που χρησιμοποιούν όλοι οι υπολογιστές</a:t>
            </a:r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2238438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Byte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1195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8 </a:t>
            </a:r>
            <a:r>
              <a:rPr lang="el-GR" sz="2000" dirty="0" err="1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bit</a:t>
            </a: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 που αποθηκεύουν έναν χαρακτήρα όπως το  "A" ή το "7</a:t>
            </a:r>
            <a:r>
              <a:rPr lang="en-US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” </a:t>
            </a: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 ή το ερωτηματικό </a:t>
            </a:r>
            <a:r>
              <a:rPr lang="en-US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“</a:t>
            </a: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;</a:t>
            </a:r>
            <a:r>
              <a:rPr lang="en-US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”</a:t>
            </a: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. </a:t>
            </a:r>
            <a:endParaRPr lang="en-US" sz="2000" dirty="0">
              <a:solidFill>
                <a:srgbClr val="505468"/>
              </a:solidFill>
              <a:ea typeface="Instrument Sans Semi Bold" pitchFamily="34" charset="-122"/>
              <a:cs typeface="Instrument Sans Semi Bold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2000" dirty="0">
                <a:solidFill>
                  <a:srgbClr val="505468"/>
                </a:solidFill>
                <a:ea typeface="Instrument Sans Semi Bold" pitchFamily="34" charset="-122"/>
                <a:cs typeface="Instrument Sans Semi Bold" pitchFamily="34" charset="-120"/>
              </a:rPr>
              <a:t>Το βασικό δομικό στοιχείο της αποθήκευσης δεδομένων.</a:t>
            </a:r>
            <a:endParaRPr lang="en-US" sz="2000" dirty="0">
              <a:solidFill>
                <a:srgbClr val="505468"/>
              </a:solidFill>
              <a:ea typeface="Instrument Sans Semi Bold" pitchFamily="34" charset="-122"/>
              <a:cs typeface="Instrument Sans Semi Bold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440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l-GR" sz="4450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Από την αρχή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601754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56798"/>
            <a:ext cx="3664744" cy="304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7197" y="17870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Bit 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93790" y="2248761"/>
            <a:ext cx="5039120" cy="1787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l-GR" sz="1750" dirty="0" smtClean="0"/>
              <a:t>Αποθηκεύει μόνο μια δυαδική τιμή (0 ή 1).</a:t>
            </a:r>
          </a:p>
          <a:p>
            <a:pPr marL="0" indent="0" algn="l">
              <a:lnSpc>
                <a:spcPts val="2850"/>
              </a:lnSpc>
              <a:buNone/>
            </a:pPr>
            <a:endParaRPr lang="el-GR" sz="1750" dirty="0" smtClean="0"/>
          </a:p>
          <a:p>
            <a:pPr marL="0" indent="0" algn="l">
              <a:lnSpc>
                <a:spcPts val="2850"/>
              </a:lnSpc>
              <a:buNone/>
            </a:pPr>
            <a:r>
              <a:rPr lang="el-GR" sz="1750" dirty="0" smtClean="0"/>
              <a:t>Αντιπροσωπεύει το </a:t>
            </a:r>
            <a:r>
              <a:rPr lang="en-US" sz="1750" dirty="0" smtClean="0"/>
              <a:t>on/off, true/false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48" y="2956798"/>
            <a:ext cx="3664863" cy="30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76639" y="10266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Byte</a:t>
            </a:r>
            <a:r>
              <a:rPr lang="el-GR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(8 </a:t>
            </a: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bits)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4685348" y="3621524"/>
            <a:ext cx="3664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802273"/>
            <a:ext cx="7556421" cy="30480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7993185" y="1545092"/>
            <a:ext cx="358059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</a:pPr>
            <a:r>
              <a:rPr lang="el-GR" sz="1750" dirty="0"/>
              <a:t>Αποθηκεύει</a:t>
            </a:r>
            <a:r>
              <a:rPr lang="el-GR" dirty="0" smtClean="0">
                <a:solidFill>
                  <a:srgbClr val="5B5F71"/>
                </a:solidFill>
              </a:rPr>
              <a:t> </a:t>
            </a:r>
            <a:r>
              <a:rPr lang="el-GR" sz="1750" dirty="0"/>
              <a:t>έναν</a:t>
            </a:r>
            <a:r>
              <a:rPr lang="el-GR" dirty="0" smtClean="0">
                <a:solidFill>
                  <a:srgbClr val="5B5F71"/>
                </a:solidFill>
              </a:rPr>
              <a:t> </a:t>
            </a:r>
            <a:r>
              <a:rPr lang="el-GR" sz="1750" dirty="0"/>
              <a:t>χαρακτήρα</a:t>
            </a:r>
            <a:endParaRPr lang="en-US" sz="1750" dirty="0"/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34" y="2403978"/>
            <a:ext cx="7322820" cy="3657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3447" y="4501330"/>
            <a:ext cx="3655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Kilobyte</a:t>
            </a:r>
            <a:r>
              <a:rPr lang="en-US" dirty="0" smtClean="0"/>
              <a:t> </a:t>
            </a: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(KB)</a:t>
            </a:r>
            <a:r>
              <a:rPr lang="el-GR" dirty="0" smtClean="0"/>
              <a:t> </a:t>
            </a:r>
            <a:r>
              <a:rPr lang="el-GR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= 1024 </a:t>
            </a: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bytes</a:t>
            </a:r>
            <a:endParaRPr lang="en-GB" sz="2200" dirty="0">
              <a:solidFill>
                <a:srgbClr val="5B5F71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790" y="5094089"/>
            <a:ext cx="70422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Ένα αρχείο κειμένου (π.χ. ένα κείμενο Word χωρίς εικόνες)</a:t>
            </a:r>
          </a:p>
          <a:p>
            <a:endParaRPr lang="el-GR" dirty="0" smtClean="0"/>
          </a:p>
          <a:p>
            <a:r>
              <a:rPr lang="el-GR" dirty="0" smtClean="0"/>
              <a:t>Μία πολύ μικρή εικόνα (π.χ. ένα εικονίδιο 64x64 </a:t>
            </a:r>
            <a:r>
              <a:rPr lang="el-GR" dirty="0" err="1" smtClean="0"/>
              <a:t>pixels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Ένα </a:t>
            </a:r>
            <a:r>
              <a:rPr lang="el-GR" dirty="0" err="1" smtClean="0"/>
              <a:t>email</a:t>
            </a:r>
            <a:r>
              <a:rPr lang="el-GR" dirty="0" smtClean="0"/>
              <a:t> χωρίς συνημμένα αρχεία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440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l-GR" sz="4450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Από τις  μεσαίες</a:t>
            </a:r>
            <a:r>
              <a:rPr lang="en-US" sz="4450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l-GR" sz="4450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στις μεγάλες  μονάδες αποθήκευσης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601754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56798"/>
            <a:ext cx="3664744" cy="304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3131106"/>
            <a:ext cx="3479827" cy="28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Megabyte (MB)</a:t>
            </a:r>
            <a:r>
              <a:rPr lang="el-GR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= 1024</a:t>
            </a: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KB</a:t>
            </a:r>
            <a:endParaRPr lang="en-US" sz="2200" dirty="0" smtClean="0"/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93790" y="3621524"/>
            <a:ext cx="366474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48" y="2956798"/>
            <a:ext cx="3664863" cy="30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685348" y="31311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82039" y="4895969"/>
            <a:ext cx="3664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802273"/>
            <a:ext cx="7556421" cy="3048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331" y="4895969"/>
            <a:ext cx="36647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Gigabyte (GB</a:t>
            </a:r>
            <a:r>
              <a:rPr lang="en-US" sz="2200" dirty="0" smtClean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 = 1024 MB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680323" y="54393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Μια ταινία σε υψηλή ανάλυση (HD)</a:t>
            </a:r>
            <a:r>
              <a:rPr lang="en-US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(2-5 GB)</a:t>
            </a:r>
            <a:endParaRPr lang="el-GR" sz="1750" dirty="0" smtClean="0">
              <a:solidFill>
                <a:srgbClr val="5B5F7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Ένα μεγάλο παιχνίδι (π.χ. ένα παιχνίδι για κινητό)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endParaRPr lang="en-US" sz="1750" dirty="0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65" y="1552813"/>
            <a:ext cx="7866652" cy="3054091"/>
          </a:xfrm>
          <a:prstGeom prst="rect">
            <a:avLst/>
          </a:prstGeom>
        </p:spPr>
      </p:pic>
      <p:sp>
        <p:nvSpPr>
          <p:cNvPr id="19" name="Text 3"/>
          <p:cNvSpPr/>
          <p:nvPr/>
        </p:nvSpPr>
        <p:spPr>
          <a:xfrm>
            <a:off x="793790" y="3518196"/>
            <a:ext cx="5116122" cy="13329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1600" dirty="0" smtClean="0">
                <a:solidFill>
                  <a:srgbClr val="5B5F7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τραγούδι σε μορφή MP3 (περίπου 3-5 MB)</a:t>
            </a:r>
          </a:p>
          <a:p>
            <a:pPr>
              <a:lnSpc>
                <a:spcPts val="2850"/>
              </a:lnSpc>
            </a:pPr>
            <a:r>
              <a:rPr lang="el-GR" sz="1600" dirty="0" smtClean="0">
                <a:solidFill>
                  <a:srgbClr val="5B5F7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Μία φωτογραφία από ψηφιακή κάμερα (περίπου 2-10 MB)</a:t>
            </a:r>
          </a:p>
          <a:p>
            <a:pPr>
              <a:lnSpc>
                <a:spcPts val="2850"/>
              </a:lnSpc>
            </a:pPr>
            <a:r>
              <a:rPr lang="el-GR" sz="1600" dirty="0" smtClean="0">
                <a:solidFill>
                  <a:srgbClr val="5B5F7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μικρό βίντεο </a:t>
            </a:r>
            <a:r>
              <a:rPr lang="el-GR" sz="1600" dirty="0" err="1" smtClean="0">
                <a:solidFill>
                  <a:srgbClr val="5B5F7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clip</a:t>
            </a:r>
            <a:endParaRPr lang="en-US" sz="1750" dirty="0"/>
          </a:p>
        </p:txBody>
      </p:sp>
      <p:sp>
        <p:nvSpPr>
          <p:cNvPr id="2" name="TextBox 1"/>
          <p:cNvSpPr txBox="1"/>
          <p:nvPr/>
        </p:nvSpPr>
        <p:spPr>
          <a:xfrm>
            <a:off x="6901074" y="4851133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Terabyte (TB) = 1024 GB</a:t>
            </a:r>
            <a:endParaRPr lang="en-GB" sz="2200" dirty="0">
              <a:solidFill>
                <a:srgbClr val="5B5F71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0821" y="5621774"/>
            <a:ext cx="487038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Μία </a:t>
            </a:r>
            <a:r>
              <a:rPr lang="el-GR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μεγάλη συλλογή από ταινίες ή παιχνίδια</a:t>
            </a:r>
          </a:p>
          <a:p>
            <a:endParaRPr lang="en-US" sz="1750" dirty="0" smtClean="0">
              <a:solidFill>
                <a:srgbClr val="5B5F7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r>
              <a:rPr lang="el-GR" sz="1750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Το </a:t>
            </a:r>
            <a:r>
              <a:rPr lang="el-GR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περιεχόμενο ενός οικιακού </a:t>
            </a:r>
            <a:r>
              <a:rPr lang="el-GR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server</a:t>
            </a:r>
            <a:endParaRPr lang="el-GR" sz="1750" dirty="0">
              <a:solidFill>
                <a:srgbClr val="5B5F7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4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01642" y="1087974"/>
            <a:ext cx="9426266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l-GR" sz="3950" dirty="0" smtClean="0">
                <a:solidFill>
                  <a:srgbClr val="505468"/>
                </a:solidFill>
              </a:rPr>
              <a:t>Πολύ μεγάλες μονάδες αποθήκευσης</a:t>
            </a:r>
            <a:endParaRPr lang="en-US" sz="3950" dirty="0"/>
          </a:p>
        </p:txBody>
      </p:sp>
      <p:sp>
        <p:nvSpPr>
          <p:cNvPr id="14" name="Ορθογώνιο 13"/>
          <p:cNvSpPr/>
          <p:nvPr/>
        </p:nvSpPr>
        <p:spPr>
          <a:xfrm>
            <a:off x="4928135" y="2400262"/>
            <a:ext cx="7315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i="1" dirty="0" smtClean="0"/>
              <a:t>Αυτές οι μονάδες είναι τόσο μεγάλες που χρησιμοποιούνται  σε εξαιρετικά μεγάλα συστήματα αποθήκευσης.</a:t>
            </a:r>
          </a:p>
          <a:p>
            <a:endParaRPr lang="el-GR" dirty="0" smtClean="0"/>
          </a:p>
          <a:p>
            <a:r>
              <a:rPr lang="el-GR" dirty="0" smtClean="0"/>
              <a:t>    </a:t>
            </a:r>
            <a:endParaRPr lang="en-US" dirty="0" smtClean="0"/>
          </a:p>
          <a:p>
            <a:r>
              <a:rPr lang="el-GR" dirty="0" smtClean="0"/>
              <a:t>Τα δεδομένα της </a:t>
            </a:r>
            <a:r>
              <a:rPr lang="el-GR" dirty="0" err="1" smtClean="0"/>
              <a:t>Google</a:t>
            </a:r>
            <a:r>
              <a:rPr lang="el-GR" dirty="0" smtClean="0"/>
              <a:t> υπολογίζονται σε 15 -20 </a:t>
            </a:r>
            <a:r>
              <a:rPr lang="el-GR" dirty="0" err="1" smtClean="0"/>
              <a:t>Exabytes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  </a:t>
            </a:r>
            <a:endParaRPr lang="en-US" dirty="0" smtClean="0"/>
          </a:p>
          <a:p>
            <a:r>
              <a:rPr lang="el-GR" dirty="0"/>
              <a:t>Ό</a:t>
            </a:r>
            <a:r>
              <a:rPr lang="el-GR" dirty="0" smtClean="0"/>
              <a:t>λες οι ταινίες και οι σειρές του</a:t>
            </a:r>
            <a:r>
              <a:rPr lang="el-GR" dirty="0" smtClean="0"/>
              <a:t> </a:t>
            </a:r>
            <a:r>
              <a:rPr lang="el-GR" dirty="0" err="1" smtClean="0"/>
              <a:t>Netflix</a:t>
            </a:r>
            <a:r>
              <a:rPr lang="el-GR" dirty="0" smtClean="0"/>
              <a:t> υπολογίζονται σε 20 </a:t>
            </a:r>
            <a:r>
              <a:rPr lang="en-US" dirty="0" smtClean="0"/>
              <a:t>Petabytes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  </a:t>
            </a:r>
            <a:endParaRPr lang="en-US" dirty="0" smtClean="0"/>
          </a:p>
          <a:p>
            <a:pPr algn="just"/>
            <a:r>
              <a:rPr lang="el-GR" dirty="0" smtClean="0"/>
              <a:t>Η συνολική πληροφορία του Internet υπολογίζεται σε μερικές δεκάδες </a:t>
            </a:r>
            <a:r>
              <a:rPr lang="el-GR" dirty="0" err="1" smtClean="0"/>
              <a:t>Zettabytes</a:t>
            </a:r>
            <a:r>
              <a:rPr lang="en-US" dirty="0" smtClean="0"/>
              <a:t>. </a:t>
            </a:r>
            <a:r>
              <a:rPr lang="el-GR" dirty="0" smtClean="0"/>
              <a:t> Υπολογίζεται ότι μέχρι το</a:t>
            </a:r>
            <a:r>
              <a:rPr lang="en-US" dirty="0" smtClean="0"/>
              <a:t> </a:t>
            </a:r>
            <a:r>
              <a:rPr lang="el-GR" dirty="0" smtClean="0"/>
              <a:t>τέλος του 2025, ο παγκόσμιος όγκος δεδομένων θα φτάσει περίπου τα </a:t>
            </a:r>
            <a:r>
              <a:rPr lang="el-GR" b="1" dirty="0" smtClean="0"/>
              <a:t>175 </a:t>
            </a:r>
            <a:r>
              <a:rPr lang="el-GR" b="1" dirty="0" err="1" smtClean="0"/>
              <a:t>Zettabytes</a:t>
            </a:r>
            <a:r>
              <a:rPr lang="el-GR" b="1" dirty="0" smtClean="0"/>
              <a:t>, </a:t>
            </a:r>
            <a:r>
              <a:rPr lang="el-GR" dirty="0" smtClean="0"/>
              <a:t>καθώς ο όγκος τους αυξάνεται εκθετικά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22408" y="2030931"/>
            <a:ext cx="35292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smtClean="0"/>
              <a:t>Petabyte (PB)</a:t>
            </a:r>
            <a:r>
              <a:rPr lang="en-US" dirty="0" smtClean="0"/>
              <a:t> = </a:t>
            </a:r>
            <a:r>
              <a:rPr lang="el-GR" dirty="0" smtClean="0"/>
              <a:t>1000 </a:t>
            </a:r>
            <a:r>
              <a:rPr lang="en-US" dirty="0" smtClean="0"/>
              <a:t>TB</a:t>
            </a:r>
            <a:endParaRPr lang="el-GR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err="1" smtClean="0"/>
              <a:t>Exabyte</a:t>
            </a:r>
            <a:r>
              <a:rPr lang="el-GR" dirty="0" smtClean="0"/>
              <a:t> (EB)</a:t>
            </a:r>
            <a:r>
              <a:rPr lang="en-US" dirty="0" smtClean="0"/>
              <a:t> =1000 PB</a:t>
            </a:r>
            <a:endParaRPr lang="el-GR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err="1" smtClean="0"/>
              <a:t>Zettabyte</a:t>
            </a:r>
            <a:r>
              <a:rPr lang="el-GR" dirty="0" smtClean="0"/>
              <a:t> (ZB)</a:t>
            </a:r>
            <a:r>
              <a:rPr lang="en-US" dirty="0" smtClean="0"/>
              <a:t> = 1000 EB</a:t>
            </a:r>
            <a:endParaRPr lang="el-GR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dirty="0" err="1" smtClean="0"/>
              <a:t>Yottabyte</a:t>
            </a:r>
            <a:r>
              <a:rPr lang="el-GR" dirty="0" smtClean="0"/>
              <a:t> (YB)</a:t>
            </a:r>
            <a:r>
              <a:rPr lang="en-US" dirty="0" smtClean="0"/>
              <a:t>= 1000 ZB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</TotalTime>
  <Words>334</Words>
  <Application>Microsoft Office PowerPoint</Application>
  <PresentationFormat>Προσαρμογή</PresentationFormat>
  <Paragraphs>55</Paragraphs>
  <Slides>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Arial</vt:lpstr>
      <vt:lpstr>Wingdings</vt:lpstr>
      <vt:lpstr>Wingdings 2</vt:lpstr>
      <vt:lpstr>Verdana</vt:lpstr>
      <vt:lpstr>Instrument Sans Medium</vt:lpstr>
      <vt:lpstr>Instrument Sans Semi Bold</vt:lpstr>
      <vt:lpstr>Calibri</vt:lpstr>
      <vt:lpstr>Άποψη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cp:lastModifiedBy>elefmanika@outlook.com</cp:lastModifiedBy>
  <cp:revision>14</cp:revision>
  <dcterms:created xsi:type="dcterms:W3CDTF">2025-09-21T09:48:37Z</dcterms:created>
  <dcterms:modified xsi:type="dcterms:W3CDTF">2025-09-21T13:16:48Z</dcterms:modified>
</cp:coreProperties>
</file>