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1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 autoAdjust="0"/>
    <p:restoredTop sz="90929"/>
  </p:normalViewPr>
  <p:slideViewPr>
    <p:cSldViewPr>
      <p:cViewPr varScale="1">
        <p:scale>
          <a:sx n="85" d="100"/>
          <a:sy n="85" d="100"/>
        </p:scale>
        <p:origin x="-90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75407-EA7B-4920-8D48-4EA9E0C89E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902F-6CE0-4A3E-9003-9AF67F658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7C547-8181-401A-8278-3DE70666FF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BE520-3F17-4D3C-80AA-AB1D488E5F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8EF3B-49F2-4F0E-B289-A57BD418B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256F3-BA68-468F-8203-FAD17E694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A720C-C494-474E-935C-E86A2684C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46011-98FD-45B5-B566-A095502E8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A618D-5F11-4307-9113-E60414229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5500E-F2E3-48B3-B5D0-3E4A790B7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C78B5-6051-4AEF-BF3D-7B64ADB6D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C2396B-F949-42FC-B00F-3A10098788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480" y="1361728"/>
            <a:ext cx="9290050" cy="55562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</a:t>
            </a:r>
            <a:r>
              <a:rPr lang="el-GR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ίδη</a:t>
            </a:r>
            <a:r>
              <a:rPr lang="el-GR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ιστών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519494" y="1409734"/>
          <a:ext cx="9121014" cy="2148393"/>
        </p:xfrm>
        <a:graphic>
          <a:graphicData uri="http://schemas.openxmlformats.org/drawingml/2006/table">
            <a:tbl>
              <a:tblPr/>
              <a:tblGrid>
                <a:gridCol w="944926"/>
                <a:gridCol w="1628007"/>
                <a:gridCol w="1907566"/>
                <a:gridCol w="1940451"/>
                <a:gridCol w="2700064"/>
              </a:tblGrid>
              <a:tr h="40161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Επιθηλιακός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Στενώς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συνδεδεμένα κύτταρα με λίγη ποσότητα μεσοκυττάριας ουσίας. Πολύμορφος.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8440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Πλακώδες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Πεπλατυσμένα κύτταρα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Προστασία, κάλυψη επιφανειών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Τοίχωμα αγγείων, πνευμονικές κυψελίδες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</a:tr>
              <a:tr h="68118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Κροσσωτό επιθήλιο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πιθήλιο με κροσσούς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Διάχυση και απορρόφηση θρεπτικών συστατικών, προστασία, μεμονωμένα αδενικά κύτταρα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Αεροφόροι οδοί, λεπτό έντερο και γενικά στον γαστρεντερικό σωλήνα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  <a:tr h="68118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Αδενικό επιθήλιο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Παραγωγή και έκκριση ουσιών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Αδένες είτε με τη μορφή μεμονωμένων κυττάρων (βλεννογόνος γαστρεντερικού σωλήνα), είτε με τη μορφή πολυκύτταρων αδένων.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19494" y="1009689"/>
          <a:ext cx="9121012" cy="173188"/>
        </p:xfrm>
        <a:graphic>
          <a:graphicData uri="http://schemas.openxmlformats.org/drawingml/2006/table">
            <a:tbl>
              <a:tblPr/>
              <a:tblGrid>
                <a:gridCol w="970464"/>
                <a:gridCol w="1589820"/>
                <a:gridCol w="1920213"/>
                <a:gridCol w="121094"/>
                <a:gridCol w="1799119"/>
                <a:gridCol w="2720302"/>
              </a:tblGrid>
              <a:tr h="1731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Ιστός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Είδη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Μορφή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Λειτουργία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Θέση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19494" y="3729992"/>
          <a:ext cx="9121014" cy="3706414"/>
        </p:xfrm>
        <a:graphic>
          <a:graphicData uri="http://schemas.openxmlformats.org/drawingml/2006/table">
            <a:tbl>
              <a:tblPr/>
              <a:tblGrid>
                <a:gridCol w="944926"/>
                <a:gridCol w="1628007"/>
                <a:gridCol w="1628007"/>
                <a:gridCol w="279559"/>
                <a:gridCol w="1940451"/>
                <a:gridCol w="2700064"/>
              </a:tblGrid>
              <a:tr h="40964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Ερειστικός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Α.Συνδετικός</a:t>
                      </a:r>
                      <a:endParaRPr lang="el-G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Άφθονη μεσοκυττάρια ουσία με ινίδια κολλαγόνου και ελαστίνης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69" marR="3469" marT="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Σύνδεση δομών, στήριξη και προστασία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1185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1.Χαλαρός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6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Μεσοκυττάρια ουσία που περιέχει ινίδια κολλαγόνου και </a:t>
                      </a:r>
                      <a:r>
                        <a:rPr lang="el-G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ελαστίνης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l-G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69" marR="3469" marT="3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Δέρμα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69"/>
                    </a:solidFill>
                  </a:tcPr>
                </a:tc>
              </a:tr>
              <a:tr h="51185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2.Πυκνός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Μεσοκυττάρια ουσία που αποτελείται κυρίως από ινίδια κολλαγόνου και </a:t>
                      </a:r>
                      <a:r>
                        <a:rPr lang="el-G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ελαστίνης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3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69" marR="3469" marT="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Βλ. Ερειστικό, Μυικό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Σύνδεσμοι, Τένοντες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0"/>
                    </a:solidFill>
                  </a:tcPr>
                </a:tc>
              </a:tr>
              <a:tr h="22949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3.Λιπώδης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6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Αποτελείται από </a:t>
                      </a:r>
                      <a:r>
                        <a:rPr lang="el-G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λιποκύτταρα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69" marR="3469" marT="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Αποθήκευση λίπους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69"/>
                    </a:solidFill>
                  </a:tcPr>
                </a:tc>
              </a:tr>
              <a:tr h="68118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4.Αίμα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είδη κυττάρων (ερυθρά και λευκά αιμοσφαίρια, αιμοπετάλια. Άφθονη μεσοκυττάρια ουσία (πλάσμα).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69" marR="3469" marT="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Μεταφορά οξυγόνου (</a:t>
                      </a:r>
                      <a:r>
                        <a:rPr lang="el-GR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ερ</a:t>
                      </a:r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αιμοσφαίρια), Άμυνα (λευκά αιμοσφαίρια), Πήξη αίματος (αιμοπετάλια)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0"/>
                    </a:solidFill>
                  </a:tcPr>
                </a:tc>
              </a:tr>
              <a:tr h="68118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Β. Χόνδρινος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Στερεός και εύκαμπτος, τα κύτταρά του, οι χονδροβλάστες βρίσκονται σε κοιλότητες μεσοκυττάριας ουσίας.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3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69" marR="3469" marT="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Βλ. Ερειστικό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Αρθρικοί χόνδροι, πτερύγιο αυτιού, μεσοσπονδύλιοι δίσκοι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  <a:tr h="68118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Γ. Οστίτης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Σκληρή μεσοκυττάρια ουσία που περιέχει άλατα και ινίδια κολλαγόνου. Στις κοιλότητές της υπάρχουν τα οστεοκύτταρα.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3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69" marR="3469" marT="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Βλ. Ερειστικό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Οστά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8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Πίνακας ιστών(1)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599502" y="1729770"/>
          <a:ext cx="9041006" cy="1032723"/>
        </p:xfrm>
        <a:graphic>
          <a:graphicData uri="http://schemas.openxmlformats.org/drawingml/2006/table">
            <a:tbl>
              <a:tblPr/>
              <a:tblGrid>
                <a:gridCol w="944926"/>
                <a:gridCol w="1628007"/>
                <a:gridCol w="1907566"/>
                <a:gridCol w="2080231"/>
                <a:gridCol w="2480276"/>
              </a:tblGrid>
              <a:tr h="3442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Μυϊκός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Γραμμωτός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Μακρές κυλινδρικές ίνες με γραμμώσεις. Εκούσια συστολή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Κινήσεις οστών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Σκελετικοί μύες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4424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Καρδιακός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Μακρές κυλινδρικές ίνες με γραμμώσεις. Ακούσια συστολή.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Τοίχωμα καρδιάς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26B"/>
                    </a:solidFill>
                  </a:tcPr>
                </a:tc>
              </a:tr>
              <a:tr h="34424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Λείος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Ατρακτοειδείς ίνες, χωρίς γραμμώσεις. Ακούσια συστολή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Βλ. Μυικό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Τοιχώματα αγγείων και γαστρεντερικού σωλήνα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99502" y="3089921"/>
          <a:ext cx="9041006" cy="511854"/>
        </p:xfrm>
        <a:graphic>
          <a:graphicData uri="http://schemas.openxmlformats.org/drawingml/2006/table">
            <a:tbl>
              <a:tblPr/>
              <a:tblGrid>
                <a:gridCol w="944926"/>
                <a:gridCol w="1628007"/>
                <a:gridCol w="1628007"/>
                <a:gridCol w="279559"/>
                <a:gridCol w="1940451"/>
                <a:gridCol w="2620056"/>
              </a:tblGrid>
              <a:tr h="51185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Νευρικός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Από νευρικά (νευρώνες) και νευρογλοιακά κύτταρα (στήριξη, θρέψη, μόνωση νευρώνων)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469" marR="3469" marT="3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Παραγωγή και μεταβίβαση νευρικών ώσεων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Κ.Ν.Σ, Π.Ν.Σ.</a:t>
                      </a:r>
                    </a:p>
                  </a:txBody>
                  <a:tcPr marL="3854" marR="3854" marT="38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99502" y="1169707"/>
          <a:ext cx="9041007" cy="173188"/>
        </p:xfrm>
        <a:graphic>
          <a:graphicData uri="http://schemas.openxmlformats.org/drawingml/2006/table">
            <a:tbl>
              <a:tblPr/>
              <a:tblGrid>
                <a:gridCol w="890456"/>
                <a:gridCol w="1672007"/>
                <a:gridCol w="1918036"/>
                <a:gridCol w="41086"/>
                <a:gridCol w="2039146"/>
                <a:gridCol w="2480276"/>
              </a:tblGrid>
              <a:tr h="17318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Ιστός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Είδη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Μορφή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Λειτουργία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Θέση</a:t>
                      </a:r>
                    </a:p>
                  </a:txBody>
                  <a:tcPr marL="3854" marR="3854" marT="38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7E1"/>
                    </a:solidFill>
                  </a:tcPr>
                </a:tc>
              </a:tr>
            </a:tbl>
          </a:graphicData>
        </a:graphic>
      </p:graphicFrame>
      <p:sp>
        <p:nvSpPr>
          <p:cNvPr id="9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Πίνακας</a:t>
            </a:r>
            <a:r>
              <a:rPr kumimoji="0" lang="el-GR" sz="2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ιστών (2)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930400"/>
            <a:ext cx="5991225" cy="4511675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657600"/>
            <a:ext cx="3365500" cy="1143000"/>
          </a:xfrm>
          <a:prstGeom prst="rect">
            <a:avLst/>
          </a:prstGeom>
          <a:noFill/>
        </p:spPr>
      </p:pic>
      <p:sp>
        <p:nvSpPr>
          <p:cNvPr id="7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Πλακώδες επιθήλιο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30400"/>
            <a:ext cx="7285038" cy="4872038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235200"/>
            <a:ext cx="2982913" cy="1751013"/>
          </a:xfrm>
          <a:prstGeom prst="rect">
            <a:avLst/>
          </a:prstGeom>
          <a:noFill/>
        </p:spPr>
      </p:pic>
      <p:sp>
        <p:nvSpPr>
          <p:cNvPr id="7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Κροσσωτό επιθήλιο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2076450"/>
            <a:ext cx="7861300" cy="3467100"/>
          </a:xfrm>
          <a:prstGeom prst="rect">
            <a:avLst/>
          </a:prstGeom>
          <a:noFill/>
        </p:spPr>
      </p:pic>
      <p:sp>
        <p:nvSpPr>
          <p:cNvPr id="6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Αδενικό επιθήλιο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828800"/>
            <a:ext cx="5570538" cy="4702175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200" y="3251200"/>
            <a:ext cx="3549650" cy="2103438"/>
          </a:xfrm>
          <a:prstGeom prst="rect">
            <a:avLst/>
          </a:prstGeom>
          <a:noFill/>
        </p:spPr>
      </p:pic>
      <p:sp>
        <p:nvSpPr>
          <p:cNvPr id="7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Συμπαγής οστίτης ιστός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27200"/>
            <a:ext cx="6599238" cy="4400550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946400"/>
            <a:ext cx="2651125" cy="1514475"/>
          </a:xfrm>
          <a:prstGeom prst="rect">
            <a:avLst/>
          </a:prstGeom>
          <a:noFill/>
        </p:spPr>
      </p:pic>
      <p:sp>
        <p:nvSpPr>
          <p:cNvPr id="7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Μυικός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ιστός (Γραμμωτός)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25600"/>
            <a:ext cx="6496050" cy="4375150"/>
          </a:xfrm>
          <a:prstGeom prst="rect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946400"/>
            <a:ext cx="2587625" cy="1733550"/>
          </a:xfrm>
          <a:prstGeom prst="rect">
            <a:avLst/>
          </a:prstGeom>
          <a:noFill/>
        </p:spPr>
      </p:pic>
      <p:sp>
        <p:nvSpPr>
          <p:cNvPr id="7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Μυικός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ιστός (Καρδιακός)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2032000"/>
            <a:ext cx="6570663" cy="4673600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600" y="3352800"/>
            <a:ext cx="2917825" cy="1801813"/>
          </a:xfrm>
          <a:prstGeom prst="rect">
            <a:avLst/>
          </a:prstGeom>
          <a:noFill/>
        </p:spPr>
      </p:pic>
      <p:sp>
        <p:nvSpPr>
          <p:cNvPr id="7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Μυικός</a:t>
            </a: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ιστός (Λείος)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2235200"/>
            <a:ext cx="5335588" cy="3797300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743200"/>
            <a:ext cx="3136900" cy="2374900"/>
          </a:xfrm>
          <a:prstGeom prst="rect">
            <a:avLst/>
          </a:prstGeom>
          <a:noFill/>
        </p:spPr>
      </p:pic>
      <p:sp>
        <p:nvSpPr>
          <p:cNvPr id="7" name="1 - Τίτλος"/>
          <p:cNvSpPr txBox="1">
            <a:spLocks/>
          </p:cNvSpPr>
          <p:nvPr/>
        </p:nvSpPr>
        <p:spPr bwMode="auto">
          <a:xfrm>
            <a:off x="457200" y="274638"/>
            <a:ext cx="9159304" cy="418058"/>
          </a:xfrm>
          <a:prstGeom prst="rect">
            <a:avLst/>
          </a:prstGeom>
          <a:solidFill>
            <a:srgbClr val="CCC1D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Νευρικός ιστός</a:t>
            </a: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332</Words>
  <Application>Microsoft Office PowerPoint</Application>
  <PresentationFormat>Προσαρμογή</PresentationFormat>
  <Paragraphs>82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Times New Roman</vt:lpstr>
      <vt:lpstr>Arial</vt:lpstr>
      <vt:lpstr>Default Design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THANOS CAPSALIS</cp:lastModifiedBy>
  <cp:revision>5</cp:revision>
  <dcterms:created xsi:type="dcterms:W3CDTF">2004-05-06T09:28:21Z</dcterms:created>
  <dcterms:modified xsi:type="dcterms:W3CDTF">2012-12-19T04:28:08Z</dcterms:modified>
</cp:coreProperties>
</file>