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8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05848D3-0510-4A0D-9414-E7E12E98520F}" type="datetimeFigureOut">
              <a:rPr lang="el-GR" smtClean="0"/>
              <a:pPr/>
              <a:t>28/10/2025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560B6A-2D00-4025-A9C7-600AF380718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60350"/>
            <a:ext cx="7772400" cy="1470025"/>
          </a:xfrm>
        </p:spPr>
        <p:txBody>
          <a:bodyPr>
            <a:normAutofit/>
          </a:bodyPr>
          <a:lstStyle/>
          <a:p>
            <a:r>
              <a:rPr lang="el-GR" sz="3600" b="1" dirty="0" err="1">
                <a:solidFill>
                  <a:schemeClr val="tx1"/>
                </a:solidFill>
              </a:rPr>
              <a:t>ΣΥνδρομο</a:t>
            </a:r>
            <a:r>
              <a:rPr lang="el-GR" sz="3600" b="1" dirty="0">
                <a:solidFill>
                  <a:schemeClr val="tx1"/>
                </a:solidFill>
              </a:rPr>
              <a:t> </a:t>
            </a:r>
            <a:r>
              <a:rPr lang="el-GR" sz="3600" b="1" dirty="0" err="1">
                <a:solidFill>
                  <a:schemeClr val="tx1"/>
                </a:solidFill>
              </a:rPr>
              <a:t>επ</a:t>
            </a:r>
            <a:r>
              <a:rPr lang="en-US" sz="3600" b="1" dirty="0">
                <a:solidFill>
                  <a:schemeClr val="tx1"/>
                </a:solidFill>
              </a:rPr>
              <a:t>I</a:t>
            </a:r>
            <a:r>
              <a:rPr lang="el-GR" sz="3600" b="1" dirty="0" err="1">
                <a:solidFill>
                  <a:schemeClr val="tx1"/>
                </a:solidFill>
              </a:rPr>
              <a:t>κτητηΣ</a:t>
            </a:r>
            <a:r>
              <a:rPr lang="el-GR" sz="3600" b="1" dirty="0">
                <a:solidFill>
                  <a:schemeClr val="tx1"/>
                </a:solidFill>
              </a:rPr>
              <a:t> </a:t>
            </a:r>
            <a:r>
              <a:rPr lang="el-GR" sz="3600" b="1" dirty="0" err="1">
                <a:solidFill>
                  <a:schemeClr val="tx1"/>
                </a:solidFill>
              </a:rPr>
              <a:t>ανοσολογικΗΣ</a:t>
            </a:r>
            <a:r>
              <a:rPr lang="el-GR" sz="3600" b="1" dirty="0">
                <a:solidFill>
                  <a:schemeClr val="tx1"/>
                </a:solidFill>
              </a:rPr>
              <a:t> </a:t>
            </a:r>
            <a:r>
              <a:rPr lang="el-GR" sz="3600" b="1" dirty="0" err="1">
                <a:solidFill>
                  <a:schemeClr val="tx1"/>
                </a:solidFill>
              </a:rPr>
              <a:t>ανεπΑρκειαΣ</a:t>
            </a:r>
            <a:r>
              <a:rPr lang="el-GR" sz="3600" b="1" dirty="0">
                <a:solidFill>
                  <a:schemeClr val="tx1"/>
                </a:solidFill>
              </a:rPr>
              <a:t>- </a:t>
            </a:r>
            <a:r>
              <a:rPr lang="en-US" sz="3600" b="1" dirty="0">
                <a:solidFill>
                  <a:schemeClr val="tx1"/>
                </a:solidFill>
              </a:rPr>
              <a:t>AIDS</a:t>
            </a:r>
            <a:endParaRPr lang="el-GR" sz="3600" b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628775"/>
            <a:ext cx="8208963" cy="136842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l-GR" sz="2400" dirty="0">
                <a:solidFill>
                  <a:schemeClr val="tx1"/>
                </a:solidFill>
              </a:rPr>
              <a:t>Η εξασθένηση της λειτουργίας  του ανοσοβιολογικού συστήματος του ανθρώπινου οργανισμού ονομάζεται </a:t>
            </a:r>
            <a:r>
              <a:rPr lang="el-GR" sz="2400" b="1" dirty="0">
                <a:solidFill>
                  <a:schemeClr val="tx1"/>
                </a:solidFill>
              </a:rPr>
              <a:t>ανοσολογική ανεπάρκεια .</a:t>
            </a:r>
          </a:p>
          <a:p>
            <a:pPr algn="l">
              <a:lnSpc>
                <a:spcPct val="90000"/>
              </a:lnSpc>
            </a:pPr>
            <a:endParaRPr lang="el-GR" sz="2400" b="1" dirty="0">
              <a:solidFill>
                <a:srgbClr val="000066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979613" y="2997200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dirty="0"/>
              <a:t>Ανοσολογική ανεπάρκεια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476375" y="4292600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dirty="0"/>
              <a:t>Κληρονομική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995738" y="4149725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dirty="0"/>
              <a:t>Επίκτητη (ΑΙ</a:t>
            </a:r>
            <a:r>
              <a:rPr lang="en-US" sz="2400" b="1" dirty="0"/>
              <a:t>DS)</a:t>
            </a:r>
            <a:endParaRPr lang="el-GR" sz="2400" b="1" dirty="0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H="1">
            <a:off x="2700338" y="3573463"/>
            <a:ext cx="360362" cy="5032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714876" y="3643314"/>
            <a:ext cx="287338" cy="5032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57158" y="5357826"/>
            <a:ext cx="8064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dirty="0"/>
              <a:t>Προέλευση</a:t>
            </a:r>
            <a:r>
              <a:rPr lang="en-US" sz="2400" b="1" dirty="0"/>
              <a:t>  </a:t>
            </a:r>
            <a:r>
              <a:rPr lang="el-GR" sz="2400" b="1" dirty="0"/>
              <a:t>ιού ΗΙ</a:t>
            </a:r>
            <a:r>
              <a:rPr lang="en-US" sz="2400" b="1" dirty="0"/>
              <a:t>V</a:t>
            </a:r>
            <a:r>
              <a:rPr lang="el-GR" sz="2400" b="1" dirty="0"/>
              <a:t>: Από συνεχείς μεταλλάξεις ενός ιού που προσβάλει τον αφρικάνικο πίθηκο.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r>
              <a:rPr lang="el-GR" sz="4000" b="1" dirty="0" err="1">
                <a:solidFill>
                  <a:schemeClr val="tx1"/>
                </a:solidFill>
              </a:rPr>
              <a:t>ΣτΑδια</a:t>
            </a:r>
            <a:r>
              <a:rPr lang="el-GR" sz="4000" b="1" dirty="0">
                <a:solidFill>
                  <a:schemeClr val="tx1"/>
                </a:solidFill>
              </a:rPr>
              <a:t> </a:t>
            </a:r>
            <a:r>
              <a:rPr lang="el-GR" sz="4000" b="1" dirty="0" err="1">
                <a:solidFill>
                  <a:schemeClr val="tx1"/>
                </a:solidFill>
              </a:rPr>
              <a:t>τηΣ</a:t>
            </a:r>
            <a:r>
              <a:rPr lang="el-GR" sz="4000" b="1" dirty="0">
                <a:solidFill>
                  <a:schemeClr val="tx1"/>
                </a:solidFill>
              </a:rPr>
              <a:t> </a:t>
            </a:r>
            <a:r>
              <a:rPr lang="el-GR" sz="4000" b="1" dirty="0" err="1">
                <a:solidFill>
                  <a:schemeClr val="tx1"/>
                </a:solidFill>
              </a:rPr>
              <a:t>ασθΕνειαΣ</a:t>
            </a:r>
            <a:endParaRPr lang="el-GR" sz="4000" b="1" dirty="0">
              <a:solidFill>
                <a:schemeClr val="tx1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908050"/>
            <a:ext cx="8229600" cy="5689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el-GR" sz="2400" b="1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r>
              <a:rPr lang="el-GR" sz="2400" b="1" u="sng" dirty="0">
                <a:solidFill>
                  <a:schemeClr val="tx1"/>
                </a:solidFill>
              </a:rPr>
              <a:t>6 βδομάδες ως και 6 μήνες από τη στιγμή της μόλυνσης </a:t>
            </a:r>
          </a:p>
          <a:p>
            <a:pPr>
              <a:lnSpc>
                <a:spcPct val="80000"/>
              </a:lnSpc>
              <a:buNone/>
            </a:pPr>
            <a:r>
              <a:rPr lang="el-GR" sz="2400" b="1" dirty="0">
                <a:solidFill>
                  <a:schemeClr val="tx1"/>
                </a:solidFill>
              </a:rPr>
              <a:t>     </a:t>
            </a:r>
            <a:r>
              <a:rPr lang="el-GR" sz="2400" dirty="0">
                <a:solidFill>
                  <a:schemeClr val="tx1"/>
                </a:solidFill>
              </a:rPr>
              <a:t>Εμφανίζονται τα </a:t>
            </a:r>
            <a:r>
              <a:rPr lang="el-GR" sz="2400" b="1" dirty="0">
                <a:solidFill>
                  <a:schemeClr val="tx1"/>
                </a:solidFill>
              </a:rPr>
              <a:t>πρώτα ήπια συμπτώματα.</a:t>
            </a:r>
          </a:p>
          <a:p>
            <a:pPr>
              <a:lnSpc>
                <a:spcPct val="80000"/>
              </a:lnSpc>
              <a:buNone/>
            </a:pPr>
            <a:endParaRPr lang="el-GR" sz="2400" b="1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l-GR" sz="2400" b="1" u="sng" dirty="0">
                <a:solidFill>
                  <a:schemeClr val="tx1"/>
                </a:solidFill>
              </a:rPr>
              <a:t>Μετά από 7 ως 10 χρόνια. </a:t>
            </a:r>
          </a:p>
          <a:p>
            <a:pPr algn="just">
              <a:lnSpc>
                <a:spcPct val="80000"/>
              </a:lnSpc>
              <a:buNone/>
            </a:pPr>
            <a:r>
              <a:rPr lang="el-GR" sz="2400" b="1" dirty="0">
                <a:solidFill>
                  <a:schemeClr val="tx1"/>
                </a:solidFill>
              </a:rPr>
              <a:t>     </a:t>
            </a:r>
            <a:r>
              <a:rPr lang="el-GR" sz="2400" dirty="0">
                <a:solidFill>
                  <a:schemeClr val="tx1"/>
                </a:solidFill>
              </a:rPr>
              <a:t>Στο διάστημα αυτό  το ανοσοβιολογικό σύστημα ενεργοποιείται από </a:t>
            </a:r>
            <a:r>
              <a:rPr lang="el-GR" sz="2400" b="1" dirty="0">
                <a:solidFill>
                  <a:schemeClr val="tx1"/>
                </a:solidFill>
              </a:rPr>
              <a:t>πολλά αντιγόνα</a:t>
            </a:r>
            <a:r>
              <a:rPr lang="el-GR" sz="2400" dirty="0">
                <a:solidFill>
                  <a:schemeClr val="tx1"/>
                </a:solidFill>
              </a:rPr>
              <a:t>. Εκδηλώνονται διάφορες παθήσεις με </a:t>
            </a:r>
            <a:r>
              <a:rPr lang="el-GR" sz="2400" b="1" dirty="0">
                <a:solidFill>
                  <a:schemeClr val="tx1"/>
                </a:solidFill>
              </a:rPr>
              <a:t>τυπική συμπτωματολογία ( υψηλός πυρετός, έντονες λοιμώξεις, διάρροιες</a:t>
            </a:r>
            <a:r>
              <a:rPr lang="el-GR" sz="2400" dirty="0">
                <a:solidFill>
                  <a:schemeClr val="tx1"/>
                </a:solidFill>
              </a:rPr>
              <a:t>). </a:t>
            </a:r>
          </a:p>
          <a:p>
            <a:pPr algn="just">
              <a:lnSpc>
                <a:spcPct val="80000"/>
              </a:lnSpc>
              <a:buNone/>
            </a:pPr>
            <a:r>
              <a:rPr lang="el-GR" sz="2400" dirty="0">
                <a:solidFill>
                  <a:schemeClr val="tx1"/>
                </a:solidFill>
              </a:rPr>
              <a:t>     Στο διάστημα αυτό ο ιός καταστρέφει όλο και περισσότερα Τ- λεμφοκύτταρα με αποτέλεσμα τη βαθμιαία εξασθένηση του ανοσοβιολογικού συστήματος. </a:t>
            </a:r>
          </a:p>
          <a:p>
            <a:pPr algn="just">
              <a:lnSpc>
                <a:spcPct val="80000"/>
              </a:lnSpc>
              <a:buNone/>
            </a:pPr>
            <a:endParaRPr lang="el-GR" sz="2400" b="1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l-GR" sz="2400" b="1" u="sng" dirty="0">
                <a:solidFill>
                  <a:schemeClr val="tx1"/>
                </a:solidFill>
              </a:rPr>
              <a:t>Τελική  φάση. </a:t>
            </a:r>
          </a:p>
          <a:p>
            <a:pPr algn="just">
              <a:lnSpc>
                <a:spcPct val="80000"/>
              </a:lnSpc>
              <a:buNone/>
            </a:pPr>
            <a:r>
              <a:rPr lang="el-GR" sz="2400" b="1" dirty="0">
                <a:solidFill>
                  <a:schemeClr val="tx1"/>
                </a:solidFill>
              </a:rPr>
              <a:t>      </a:t>
            </a:r>
            <a:r>
              <a:rPr lang="el-GR" sz="2400" dirty="0">
                <a:solidFill>
                  <a:schemeClr val="tx1"/>
                </a:solidFill>
              </a:rPr>
              <a:t>Με την πάροδο του χρόνου τα </a:t>
            </a:r>
            <a:r>
              <a:rPr lang="el-GR" sz="2400" b="1" dirty="0">
                <a:solidFill>
                  <a:schemeClr val="tx1"/>
                </a:solidFill>
              </a:rPr>
              <a:t>συμπτώματα </a:t>
            </a:r>
            <a:r>
              <a:rPr lang="el-GR" sz="2400" dirty="0">
                <a:solidFill>
                  <a:schemeClr val="tx1"/>
                </a:solidFill>
              </a:rPr>
              <a:t>γίνονται </a:t>
            </a:r>
            <a:r>
              <a:rPr lang="el-GR" sz="2400" b="1" dirty="0">
                <a:solidFill>
                  <a:schemeClr val="tx1"/>
                </a:solidFill>
              </a:rPr>
              <a:t>όλο και πιο έντονα</a:t>
            </a:r>
            <a:r>
              <a:rPr lang="el-GR" sz="2400" dirty="0">
                <a:solidFill>
                  <a:schemeClr val="tx1"/>
                </a:solidFill>
              </a:rPr>
              <a:t>. Το άτομο οδηγείται τελικά στο </a:t>
            </a:r>
            <a:r>
              <a:rPr lang="el-GR" sz="2400" b="1" dirty="0">
                <a:solidFill>
                  <a:schemeClr val="tx1"/>
                </a:solidFill>
              </a:rPr>
              <a:t>θάνατο</a:t>
            </a:r>
            <a:r>
              <a:rPr lang="el-GR" sz="2400" dirty="0">
                <a:solidFill>
                  <a:schemeClr val="tx1"/>
                </a:solidFill>
              </a:rPr>
              <a:t> από τις ευκαιριακές λοιμώξεις που το προσβάλλουν</a:t>
            </a:r>
          </a:p>
          <a:p>
            <a:pPr algn="just">
              <a:lnSpc>
                <a:spcPct val="80000"/>
              </a:lnSpc>
            </a:pPr>
            <a:endParaRPr lang="el-GR" sz="2400" dirty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</a:pPr>
            <a:endParaRPr lang="el-GR" sz="2400" b="1" dirty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</a:pPr>
            <a:endParaRPr lang="el-GR" sz="2400" b="1" dirty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</a:pPr>
            <a:endParaRPr lang="el-GR" sz="2400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b="1" dirty="0">
                <a:solidFill>
                  <a:schemeClr val="tx2"/>
                </a:solidFill>
              </a:rPr>
              <a:t>Αντιμετώπιση </a:t>
            </a:r>
            <a:r>
              <a:rPr lang="el-GR" sz="4000" b="1" dirty="0" err="1">
                <a:solidFill>
                  <a:schemeClr val="tx2"/>
                </a:solidFill>
              </a:rPr>
              <a:t>τηΣ</a:t>
            </a:r>
            <a:r>
              <a:rPr lang="el-GR" sz="4000" b="1" dirty="0">
                <a:solidFill>
                  <a:schemeClr val="tx2"/>
                </a:solidFill>
              </a:rPr>
              <a:t> </a:t>
            </a:r>
            <a:r>
              <a:rPr lang="el-GR" sz="4000" b="1">
                <a:solidFill>
                  <a:schemeClr val="tx2"/>
                </a:solidFill>
              </a:rPr>
              <a:t>ασθένειαΣ</a:t>
            </a:r>
            <a:endParaRPr lang="el-GR" sz="4000" b="1" dirty="0">
              <a:solidFill>
                <a:schemeClr val="tx2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357298"/>
            <a:ext cx="8786842" cy="476886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Η ικανότητα του ιού να μεταλλάσσεται με ταχύτατους ρυθμούς δυσκολεύει την παραγωγή εμβολίου.</a:t>
            </a:r>
          </a:p>
          <a:p>
            <a:pPr algn="just">
              <a:lnSpc>
                <a:spcPct val="90000"/>
              </a:lnSpc>
              <a:buNone/>
            </a:pPr>
            <a:endParaRPr lang="el-GR" sz="2800" dirty="0">
              <a:solidFill>
                <a:schemeClr val="tx2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Δεν υπάρχει αποτελεσματική θεραπεία, αλλά θεραπεία που καθυστερεί την εξέλιξη της νόσου.</a:t>
            </a:r>
          </a:p>
          <a:p>
            <a:pPr algn="just">
              <a:lnSpc>
                <a:spcPct val="90000"/>
              </a:lnSpc>
              <a:buNone/>
            </a:pPr>
            <a:endParaRPr lang="el-GR" sz="2800" dirty="0">
              <a:solidFill>
                <a:schemeClr val="tx2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Τα φάρμακα </a:t>
            </a:r>
            <a:r>
              <a:rPr lang="en-US" sz="2800" dirty="0">
                <a:solidFill>
                  <a:schemeClr val="tx2"/>
                </a:solidFill>
              </a:rPr>
              <a:t>A</a:t>
            </a:r>
            <a:r>
              <a:rPr lang="el-GR" sz="2800" dirty="0">
                <a:solidFill>
                  <a:schemeClr val="tx2"/>
                </a:solidFill>
              </a:rPr>
              <a:t>ΖΤ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l-GR" sz="2800" dirty="0">
                <a:solidFill>
                  <a:schemeClr val="tx2"/>
                </a:solidFill>
              </a:rPr>
              <a:t>και </a:t>
            </a:r>
            <a:r>
              <a:rPr lang="en-US" sz="2800" dirty="0">
                <a:solidFill>
                  <a:schemeClr val="tx2"/>
                </a:solidFill>
              </a:rPr>
              <a:t>DCC </a:t>
            </a:r>
            <a:r>
              <a:rPr lang="el-GR" sz="2800" dirty="0">
                <a:solidFill>
                  <a:schemeClr val="tx2"/>
                </a:solidFill>
              </a:rPr>
              <a:t>παρεμποδίζουν την αντίστροφη μεταγραφή (έχουν σοβαρές παρενέργειες).</a:t>
            </a:r>
          </a:p>
          <a:p>
            <a:pPr algn="just">
              <a:lnSpc>
                <a:spcPct val="90000"/>
              </a:lnSpc>
            </a:pPr>
            <a:endParaRPr lang="el-GR" sz="2800" dirty="0">
              <a:solidFill>
                <a:schemeClr val="tx2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ΜΟΝΑΔΙΚΗ ΘΕΡΑΠΕΙΑ ΕΊΝΑΙ  Η ΠΡΟΛΗΨΗ ΓΙΑ ΤΗΝ ΑΠΟΦΥΓΗ ΤΗΣ ΜΟΛΥΝΣΗΣ</a:t>
            </a: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soC48D"/>
          <p:cNvPicPr>
            <a:picLocks noChangeAspect="1" noChangeArrowheads="1"/>
          </p:cNvPicPr>
          <p:nvPr/>
        </p:nvPicPr>
        <p:blipFill>
          <a:blip r:embed="rId2" cstate="print"/>
          <a:srcRect b="22696"/>
          <a:stretch>
            <a:fillRect/>
          </a:stretch>
        </p:blipFill>
        <p:spPr bwMode="auto">
          <a:xfrm>
            <a:off x="3857620" y="2071678"/>
            <a:ext cx="4957693" cy="4208954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1785918" y="357166"/>
            <a:ext cx="52864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chemeClr val="tx2"/>
                </a:solidFill>
              </a:rPr>
              <a:t>ΔΟΜΗ ΤΟΥ ΙΟΥ</a:t>
            </a:r>
          </a:p>
          <a:p>
            <a:pPr algn="ctr"/>
            <a:endParaRPr lang="el-GR" sz="3200" b="1" dirty="0"/>
          </a:p>
        </p:txBody>
      </p:sp>
      <p:sp>
        <p:nvSpPr>
          <p:cNvPr id="6" name="5 - TextBox"/>
          <p:cNvSpPr txBox="1"/>
          <p:nvPr/>
        </p:nvSpPr>
        <p:spPr>
          <a:xfrm>
            <a:off x="500034" y="1071546"/>
            <a:ext cx="75009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2"/>
                </a:solidFill>
              </a:rPr>
              <a:t>1.</a:t>
            </a:r>
            <a:r>
              <a:rPr lang="en-US" sz="2400" b="1" dirty="0">
                <a:solidFill>
                  <a:schemeClr val="tx2"/>
                </a:solidFill>
              </a:rPr>
              <a:t>RNA </a:t>
            </a:r>
            <a:r>
              <a:rPr lang="el-GR" sz="2400" b="1" dirty="0">
                <a:solidFill>
                  <a:schemeClr val="tx2"/>
                </a:solidFill>
              </a:rPr>
              <a:t>ιός (</a:t>
            </a:r>
            <a:r>
              <a:rPr lang="el-GR" sz="2400" b="1" dirty="0" err="1">
                <a:solidFill>
                  <a:schemeClr val="tx2"/>
                </a:solidFill>
              </a:rPr>
              <a:t>ρετροϊός</a:t>
            </a:r>
            <a:r>
              <a:rPr lang="el-GR" sz="2400" b="1" dirty="0">
                <a:solidFill>
                  <a:schemeClr val="tx2"/>
                </a:solidFill>
              </a:rPr>
              <a:t>) </a:t>
            </a:r>
          </a:p>
          <a:p>
            <a:r>
              <a:rPr lang="el-GR" sz="2400" b="1" dirty="0">
                <a:solidFill>
                  <a:schemeClr val="tx2"/>
                </a:solidFill>
              </a:rPr>
              <a:t>2.Ένζυμο αντίστροφη </a:t>
            </a:r>
            <a:r>
              <a:rPr lang="el-GR" sz="2400" b="1" dirty="0" err="1">
                <a:solidFill>
                  <a:schemeClr val="tx2"/>
                </a:solidFill>
              </a:rPr>
              <a:t>μεταγραφάση</a:t>
            </a:r>
            <a:r>
              <a:rPr lang="el-GR" sz="2400" b="1" dirty="0">
                <a:solidFill>
                  <a:schemeClr val="tx2"/>
                </a:solidFill>
              </a:rPr>
              <a:t> (</a:t>
            </a:r>
            <a:r>
              <a:rPr lang="en-US" sz="2400" b="1" dirty="0">
                <a:solidFill>
                  <a:schemeClr val="tx2"/>
                </a:solidFill>
              </a:rPr>
              <a:t>RNA       DNA)</a:t>
            </a:r>
          </a:p>
          <a:p>
            <a:r>
              <a:rPr lang="el-GR" sz="2400" b="1" dirty="0">
                <a:solidFill>
                  <a:schemeClr val="tx2"/>
                </a:solidFill>
              </a:rPr>
              <a:t>3.Καψίδιο (πρωτεΐνες)</a:t>
            </a:r>
          </a:p>
          <a:p>
            <a:r>
              <a:rPr lang="el-GR" sz="2400" b="1" dirty="0">
                <a:solidFill>
                  <a:schemeClr val="tx2"/>
                </a:solidFill>
              </a:rPr>
              <a:t>4.Έλυτρο (</a:t>
            </a:r>
            <a:r>
              <a:rPr lang="el-GR" sz="2400" b="1" dirty="0" err="1">
                <a:solidFill>
                  <a:schemeClr val="tx2"/>
                </a:solidFill>
              </a:rPr>
              <a:t>λιποπρωτεΐνες</a:t>
            </a:r>
            <a:r>
              <a:rPr lang="el-GR" sz="2400" b="1" dirty="0">
                <a:solidFill>
                  <a:schemeClr val="tx2"/>
                </a:solidFill>
              </a:rPr>
              <a:t>)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5929322" y="171448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l-GR" sz="3200" b="1" dirty="0">
                <a:solidFill>
                  <a:schemeClr val="tx1"/>
                </a:solidFill>
              </a:rPr>
              <a:t>Ο </a:t>
            </a:r>
            <a:r>
              <a:rPr lang="el-GR" sz="3200" b="1" dirty="0" err="1">
                <a:solidFill>
                  <a:schemeClr val="tx1"/>
                </a:solidFill>
              </a:rPr>
              <a:t>ιΟΣ</a:t>
            </a:r>
            <a:r>
              <a:rPr lang="el-GR" sz="3200" b="1" dirty="0">
                <a:solidFill>
                  <a:schemeClr val="tx1"/>
                </a:solidFill>
              </a:rPr>
              <a:t> </a:t>
            </a:r>
            <a:r>
              <a:rPr lang="el-GR" sz="3200" b="1" dirty="0" err="1">
                <a:solidFill>
                  <a:schemeClr val="tx1"/>
                </a:solidFill>
              </a:rPr>
              <a:t>προσβΑλλει</a:t>
            </a:r>
            <a:r>
              <a:rPr lang="el-GR" sz="32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569325" cy="1943100"/>
          </a:xfrm>
        </p:spPr>
        <p:txBody>
          <a:bodyPr/>
          <a:lstStyle/>
          <a:p>
            <a:r>
              <a:rPr lang="el-GR" b="1" dirty="0">
                <a:solidFill>
                  <a:schemeClr val="tx1"/>
                </a:solidFill>
              </a:rPr>
              <a:t>Τ- βοηθητικά λεμφοκύτταρα </a:t>
            </a:r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el-GR" b="1" dirty="0">
                <a:solidFill>
                  <a:schemeClr val="tx1"/>
                </a:solidFill>
              </a:rPr>
              <a:t>κυρίως)</a:t>
            </a:r>
          </a:p>
          <a:p>
            <a:r>
              <a:rPr lang="el-GR" b="1" dirty="0">
                <a:solidFill>
                  <a:schemeClr val="tx1"/>
                </a:solidFill>
              </a:rPr>
              <a:t>Τ-</a:t>
            </a:r>
            <a:r>
              <a:rPr lang="el-GR" b="1" dirty="0" err="1">
                <a:solidFill>
                  <a:schemeClr val="tx1"/>
                </a:solidFill>
              </a:rPr>
              <a:t>κυτταροτοξικά</a:t>
            </a:r>
            <a:r>
              <a:rPr lang="el-GR" b="1" dirty="0">
                <a:solidFill>
                  <a:schemeClr val="tx1"/>
                </a:solidFill>
              </a:rPr>
              <a:t> λεμφοκύτταρα</a:t>
            </a:r>
          </a:p>
          <a:p>
            <a:r>
              <a:rPr lang="el-GR" b="1" dirty="0">
                <a:solidFill>
                  <a:schemeClr val="tx1"/>
                </a:solidFill>
              </a:rPr>
              <a:t>Νευρικά κύτταρα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428596" y="3429000"/>
            <a:ext cx="84296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2"/>
                </a:solidFill>
              </a:rPr>
              <a:t>Σύνδεση με ειδικούς υποδοχείς στην επιφάνεια τους  και είσοδος στα κύτταρα</a:t>
            </a:r>
          </a:p>
          <a:p>
            <a:r>
              <a:rPr lang="el-GR" sz="2400" b="1" dirty="0">
                <a:solidFill>
                  <a:schemeClr val="tx2"/>
                </a:solidFill>
              </a:rPr>
              <a:t> (Εκεί πολλαπλασιάζεται με τη βοήθεια του ενζύμου αντίστροφη </a:t>
            </a:r>
            <a:r>
              <a:rPr lang="el-GR" sz="2400" b="1" dirty="0" err="1">
                <a:solidFill>
                  <a:schemeClr val="tx2"/>
                </a:solidFill>
              </a:rPr>
              <a:t>μεταγραφάση</a:t>
            </a:r>
            <a:r>
              <a:rPr lang="el-GR" sz="2400" b="1" dirty="0">
                <a:solidFill>
                  <a:schemeClr val="tx2"/>
                </a:solidFill>
              </a:rPr>
              <a:t>. Από </a:t>
            </a:r>
            <a:r>
              <a:rPr lang="en-US" sz="2400" b="1" dirty="0">
                <a:solidFill>
                  <a:schemeClr val="tx2"/>
                </a:solidFill>
              </a:rPr>
              <a:t>RNA </a:t>
            </a:r>
            <a:r>
              <a:rPr lang="el-GR" sz="2400" b="1" dirty="0">
                <a:solidFill>
                  <a:schemeClr val="tx2"/>
                </a:solidFill>
              </a:rPr>
              <a:t>παράγεται αρχικά μονόκλωνο </a:t>
            </a:r>
            <a:r>
              <a:rPr lang="en-US" sz="2400" b="1" dirty="0">
                <a:solidFill>
                  <a:schemeClr val="tx2"/>
                </a:solidFill>
              </a:rPr>
              <a:t>DNA </a:t>
            </a:r>
            <a:r>
              <a:rPr lang="el-GR" sz="2400" b="1" dirty="0">
                <a:solidFill>
                  <a:schemeClr val="tx2"/>
                </a:solidFill>
              </a:rPr>
              <a:t>και στη συνέχεια δίκλωνο </a:t>
            </a:r>
            <a:r>
              <a:rPr lang="en-US" sz="2400" b="1" dirty="0">
                <a:solidFill>
                  <a:schemeClr val="tx2"/>
                </a:solidFill>
              </a:rPr>
              <a:t>DNA. </a:t>
            </a:r>
            <a:r>
              <a:rPr lang="el-GR" sz="2400" b="1" dirty="0">
                <a:solidFill>
                  <a:schemeClr val="tx2"/>
                </a:solidFill>
              </a:rPr>
              <a:t>Ενσωματώνεται στο </a:t>
            </a:r>
            <a:r>
              <a:rPr lang="en-US" sz="2400" b="1" dirty="0">
                <a:solidFill>
                  <a:schemeClr val="tx2"/>
                </a:solidFill>
              </a:rPr>
              <a:t>DNA </a:t>
            </a:r>
            <a:r>
              <a:rPr lang="el-GR" sz="2400" b="1" dirty="0">
                <a:solidFill>
                  <a:schemeClr val="tx2"/>
                </a:solidFill>
              </a:rPr>
              <a:t>του κυττάρου ξενιστή                   λανθάνουσα κατάσταση                το άτομο θεωρείται φορέας)</a:t>
            </a:r>
          </a:p>
        </p:txBody>
      </p:sp>
      <p:cxnSp>
        <p:nvCxnSpPr>
          <p:cNvPr id="17" name="16 - Ευθύγραμμο βέλος σύνδεσης"/>
          <p:cNvCxnSpPr/>
          <p:nvPr/>
        </p:nvCxnSpPr>
        <p:spPr>
          <a:xfrm>
            <a:off x="2928926" y="550070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/>
          <p:cNvCxnSpPr/>
          <p:nvPr/>
        </p:nvCxnSpPr>
        <p:spPr>
          <a:xfrm>
            <a:off x="7358082" y="550070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1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47825" y="2674144"/>
            <a:ext cx="6000750" cy="2286000"/>
          </a:xfrm>
          <a:prstGeom prst="rect">
            <a:avLst/>
          </a:prstGeom>
          <a:noFill/>
        </p:spPr>
      </p:pic>
      <p:pic>
        <p:nvPicPr>
          <p:cNvPr id="1027" name="Picture 3" descr="C:\Users\Acer\Desktop\1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428604"/>
            <a:ext cx="7143800" cy="2712380"/>
          </a:xfrm>
          <a:prstGeom prst="rect">
            <a:avLst/>
          </a:prstGeom>
          <a:noFill/>
        </p:spPr>
      </p:pic>
      <p:sp>
        <p:nvSpPr>
          <p:cNvPr id="7" name="6 - TextBox"/>
          <p:cNvSpPr txBox="1"/>
          <p:nvPr/>
        </p:nvSpPr>
        <p:spPr>
          <a:xfrm>
            <a:off x="1857356" y="6000768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/>
              <a:t>Πολλαπλασιασμός </a:t>
            </a:r>
            <a:r>
              <a:rPr lang="el-GR" b="1" dirty="0" err="1"/>
              <a:t>ρετροϊού</a:t>
            </a:r>
            <a:endParaRPr lang="el-G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l-GR" sz="4000" b="1" dirty="0">
                <a:solidFill>
                  <a:schemeClr val="tx1"/>
                </a:solidFill>
              </a:rPr>
              <a:t>Ο </a:t>
            </a:r>
            <a:r>
              <a:rPr lang="el-GR" sz="4000" b="1" dirty="0" err="1">
                <a:solidFill>
                  <a:schemeClr val="tx1"/>
                </a:solidFill>
              </a:rPr>
              <a:t>ιΟΣ</a:t>
            </a:r>
            <a:r>
              <a:rPr lang="en-US" sz="4000" b="1" dirty="0">
                <a:solidFill>
                  <a:schemeClr val="tx1"/>
                </a:solidFill>
              </a:rPr>
              <a:t> HIV </a:t>
            </a:r>
            <a:r>
              <a:rPr lang="el-GR" sz="4000" b="1" dirty="0" err="1">
                <a:solidFill>
                  <a:schemeClr val="tx1"/>
                </a:solidFill>
              </a:rPr>
              <a:t>ανιχνΕΥεται</a:t>
            </a:r>
            <a:r>
              <a:rPr lang="el-GR" sz="4000" b="1" dirty="0">
                <a:solidFill>
                  <a:schemeClr val="tx1"/>
                </a:solidFill>
              </a:rPr>
              <a:t> σε :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142984"/>
            <a:ext cx="4500594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400" b="1" u="sng" dirty="0">
                <a:solidFill>
                  <a:schemeClr val="tx1"/>
                </a:solidFill>
              </a:rPr>
              <a:t>ΑΙΜΑ</a:t>
            </a:r>
          </a:p>
          <a:p>
            <a:pPr>
              <a:lnSpc>
                <a:spcPct val="90000"/>
              </a:lnSpc>
            </a:pPr>
            <a:r>
              <a:rPr lang="el-GR" sz="2400" b="1" u="sng" dirty="0">
                <a:solidFill>
                  <a:schemeClr val="tx1"/>
                </a:solidFill>
              </a:rPr>
              <a:t>ΣΠΕΡΜΑ</a:t>
            </a:r>
          </a:p>
          <a:p>
            <a:pPr>
              <a:lnSpc>
                <a:spcPct val="90000"/>
              </a:lnSpc>
            </a:pPr>
            <a:r>
              <a:rPr lang="el-GR" sz="2400" b="1" u="sng" dirty="0">
                <a:solidFill>
                  <a:schemeClr val="tx1"/>
                </a:solidFill>
              </a:rPr>
              <a:t>ΚΟΛΠΙΚΕΣ ΕΚΚΡΙΣΕΙΣ</a:t>
            </a:r>
          </a:p>
          <a:p>
            <a:pPr>
              <a:lnSpc>
                <a:spcPct val="90000"/>
              </a:lnSpc>
            </a:pPr>
            <a:r>
              <a:rPr lang="el-GR" sz="2400" b="1" dirty="0">
                <a:solidFill>
                  <a:schemeClr val="tx1"/>
                </a:solidFill>
              </a:rPr>
              <a:t>ΣΑΛΙΟ</a:t>
            </a:r>
          </a:p>
          <a:p>
            <a:pPr>
              <a:lnSpc>
                <a:spcPct val="90000"/>
              </a:lnSpc>
            </a:pPr>
            <a:r>
              <a:rPr lang="el-GR" sz="2400" b="1" dirty="0">
                <a:solidFill>
                  <a:schemeClr val="tx1"/>
                </a:solidFill>
              </a:rPr>
              <a:t>ΔΑΚΡΥΑ</a:t>
            </a:r>
          </a:p>
          <a:p>
            <a:pPr>
              <a:lnSpc>
                <a:spcPct val="90000"/>
              </a:lnSpc>
            </a:pPr>
            <a:r>
              <a:rPr lang="el-GR" sz="2400" b="1" dirty="0">
                <a:solidFill>
                  <a:schemeClr val="tx1"/>
                </a:solidFill>
              </a:rPr>
              <a:t>ΙΔΡΩΤΑ</a:t>
            </a:r>
          </a:p>
          <a:p>
            <a:pPr>
              <a:lnSpc>
                <a:spcPct val="90000"/>
              </a:lnSpc>
            </a:pPr>
            <a:r>
              <a:rPr lang="el-GR" sz="2400" b="1" dirty="0">
                <a:solidFill>
                  <a:schemeClr val="tx1"/>
                </a:solidFill>
              </a:rPr>
              <a:t>ΜΗΤΡΙΚΟ ΓΑΛΑ</a:t>
            </a:r>
          </a:p>
          <a:p>
            <a:pPr>
              <a:lnSpc>
                <a:spcPct val="90000"/>
              </a:lnSpc>
            </a:pPr>
            <a:r>
              <a:rPr lang="el-GR" sz="2400" b="1" dirty="0">
                <a:solidFill>
                  <a:schemeClr val="tx1"/>
                </a:solidFill>
              </a:rPr>
              <a:t>ΕΓΚΕΦΑΛΟΝΩΤΙΑΙΟ ΥΓΡΟ, κ.α</a:t>
            </a:r>
            <a:r>
              <a:rPr lang="el-GR" b="1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>
            <a:off x="3643306" y="1714488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- TextBox"/>
          <p:cNvSpPr txBox="1"/>
          <p:nvPr/>
        </p:nvSpPr>
        <p:spPr>
          <a:xfrm>
            <a:off x="4643438" y="1500174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2"/>
                </a:solidFill>
              </a:rPr>
              <a:t>Σε πολύ μεγαλύτερες συγκεντρώσεις (τρόποι μετάδοσης του ιού)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ΤΡΟΠΟΙ ΜΕΤΑΔΟΣΗΣ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341688"/>
          </a:xfrm>
        </p:spPr>
        <p:txBody>
          <a:bodyPr/>
          <a:lstStyle/>
          <a:p>
            <a:r>
              <a:rPr lang="el-GR" sz="3600" b="1" dirty="0">
                <a:solidFill>
                  <a:schemeClr val="tx2"/>
                </a:solidFill>
              </a:rPr>
              <a:t>Μετάγγιση αίματος</a:t>
            </a:r>
          </a:p>
          <a:p>
            <a:r>
              <a:rPr lang="el-GR" sz="3600" b="1" dirty="0">
                <a:solidFill>
                  <a:schemeClr val="tx2"/>
                </a:solidFill>
              </a:rPr>
              <a:t>Χρήση μολυσμένης σύριγγας</a:t>
            </a:r>
          </a:p>
          <a:p>
            <a:r>
              <a:rPr lang="el-GR" sz="3600" b="1" dirty="0">
                <a:solidFill>
                  <a:schemeClr val="tx2"/>
                </a:solidFill>
              </a:rPr>
              <a:t>Σεξουαλική επαφή</a:t>
            </a:r>
          </a:p>
          <a:p>
            <a:r>
              <a:rPr lang="el-GR" sz="3600" b="1" dirty="0">
                <a:solidFill>
                  <a:schemeClr val="tx2"/>
                </a:solidFill>
              </a:rPr>
              <a:t>Από τη μητέρα  φορέα στο νεογνό κατά τον τοκετό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solidFill>
                  <a:schemeClr val="tx2"/>
                </a:solidFill>
              </a:rPr>
              <a:t>Δεν </a:t>
            </a:r>
            <a:r>
              <a:rPr lang="el-GR" sz="4000" b="1" dirty="0" err="1">
                <a:solidFill>
                  <a:schemeClr val="tx2"/>
                </a:solidFill>
              </a:rPr>
              <a:t>Εχει</a:t>
            </a:r>
            <a:r>
              <a:rPr lang="el-GR" sz="4000" b="1" dirty="0">
                <a:solidFill>
                  <a:schemeClr val="tx2"/>
                </a:solidFill>
              </a:rPr>
              <a:t> </a:t>
            </a:r>
            <a:r>
              <a:rPr lang="el-GR" sz="4000" b="1" dirty="0" err="1">
                <a:solidFill>
                  <a:schemeClr val="tx2"/>
                </a:solidFill>
              </a:rPr>
              <a:t>αποδειχτεΙ</a:t>
            </a:r>
            <a:r>
              <a:rPr lang="el-GR" sz="4000" b="1" dirty="0">
                <a:solidFill>
                  <a:schemeClr val="tx2"/>
                </a:solidFill>
              </a:rPr>
              <a:t> </a:t>
            </a:r>
            <a:r>
              <a:rPr lang="el-GR" sz="4000" b="1" dirty="0" err="1">
                <a:solidFill>
                  <a:schemeClr val="tx2"/>
                </a:solidFill>
              </a:rPr>
              <a:t>μετΑδοση</a:t>
            </a:r>
            <a:r>
              <a:rPr lang="el-GR" sz="4000" b="1" dirty="0">
                <a:solidFill>
                  <a:schemeClr val="tx2"/>
                </a:solidFill>
              </a:rPr>
              <a:t> με: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Τα έντομα</a:t>
            </a:r>
          </a:p>
          <a:p>
            <a:r>
              <a:rPr lang="el-GR" b="1" dirty="0">
                <a:solidFill>
                  <a:schemeClr val="tx2"/>
                </a:solidFill>
              </a:rPr>
              <a:t>Το σάλιο</a:t>
            </a:r>
          </a:p>
          <a:p>
            <a:r>
              <a:rPr lang="el-GR" b="1" dirty="0">
                <a:solidFill>
                  <a:schemeClr val="tx2"/>
                </a:solidFill>
              </a:rPr>
              <a:t>Τη χειραψία</a:t>
            </a:r>
          </a:p>
          <a:p>
            <a:r>
              <a:rPr lang="el-GR" b="1" dirty="0">
                <a:solidFill>
                  <a:schemeClr val="tx2"/>
                </a:solidFill>
              </a:rPr>
              <a:t>Τους ασπασμούς κατά τις κοινωνικές εκδηλώσεις</a:t>
            </a:r>
          </a:p>
          <a:p>
            <a:r>
              <a:rPr lang="el-GR" b="1" dirty="0">
                <a:solidFill>
                  <a:schemeClr val="tx2"/>
                </a:solidFill>
              </a:rPr>
              <a:t>Την κοινή χρήση σκευών φαγητού.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>
                <a:solidFill>
                  <a:schemeClr val="tx2"/>
                </a:solidFill>
              </a:rPr>
              <a:t>ΤρΟποι</a:t>
            </a:r>
            <a:r>
              <a:rPr lang="el-GR" b="1" dirty="0">
                <a:solidFill>
                  <a:schemeClr val="tx2"/>
                </a:solidFill>
              </a:rPr>
              <a:t> </a:t>
            </a:r>
            <a:r>
              <a:rPr lang="el-GR" b="1" dirty="0" err="1">
                <a:solidFill>
                  <a:schemeClr val="tx2"/>
                </a:solidFill>
              </a:rPr>
              <a:t>προφΥλαξηΣ</a:t>
            </a:r>
            <a:endParaRPr lang="el-GR" b="1" dirty="0">
              <a:solidFill>
                <a:schemeClr val="tx2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Έλεγχος του αίματος κατά τις μεταγγίσεις</a:t>
            </a:r>
          </a:p>
          <a:p>
            <a:r>
              <a:rPr lang="el-GR" b="1" dirty="0">
                <a:solidFill>
                  <a:schemeClr val="tx2"/>
                </a:solidFill>
              </a:rPr>
              <a:t>Χρησιμοποίηση συριγγών μια  μόνο φορά</a:t>
            </a:r>
          </a:p>
          <a:p>
            <a:r>
              <a:rPr lang="el-GR" b="1" dirty="0">
                <a:solidFill>
                  <a:schemeClr val="tx2"/>
                </a:solidFill>
              </a:rPr>
              <a:t>Αποστείρωση χειρουργικών και οδοντιατρικών εργαλείων</a:t>
            </a:r>
          </a:p>
          <a:p>
            <a:r>
              <a:rPr lang="el-GR" b="1" dirty="0">
                <a:solidFill>
                  <a:schemeClr val="tx2"/>
                </a:solidFill>
              </a:rPr>
              <a:t>Χρήση προφυλακτικού</a:t>
            </a:r>
          </a:p>
          <a:p>
            <a:endParaRPr lang="el-GR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l-GR" b="1" dirty="0" err="1">
                <a:solidFill>
                  <a:schemeClr val="tx2"/>
                </a:solidFill>
              </a:rPr>
              <a:t>ΤρΟποι</a:t>
            </a:r>
            <a:r>
              <a:rPr lang="el-GR" b="1" dirty="0">
                <a:solidFill>
                  <a:schemeClr val="tx2"/>
                </a:solidFill>
              </a:rPr>
              <a:t> </a:t>
            </a:r>
            <a:r>
              <a:rPr lang="el-GR" b="1" dirty="0" err="1">
                <a:solidFill>
                  <a:schemeClr val="tx2"/>
                </a:solidFill>
              </a:rPr>
              <a:t>διΑγνωσηΣ</a:t>
            </a:r>
            <a:endParaRPr lang="el-GR" b="1" dirty="0">
              <a:solidFill>
                <a:schemeClr val="tx2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42984"/>
            <a:ext cx="8248678" cy="1446207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>
                <a:solidFill>
                  <a:schemeClr val="tx2"/>
                </a:solidFill>
              </a:rPr>
              <a:t>Ανίχνευση </a:t>
            </a:r>
            <a:r>
              <a:rPr lang="en-US" b="1" dirty="0">
                <a:solidFill>
                  <a:schemeClr val="tx2"/>
                </a:solidFill>
              </a:rPr>
              <a:t>RNA </a:t>
            </a:r>
            <a:r>
              <a:rPr lang="el-GR" b="1" dirty="0">
                <a:solidFill>
                  <a:schemeClr val="tx2"/>
                </a:solidFill>
              </a:rPr>
              <a:t>του ιού.</a:t>
            </a:r>
          </a:p>
          <a:p>
            <a:r>
              <a:rPr lang="el-GR" b="1" dirty="0">
                <a:solidFill>
                  <a:schemeClr val="tx2"/>
                </a:solidFill>
              </a:rPr>
              <a:t>Ανίχνευση αντισωμάτων κατά του ιού </a:t>
            </a:r>
          </a:p>
          <a:p>
            <a:pPr>
              <a:buNone/>
            </a:pPr>
            <a:r>
              <a:rPr lang="el-GR" b="1" i="1" dirty="0">
                <a:solidFill>
                  <a:schemeClr val="tx2"/>
                </a:solidFill>
              </a:rPr>
              <a:t>    ( 6 εβδομάδες έως 6 μήνες μετά τη μόλυνση) </a:t>
            </a:r>
            <a:r>
              <a:rPr lang="el-GR" b="1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9750" y="2781300"/>
            <a:ext cx="748823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3000" b="1" dirty="0">
                <a:solidFill>
                  <a:schemeClr val="tx2"/>
                </a:solidFill>
              </a:rPr>
              <a:t>ΑΝΟΣΟΛΟΓΙΚΗ ΑΠΟΚΡΙΣΗ ΤΟΥ ΟΡΓΑΝΙΣΜΟΥ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23850" y="3284538"/>
            <a:ext cx="7777163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dirty="0">
                <a:solidFill>
                  <a:schemeClr val="tx2"/>
                </a:solidFill>
              </a:rPr>
              <a:t>Ο οργανισμός :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1" dirty="0">
                <a:solidFill>
                  <a:schemeClr val="tx2"/>
                </a:solidFill>
              </a:rPr>
              <a:t>   αναγνωρίζει ως αντιγόνο τον ιό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1" dirty="0">
                <a:solidFill>
                  <a:schemeClr val="tx2"/>
                </a:solidFill>
              </a:rPr>
              <a:t>   αντιδρά και  παράγει ειδικά για τον ιό αντισώματα, καθώς  και </a:t>
            </a:r>
            <a:r>
              <a:rPr lang="el-GR" sz="2400" b="1" dirty="0" err="1">
                <a:solidFill>
                  <a:schemeClr val="tx2"/>
                </a:solidFill>
              </a:rPr>
              <a:t>κυτταροτοξικά</a:t>
            </a:r>
            <a:r>
              <a:rPr lang="el-GR" sz="2400" b="1" dirty="0">
                <a:solidFill>
                  <a:schemeClr val="tx2"/>
                </a:solidFill>
              </a:rPr>
              <a:t>  Τ  λεμφοκύτταρα. 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b="1" dirty="0">
                <a:solidFill>
                  <a:schemeClr val="tx2"/>
                </a:solidFill>
              </a:rPr>
              <a:t>   ΔΕΝ μπορεί, όμως,  να εξουδετερώσει τον ιό.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l-GR" sz="3200" b="1" u="sng" dirty="0">
                <a:solidFill>
                  <a:schemeClr val="tx2"/>
                </a:solidFill>
              </a:rPr>
              <a:t>ΑΡΑ ΤΟ ΑΤΟΜΟ ΔΕΝ ΕΧΕΙ ΑΝΟΣΙΑ.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166</TotalTime>
  <Words>468</Words>
  <Application>Microsoft Office PowerPoint</Application>
  <PresentationFormat>Προβολή στην οθόνη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Franklin Gothic Book</vt:lpstr>
      <vt:lpstr>Franklin Gothic Medium</vt:lpstr>
      <vt:lpstr>Wingdings</vt:lpstr>
      <vt:lpstr>Wingdings 2</vt:lpstr>
      <vt:lpstr>Διαστημικό</vt:lpstr>
      <vt:lpstr>ΣΥνδρομο επIκτητηΣ ανοσολογικΗΣ ανεπΑρκειαΣ- AIDS</vt:lpstr>
      <vt:lpstr>Παρουσίαση του PowerPoint</vt:lpstr>
      <vt:lpstr>Ο ιΟΣ προσβΑλλει:</vt:lpstr>
      <vt:lpstr>Παρουσίαση του PowerPoint</vt:lpstr>
      <vt:lpstr>Ο ιΟΣ HIV ανιχνΕΥεται σε : </vt:lpstr>
      <vt:lpstr>ΤΡΟΠΟΙ ΜΕΤΑΔΟΣΗΣ</vt:lpstr>
      <vt:lpstr>Δεν Εχει αποδειχτεΙ μετΑδοση με:</vt:lpstr>
      <vt:lpstr>ΤρΟποι προφΥλαξηΣ</vt:lpstr>
      <vt:lpstr>ΤρΟποι διΑγνωσηΣ</vt:lpstr>
      <vt:lpstr>ΣτΑδια τηΣ ασθΕνειαΣ</vt:lpstr>
      <vt:lpstr>Αντιμετώπιση τηΣ ασθένειαΣ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Σύνδρομο επίκτητης ανοσολογικής ανεπάρκειας - AIDS</dc:title>
  <dc:creator>Acer</dc:creator>
  <cp:lastModifiedBy>pkof2</cp:lastModifiedBy>
  <cp:revision>39</cp:revision>
  <dcterms:created xsi:type="dcterms:W3CDTF">2016-11-20T00:06:52Z</dcterms:created>
  <dcterms:modified xsi:type="dcterms:W3CDTF">2025-10-28T13:51:27Z</dcterms:modified>
</cp:coreProperties>
</file>