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6" r:id="rId2"/>
    <p:sldId id="275" r:id="rId3"/>
    <p:sldId id="287" r:id="rId4"/>
    <p:sldId id="290" r:id="rId5"/>
    <p:sldId id="300" r:id="rId6"/>
    <p:sldId id="301" r:id="rId7"/>
    <p:sldId id="293" r:id="rId8"/>
    <p:sldId id="294" r:id="rId9"/>
    <p:sldId id="299" r:id="rId10"/>
    <p:sldId id="303" r:id="rId11"/>
    <p:sldId id="297" r:id="rId12"/>
    <p:sldId id="304" r:id="rId13"/>
    <p:sldId id="283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6" r:id="rId25"/>
    <p:sldId id="317" r:id="rId26"/>
    <p:sldId id="315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26/3/2024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26/3/2024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26/3/2024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26/3/2024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684511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" pitchFamily="2" charset="0"/>
                <a:ea typeface="Because I am Happy" pitchFamily="2" charset="-128"/>
                <a:cs typeface="Because I am Happy" pitchFamily="2" charset="-128"/>
              </a:rPr>
            </a:br>
            <a:b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" pitchFamily="2" charset="0"/>
                <a:ea typeface="Because I am Happy" pitchFamily="2" charset="-128"/>
                <a:cs typeface="Because I am Happy" pitchFamily="2" charset="-128"/>
              </a:rPr>
            </a:br>
            <a:b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" pitchFamily="2" charset="0"/>
                <a:ea typeface="Because I am Happy" pitchFamily="2" charset="-128"/>
                <a:cs typeface="Because I am Happy" pitchFamily="2" charset="-128"/>
              </a:rPr>
            </a:b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" pitchFamily="2" charset="0"/>
                <a:ea typeface="Because I am Happy" pitchFamily="2" charset="-128"/>
                <a:cs typeface="Because I am Happy" pitchFamily="2" charset="-128"/>
              </a:rPr>
              <a:t>PASSIVE VOICE</a:t>
            </a:r>
            <a:endParaRPr lang="el-GR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guiat" pitchFamily="2" charset="0"/>
              <a:ea typeface="Because I am Happy" pitchFamily="2" charset="-128"/>
              <a:cs typeface="Because I am Happy" pitchFamily="2" charset="-128"/>
            </a:endParaRPr>
          </a:p>
        </p:txBody>
      </p:sp>
      <p:pic>
        <p:nvPicPr>
          <p:cNvPr id="3" name="2 - Εικόνα" descr="Logo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28"/>
            <a:ext cx="3635896" cy="36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79512" y="404664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/>
              <a:t>PERSONAL - IMPERSONAL STRUCTURE</a:t>
            </a:r>
            <a:endParaRPr lang="el-GR" sz="3200" dirty="0"/>
          </a:p>
          <a:p>
            <a:r>
              <a:rPr lang="en-US" sz="3200" dirty="0"/>
              <a:t> </a:t>
            </a:r>
            <a:endParaRPr lang="el-GR" sz="3200" dirty="0"/>
          </a:p>
          <a:p>
            <a:pPr lvl="0" algn="just"/>
            <a:r>
              <a:rPr lang="en-US" sz="3200" dirty="0"/>
              <a:t>When we have the verbs </a:t>
            </a:r>
            <a:r>
              <a:rPr lang="en-GB" sz="3200" b="1" dirty="0"/>
              <a:t>believe</a:t>
            </a:r>
            <a:r>
              <a:rPr lang="en-US" sz="3200" b="1" dirty="0"/>
              <a:t>, </a:t>
            </a:r>
            <a:r>
              <a:rPr lang="en-GB" sz="3200" b="1" dirty="0"/>
              <a:t>expect</a:t>
            </a:r>
            <a:r>
              <a:rPr lang="en-US" sz="3200" b="1" dirty="0"/>
              <a:t>, </a:t>
            </a:r>
            <a:r>
              <a:rPr lang="en-GB" sz="3200" b="1" dirty="0"/>
              <a:t>feel</a:t>
            </a:r>
            <a:r>
              <a:rPr lang="en-US" sz="3200" b="1" dirty="0"/>
              <a:t>, </a:t>
            </a:r>
            <a:r>
              <a:rPr lang="en-GB" sz="3200" b="1" dirty="0"/>
              <a:t>hope</a:t>
            </a:r>
            <a:r>
              <a:rPr lang="en-US" sz="3200" b="1" dirty="0"/>
              <a:t>, </a:t>
            </a:r>
            <a:r>
              <a:rPr lang="en-GB" sz="3200" b="1" dirty="0"/>
              <a:t>know</a:t>
            </a:r>
            <a:r>
              <a:rPr lang="en-US" sz="3200" b="1" dirty="0"/>
              <a:t>, </a:t>
            </a:r>
            <a:r>
              <a:rPr lang="en-GB" sz="3200" b="1" dirty="0"/>
              <a:t>report</a:t>
            </a:r>
            <a:r>
              <a:rPr lang="en-US" sz="3200" b="1" dirty="0"/>
              <a:t>, </a:t>
            </a:r>
            <a:r>
              <a:rPr lang="en-GB" sz="3200" b="1" dirty="0"/>
              <a:t>say</a:t>
            </a:r>
            <a:r>
              <a:rPr lang="en-US" sz="3200" b="1" dirty="0"/>
              <a:t>, </a:t>
            </a:r>
            <a:r>
              <a:rPr lang="en-GB" sz="3200" b="1" dirty="0"/>
              <a:t>think </a:t>
            </a:r>
            <a:r>
              <a:rPr lang="en-GB" sz="3200" dirty="0"/>
              <a:t>etc. there are two ways to write the passive voice: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676394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115616" y="764704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4"/>
                </a:solidFill>
              </a:rPr>
              <a:t>People believe </a:t>
            </a:r>
            <a:r>
              <a:rPr lang="en-GB" sz="2000" b="1" dirty="0"/>
              <a:t>that </a:t>
            </a:r>
            <a:r>
              <a:rPr lang="en-GB" sz="2000" b="1" dirty="0">
                <a:solidFill>
                  <a:schemeClr val="accent2"/>
                </a:solidFill>
              </a:rPr>
              <a:t>strange things </a:t>
            </a:r>
            <a:r>
              <a:rPr lang="en-GB" sz="2000" b="1" dirty="0">
                <a:solidFill>
                  <a:srgbClr val="7030A0"/>
                </a:solidFill>
              </a:rPr>
              <a:t>happen</a:t>
            </a:r>
            <a:r>
              <a:rPr lang="en-GB" sz="2000" b="1" dirty="0"/>
              <a:t> in Hawkins.</a:t>
            </a:r>
            <a:endParaRPr lang="el-GR" sz="20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27584" y="188640"/>
            <a:ext cx="34435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l-G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Personal</a:t>
            </a:r>
            <a:r>
              <a:rPr kumimoji="0" lang="en-US" altLang="el-G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Structure</a:t>
            </a:r>
            <a:endParaRPr kumimoji="0" lang="en-US" altLang="el-GR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9" name="8 - Εικόνα" descr="Hawk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484784"/>
            <a:ext cx="5076564" cy="3384376"/>
          </a:xfrm>
          <a:prstGeom prst="rect">
            <a:avLst/>
          </a:prstGeom>
        </p:spPr>
      </p:pic>
      <p:sp>
        <p:nvSpPr>
          <p:cNvPr id="10" name="Ορθογώνιο 3"/>
          <p:cNvSpPr/>
          <p:nvPr/>
        </p:nvSpPr>
        <p:spPr>
          <a:xfrm>
            <a:off x="1268016" y="5117122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Strange things </a:t>
            </a:r>
            <a:r>
              <a:rPr lang="en-GB" sz="2000" b="1" dirty="0">
                <a:solidFill>
                  <a:schemeClr val="accent4"/>
                </a:solidFill>
              </a:rPr>
              <a:t>are believed </a:t>
            </a:r>
            <a:r>
              <a:rPr lang="en-GB" sz="2000" b="1" dirty="0">
                <a:solidFill>
                  <a:srgbClr val="7030A0"/>
                </a:solidFill>
              </a:rPr>
              <a:t>to happen </a:t>
            </a:r>
            <a:r>
              <a:rPr lang="en-GB" sz="2000" b="1" dirty="0"/>
              <a:t>in Hawkins.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7639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115616" y="764704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4"/>
                </a:solidFill>
              </a:rPr>
              <a:t>People believe </a:t>
            </a:r>
            <a:r>
              <a:rPr lang="en-GB" sz="2000" b="1" dirty="0"/>
              <a:t>that </a:t>
            </a:r>
            <a:r>
              <a:rPr lang="en-GB" sz="2000" b="1" dirty="0">
                <a:solidFill>
                  <a:schemeClr val="accent2"/>
                </a:solidFill>
              </a:rPr>
              <a:t>strange things </a:t>
            </a:r>
            <a:r>
              <a:rPr lang="en-GB" sz="2000" b="1" dirty="0">
                <a:solidFill>
                  <a:srgbClr val="7030A0"/>
                </a:solidFill>
              </a:rPr>
              <a:t>happen</a:t>
            </a:r>
            <a:r>
              <a:rPr lang="en-GB" sz="2000" b="1" dirty="0"/>
              <a:t> in Hawkins.</a:t>
            </a:r>
            <a:endParaRPr lang="el-GR" sz="20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27584" y="188640"/>
            <a:ext cx="3919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l-G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Impersonal</a:t>
            </a:r>
            <a:r>
              <a:rPr kumimoji="0" lang="en-US" altLang="el-G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Structure</a:t>
            </a:r>
            <a:endParaRPr kumimoji="0" lang="en-US" altLang="el-GR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9" name="8 - Εικόνα" descr="Hawk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484784"/>
            <a:ext cx="5076564" cy="3384376"/>
          </a:xfrm>
          <a:prstGeom prst="rect">
            <a:avLst/>
          </a:prstGeom>
        </p:spPr>
      </p:pic>
      <p:sp>
        <p:nvSpPr>
          <p:cNvPr id="10" name="Ορθογώνιο 3"/>
          <p:cNvSpPr/>
          <p:nvPr/>
        </p:nvSpPr>
        <p:spPr>
          <a:xfrm>
            <a:off x="1268016" y="5117122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It is believed that </a:t>
            </a:r>
            <a:r>
              <a:rPr lang="en-GB" sz="2000" b="1" dirty="0">
                <a:solidFill>
                  <a:srgbClr val="C00000"/>
                </a:solidFill>
              </a:rPr>
              <a:t>strange things </a:t>
            </a:r>
            <a:r>
              <a:rPr lang="en-GB" sz="2000" b="1" dirty="0">
                <a:solidFill>
                  <a:srgbClr val="7030A0"/>
                </a:solidFill>
              </a:rPr>
              <a:t>happen </a:t>
            </a:r>
            <a:r>
              <a:rPr lang="en-GB" sz="2000" b="1" dirty="0"/>
              <a:t>in Hawkins.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7639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3"/>
          <p:cNvSpPr/>
          <p:nvPr/>
        </p:nvSpPr>
        <p:spPr>
          <a:xfrm>
            <a:off x="0" y="2845385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4"/>
                </a:solidFill>
              </a:rPr>
              <a:t>El is taking a lot of Eggo Waffles.</a:t>
            </a:r>
          </a:p>
          <a:p>
            <a:endParaRPr lang="el-GR" sz="2000" dirty="0"/>
          </a:p>
        </p:txBody>
      </p:sp>
      <p:pic>
        <p:nvPicPr>
          <p:cNvPr id="5122" name="Picture 2" descr="Eleven's Favorite F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9668"/>
            <a:ext cx="3816424" cy="2549252"/>
          </a:xfrm>
          <a:prstGeom prst="rect">
            <a:avLst/>
          </a:prstGeom>
          <a:noFill/>
        </p:spPr>
      </p:pic>
      <p:sp>
        <p:nvSpPr>
          <p:cNvPr id="11" name="Ορθογώνιο 3"/>
          <p:cNvSpPr/>
          <p:nvPr/>
        </p:nvSpPr>
        <p:spPr>
          <a:xfrm>
            <a:off x="467544" y="3781489"/>
            <a:ext cx="8604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A lot of Eggo Waffles </a:t>
            </a:r>
          </a:p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are being taken by El.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3"/>
          <p:cNvSpPr/>
          <p:nvPr/>
        </p:nvSpPr>
        <p:spPr>
          <a:xfrm>
            <a:off x="0" y="2845385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4"/>
                </a:solidFill>
              </a:rPr>
              <a:t>Barbara wears glasses.</a:t>
            </a:r>
          </a:p>
          <a:p>
            <a:endParaRPr lang="el-GR" sz="2000" dirty="0"/>
          </a:p>
        </p:txBody>
      </p:sp>
      <p:pic>
        <p:nvPicPr>
          <p:cNvPr id="5122" name="Picture 2" descr="Eleven's Favorite Food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41178" y="159668"/>
            <a:ext cx="1901604" cy="2549252"/>
          </a:xfrm>
          <a:prstGeom prst="rect">
            <a:avLst/>
          </a:prstGeom>
          <a:noFill/>
        </p:spPr>
      </p:pic>
      <p:sp>
        <p:nvSpPr>
          <p:cNvPr id="11" name="Ορθογώνιο 3"/>
          <p:cNvSpPr/>
          <p:nvPr/>
        </p:nvSpPr>
        <p:spPr>
          <a:xfrm>
            <a:off x="467544" y="3781489"/>
            <a:ext cx="8604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Glasses are worn by Barbara.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3"/>
          <p:cNvSpPr/>
          <p:nvPr/>
        </p:nvSpPr>
        <p:spPr>
          <a:xfrm>
            <a:off x="0" y="284538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4"/>
                </a:solidFill>
              </a:rPr>
              <a:t>Billy drove a </a:t>
            </a:r>
            <a:r>
              <a:rPr lang="en-US" sz="4000" b="1" dirty="0">
                <a:solidFill>
                  <a:schemeClr val="accent4"/>
                </a:solidFill>
              </a:rPr>
              <a:t>Chevrolet Camaro</a:t>
            </a:r>
            <a:r>
              <a:rPr lang="en-GB" sz="4000" b="1" dirty="0">
                <a:solidFill>
                  <a:schemeClr val="accent4"/>
                </a:solidFill>
              </a:rPr>
              <a:t>.</a:t>
            </a:r>
            <a:endParaRPr lang="el-GR" sz="4000" dirty="0"/>
          </a:p>
        </p:txBody>
      </p:sp>
      <p:pic>
        <p:nvPicPr>
          <p:cNvPr id="5122" name="Picture 2" descr="Eleven's Favorite Food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31640" y="116632"/>
            <a:ext cx="1424808" cy="2549252"/>
          </a:xfrm>
          <a:prstGeom prst="rect">
            <a:avLst/>
          </a:prstGeom>
          <a:noFill/>
        </p:spPr>
      </p:pic>
      <p:sp>
        <p:nvSpPr>
          <p:cNvPr id="11" name="Ορθογώνιο 3"/>
          <p:cNvSpPr/>
          <p:nvPr/>
        </p:nvSpPr>
        <p:spPr>
          <a:xfrm>
            <a:off x="467544" y="3781489"/>
            <a:ext cx="8604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A Chevrolet Camaro was driven by Billy.</a:t>
            </a:r>
          </a:p>
          <a:p>
            <a:endParaRPr lang="el-GR" sz="2000" dirty="0"/>
          </a:p>
        </p:txBody>
      </p:sp>
      <p:pic>
        <p:nvPicPr>
          <p:cNvPr id="35842" name="Picture 2" descr="CHEVROLET CAMARO Z28 1979 IN STRANGER THINGS S02E01 | 1979 camaro, Camaro,  Classic cars mus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32656"/>
            <a:ext cx="4235624" cy="2382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3"/>
          <p:cNvSpPr/>
          <p:nvPr/>
        </p:nvSpPr>
        <p:spPr>
          <a:xfrm>
            <a:off x="0" y="2845385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4"/>
                </a:solidFill>
              </a:rPr>
              <a:t>Bob was saying ‘Easy-</a:t>
            </a:r>
            <a:r>
              <a:rPr lang="en-GB" sz="4000" b="1" dirty="0" err="1">
                <a:solidFill>
                  <a:schemeClr val="accent4"/>
                </a:solidFill>
              </a:rPr>
              <a:t>Peasy</a:t>
            </a:r>
            <a:r>
              <a:rPr lang="en-GB" sz="4000" b="1" dirty="0">
                <a:solidFill>
                  <a:schemeClr val="accent4"/>
                </a:solidFill>
              </a:rPr>
              <a:t>’.</a:t>
            </a:r>
          </a:p>
          <a:p>
            <a:pPr algn="ctr"/>
            <a:endParaRPr lang="en-GB" sz="4000" b="1" dirty="0">
              <a:solidFill>
                <a:schemeClr val="accent4"/>
              </a:solidFill>
            </a:endParaRPr>
          </a:p>
          <a:p>
            <a:endParaRPr lang="el-GR" sz="2000" dirty="0"/>
          </a:p>
        </p:txBody>
      </p:sp>
      <p:pic>
        <p:nvPicPr>
          <p:cNvPr id="5122" name="Picture 2" descr="Eleven's Favorite Food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82144" y="159668"/>
            <a:ext cx="2019672" cy="2549252"/>
          </a:xfrm>
          <a:prstGeom prst="rect">
            <a:avLst/>
          </a:prstGeom>
          <a:noFill/>
        </p:spPr>
      </p:pic>
      <p:sp>
        <p:nvSpPr>
          <p:cNvPr id="11" name="Ορθογώνιο 3"/>
          <p:cNvSpPr/>
          <p:nvPr/>
        </p:nvSpPr>
        <p:spPr>
          <a:xfrm>
            <a:off x="467544" y="3781489"/>
            <a:ext cx="8604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‘Easy-</a:t>
            </a:r>
            <a:r>
              <a:rPr lang="en-GB" sz="4000" b="1" dirty="0" err="1">
                <a:solidFill>
                  <a:schemeClr val="accent6">
                    <a:lumMod val="75000"/>
                  </a:schemeClr>
                </a:solidFill>
              </a:rPr>
              <a:t>Peasy</a:t>
            </a: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 was being said by Bob.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3"/>
          <p:cNvSpPr/>
          <p:nvPr/>
        </p:nvSpPr>
        <p:spPr>
          <a:xfrm>
            <a:off x="0" y="258987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Dustin and Lucas have visited Hawkins Lab</a:t>
            </a:r>
            <a:r>
              <a:rPr lang="en-GB" sz="4000" b="1" dirty="0">
                <a:solidFill>
                  <a:schemeClr val="accent4"/>
                </a:solidFill>
              </a:rPr>
              <a:t>.</a:t>
            </a:r>
          </a:p>
          <a:p>
            <a:endParaRPr lang="el-GR" sz="2000" dirty="0"/>
          </a:p>
        </p:txBody>
      </p:sp>
      <p:pic>
        <p:nvPicPr>
          <p:cNvPr id="5122" name="Picture 2" descr="Eleven's Favorite Food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59632" y="87660"/>
            <a:ext cx="2549252" cy="2549252"/>
          </a:xfrm>
          <a:prstGeom prst="rect">
            <a:avLst/>
          </a:prstGeom>
          <a:noFill/>
        </p:spPr>
      </p:pic>
      <p:sp>
        <p:nvSpPr>
          <p:cNvPr id="11" name="Ορθογώνιο 3"/>
          <p:cNvSpPr/>
          <p:nvPr/>
        </p:nvSpPr>
        <p:spPr>
          <a:xfrm>
            <a:off x="467544" y="3997513"/>
            <a:ext cx="8604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Hawkins Lab has been visited by Dustin and Lucas.</a:t>
            </a:r>
          </a:p>
          <a:p>
            <a:endParaRPr lang="el-GR" sz="2000" dirty="0"/>
          </a:p>
        </p:txBody>
      </p:sp>
      <p:pic>
        <p:nvPicPr>
          <p:cNvPr id="5" name="4 - Εικόνα" descr="Hawkins Lab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0"/>
            <a:ext cx="2736304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3"/>
          <p:cNvSpPr/>
          <p:nvPr/>
        </p:nvSpPr>
        <p:spPr>
          <a:xfrm>
            <a:off x="0" y="2845385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4"/>
                </a:solidFill>
              </a:rPr>
              <a:t>Dustin had created a radio tower.</a:t>
            </a:r>
          </a:p>
          <a:p>
            <a:endParaRPr lang="el-GR" sz="2000" dirty="0"/>
          </a:p>
        </p:txBody>
      </p:sp>
      <p:sp>
        <p:nvSpPr>
          <p:cNvPr id="11" name="Ορθογώνιο 3"/>
          <p:cNvSpPr/>
          <p:nvPr/>
        </p:nvSpPr>
        <p:spPr>
          <a:xfrm>
            <a:off x="467544" y="3781489"/>
            <a:ext cx="8604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A radio tower had been created by Dustin.</a:t>
            </a:r>
          </a:p>
          <a:p>
            <a:endParaRPr lang="el-GR" sz="2000" dirty="0"/>
          </a:p>
        </p:txBody>
      </p:sp>
      <p:pic>
        <p:nvPicPr>
          <p:cNvPr id="32769" name="Picture 1" descr="C:\Users\User\Downloads\flat,750x1000,075,f.u1.jpg"/>
          <p:cNvPicPr>
            <a:picLocks noChangeAspect="1" noChangeArrowheads="1"/>
          </p:cNvPicPr>
          <p:nvPr/>
        </p:nvPicPr>
        <p:blipFill>
          <a:blip r:embed="rId2" cstate="print"/>
          <a:srcRect t="25790" b="11467"/>
          <a:stretch>
            <a:fillRect/>
          </a:stretch>
        </p:blipFill>
        <p:spPr bwMode="auto">
          <a:xfrm>
            <a:off x="2627784" y="0"/>
            <a:ext cx="355529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3"/>
          <p:cNvSpPr/>
          <p:nvPr/>
        </p:nvSpPr>
        <p:spPr>
          <a:xfrm>
            <a:off x="0" y="284538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4"/>
                </a:solidFill>
              </a:rPr>
              <a:t>Joyce will find the solution.</a:t>
            </a:r>
            <a:endParaRPr lang="el-GR" sz="2000" dirty="0"/>
          </a:p>
        </p:txBody>
      </p:sp>
      <p:sp>
        <p:nvSpPr>
          <p:cNvPr id="11" name="Ορθογώνιο 3"/>
          <p:cNvSpPr/>
          <p:nvPr/>
        </p:nvSpPr>
        <p:spPr>
          <a:xfrm>
            <a:off x="467544" y="3781489"/>
            <a:ext cx="8604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The solution will be found by Joyce.</a:t>
            </a:r>
          </a:p>
          <a:p>
            <a:endParaRPr lang="el-GR" sz="2000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4145"/>
            <a:ext cx="23622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Logo 20.jpg"/>
          <p:cNvPicPr>
            <a:picLocks noChangeAspect="1"/>
          </p:cNvPicPr>
          <p:nvPr/>
        </p:nvPicPr>
        <p:blipFill>
          <a:blip r:embed="rId3" cstate="print"/>
          <a:srcRect t="39500" b="23750"/>
          <a:stretch>
            <a:fillRect/>
          </a:stretch>
        </p:blipFill>
        <p:spPr>
          <a:xfrm>
            <a:off x="5148064" y="44624"/>
            <a:ext cx="386527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Best Netflix webseries that should go into your watch list ... - TOP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86660"/>
            <a:ext cx="6048672" cy="340238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1115616" y="431690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Netflix</a:t>
            </a:r>
            <a:r>
              <a:rPr lang="en-US" sz="3200" dirty="0"/>
              <a:t> produces </a:t>
            </a:r>
            <a:r>
              <a:rPr lang="en-US" sz="3200" b="1" i="1" dirty="0"/>
              <a:t>Stranger Things</a:t>
            </a:r>
            <a:r>
              <a:rPr lang="en-US" sz="3200" dirty="0"/>
              <a:t>.</a:t>
            </a:r>
            <a:endParaRPr lang="el-GR" sz="3600" dirty="0"/>
          </a:p>
        </p:txBody>
      </p:sp>
      <p:sp>
        <p:nvSpPr>
          <p:cNvPr id="2" name="Ορθογώνιο 1"/>
          <p:cNvSpPr/>
          <p:nvPr/>
        </p:nvSpPr>
        <p:spPr>
          <a:xfrm rot="20024753">
            <a:off x="832578" y="1730423"/>
            <a:ext cx="3780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Active Voice</a:t>
            </a:r>
            <a:endParaRPr lang="el-G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2627784" y="4316903"/>
            <a:ext cx="1800200" cy="6962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3059832" y="3933056"/>
            <a:ext cx="6843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Verb</a:t>
            </a:r>
            <a:endParaRPr lang="el-G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1115616" y="4316902"/>
            <a:ext cx="1512168" cy="696273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1353585" y="3892986"/>
            <a:ext cx="9861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Subject</a:t>
            </a:r>
            <a:endParaRPr lang="el-G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4499992" y="4293096"/>
            <a:ext cx="3240360" cy="69627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5436096" y="3933056"/>
            <a:ext cx="9172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Object</a:t>
            </a:r>
            <a:endParaRPr lang="el-G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7" grpId="0" animBg="1"/>
      <p:bldP spid="8" grpId="0"/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3"/>
          <p:cNvSpPr/>
          <p:nvPr/>
        </p:nvSpPr>
        <p:spPr>
          <a:xfrm>
            <a:off x="0" y="284538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4"/>
                </a:solidFill>
              </a:rPr>
              <a:t>Max is going to eat an ice cream.</a:t>
            </a:r>
            <a:endParaRPr lang="el-GR" sz="2000" dirty="0"/>
          </a:p>
        </p:txBody>
      </p:sp>
      <p:pic>
        <p:nvPicPr>
          <p:cNvPr id="5122" name="Picture 2" descr="Eleven's Favorite Food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75474" y="159668"/>
            <a:ext cx="1433011" cy="2549252"/>
          </a:xfrm>
          <a:prstGeom prst="rect">
            <a:avLst/>
          </a:prstGeom>
          <a:noFill/>
        </p:spPr>
      </p:pic>
      <p:sp>
        <p:nvSpPr>
          <p:cNvPr id="11" name="Ορθογώνιο 3"/>
          <p:cNvSpPr/>
          <p:nvPr/>
        </p:nvSpPr>
        <p:spPr>
          <a:xfrm>
            <a:off x="467544" y="3781489"/>
            <a:ext cx="8604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An ice cream is going to be eaten by Max.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3"/>
          <p:cNvSpPr/>
          <p:nvPr/>
        </p:nvSpPr>
        <p:spPr>
          <a:xfrm>
            <a:off x="0" y="2969657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4"/>
                </a:solidFill>
              </a:rPr>
              <a:t>Mike should set up Dungeons and Dragons.</a:t>
            </a:r>
            <a:endParaRPr lang="el-GR" sz="2000" dirty="0"/>
          </a:p>
        </p:txBody>
      </p:sp>
      <p:sp>
        <p:nvSpPr>
          <p:cNvPr id="11" name="Ορθογώνιο 3"/>
          <p:cNvSpPr/>
          <p:nvPr/>
        </p:nvSpPr>
        <p:spPr>
          <a:xfrm>
            <a:off x="467544" y="4102040"/>
            <a:ext cx="8604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Dungeons and Dragons should be set up by Mike.</a:t>
            </a:r>
          </a:p>
          <a:p>
            <a:endParaRPr lang="el-GR" sz="2000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192" y="116632"/>
            <a:ext cx="220782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Stranger Things' Dungeons &amp; Dragons Starter Set Plays Mike Wheeler's  Adven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6632"/>
            <a:ext cx="2798477" cy="2734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3"/>
          <p:cNvSpPr/>
          <p:nvPr/>
        </p:nvSpPr>
        <p:spPr>
          <a:xfrm>
            <a:off x="0" y="2845385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4"/>
                </a:solidFill>
              </a:rPr>
              <a:t>Steve and Robin have to wear sailor costumes.</a:t>
            </a:r>
          </a:p>
          <a:p>
            <a:endParaRPr lang="el-GR" sz="2000" dirty="0"/>
          </a:p>
        </p:txBody>
      </p:sp>
      <p:pic>
        <p:nvPicPr>
          <p:cNvPr id="5122" name="Picture 2" descr="Eleven's Favorite Food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83768" y="360777"/>
            <a:ext cx="3816424" cy="2147034"/>
          </a:xfrm>
          <a:prstGeom prst="rect">
            <a:avLst/>
          </a:prstGeom>
          <a:noFill/>
        </p:spPr>
      </p:pic>
      <p:sp>
        <p:nvSpPr>
          <p:cNvPr id="11" name="Ορθογώνιο 3"/>
          <p:cNvSpPr/>
          <p:nvPr/>
        </p:nvSpPr>
        <p:spPr>
          <a:xfrm>
            <a:off x="467544" y="4030032"/>
            <a:ext cx="8604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Sailor costumes have to </a:t>
            </a:r>
            <a:r>
              <a:rPr lang="en-GB" sz="4000" b="1">
                <a:solidFill>
                  <a:schemeClr val="accent6">
                    <a:lumMod val="75000"/>
                  </a:schemeClr>
                </a:solidFill>
              </a:rPr>
              <a:t>be worn </a:t>
            </a: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by Steve and Robin.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3"/>
          <p:cNvSpPr/>
          <p:nvPr/>
        </p:nvSpPr>
        <p:spPr>
          <a:xfrm>
            <a:off x="0" y="284538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4"/>
                </a:solidFill>
              </a:rPr>
              <a:t>Lucas must have made a plan.</a:t>
            </a:r>
            <a:endParaRPr lang="el-GR" sz="2000" dirty="0"/>
          </a:p>
        </p:txBody>
      </p:sp>
      <p:pic>
        <p:nvPicPr>
          <p:cNvPr id="5122" name="Picture 2" descr="Eleven's Favorite Food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65757" y="159668"/>
            <a:ext cx="1652446" cy="2549252"/>
          </a:xfrm>
          <a:prstGeom prst="rect">
            <a:avLst/>
          </a:prstGeom>
          <a:noFill/>
        </p:spPr>
      </p:pic>
      <p:sp>
        <p:nvSpPr>
          <p:cNvPr id="11" name="Ορθογώνιο 3"/>
          <p:cNvSpPr/>
          <p:nvPr/>
        </p:nvSpPr>
        <p:spPr>
          <a:xfrm>
            <a:off x="467544" y="3781489"/>
            <a:ext cx="8604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A plan must have been made by Lucas.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3"/>
          <p:cNvSpPr/>
          <p:nvPr/>
        </p:nvSpPr>
        <p:spPr>
          <a:xfrm>
            <a:off x="0" y="264910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4"/>
                </a:solidFill>
              </a:rPr>
              <a:t>Nancy gave Jonathan a bat.</a:t>
            </a:r>
            <a:endParaRPr lang="el-GR" sz="2000" dirty="0"/>
          </a:p>
        </p:txBody>
      </p:sp>
      <p:pic>
        <p:nvPicPr>
          <p:cNvPr id="5122" name="Picture 2" descr="Eleven's Favorite Food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65757" y="293110"/>
            <a:ext cx="1652446" cy="2282367"/>
          </a:xfrm>
          <a:prstGeom prst="rect">
            <a:avLst/>
          </a:prstGeom>
          <a:noFill/>
        </p:spPr>
      </p:pic>
      <p:sp>
        <p:nvSpPr>
          <p:cNvPr id="11" name="Ορθογώνιο 3"/>
          <p:cNvSpPr/>
          <p:nvPr/>
        </p:nvSpPr>
        <p:spPr>
          <a:xfrm>
            <a:off x="0" y="3573016"/>
            <a:ext cx="9071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Jonathan was given a bat by Nancy.</a:t>
            </a:r>
          </a:p>
          <a:p>
            <a:endParaRPr lang="el-GR" sz="2000" dirty="0"/>
          </a:p>
        </p:txBody>
      </p:sp>
      <p:sp>
        <p:nvSpPr>
          <p:cNvPr id="5" name="Ορθογώνιο 3"/>
          <p:cNvSpPr/>
          <p:nvPr/>
        </p:nvSpPr>
        <p:spPr>
          <a:xfrm>
            <a:off x="-252536" y="4347101"/>
            <a:ext cx="9577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A bat was given to Jonathan by Nancy.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3"/>
          <p:cNvSpPr/>
          <p:nvPr/>
        </p:nvSpPr>
        <p:spPr>
          <a:xfrm>
            <a:off x="2987824" y="0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4"/>
                </a:solidFill>
              </a:rPr>
              <a:t>People believe that </a:t>
            </a:r>
          </a:p>
          <a:p>
            <a:pPr algn="ctr"/>
            <a:r>
              <a:rPr lang="en-GB" sz="4000" b="1" dirty="0">
                <a:solidFill>
                  <a:schemeClr val="accent4"/>
                </a:solidFill>
              </a:rPr>
              <a:t>Eleven’s power is amazing.</a:t>
            </a:r>
            <a:endParaRPr lang="el-GR" sz="2000" dirty="0"/>
          </a:p>
        </p:txBody>
      </p:sp>
      <p:pic>
        <p:nvPicPr>
          <p:cNvPr id="5122" name="Picture 2" descr="Eleven's Favorite Food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496" y="110649"/>
            <a:ext cx="3168352" cy="3822407"/>
          </a:xfrm>
          <a:prstGeom prst="rect">
            <a:avLst/>
          </a:prstGeom>
          <a:noFill/>
        </p:spPr>
      </p:pic>
      <p:sp>
        <p:nvSpPr>
          <p:cNvPr id="11" name="Ορθογώνιο 3"/>
          <p:cNvSpPr/>
          <p:nvPr/>
        </p:nvSpPr>
        <p:spPr>
          <a:xfrm>
            <a:off x="3203848" y="1844824"/>
            <a:ext cx="5940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Eleven’s power </a:t>
            </a:r>
          </a:p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is believed </a:t>
            </a:r>
          </a:p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to be amazing.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0" y="4133255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800" b="1" dirty="0">
                <a:solidFill>
                  <a:schemeClr val="accent6">
                    <a:lumMod val="75000"/>
                  </a:schemeClr>
                </a:solidFill>
              </a:rPr>
              <a:t>It is believed that Eleven’s power is amazing.</a:t>
            </a:r>
            <a:endParaRPr lang="el-GR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leven's Favorite Food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6658" y="375692"/>
            <a:ext cx="6435702" cy="5933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Best Netflix webseries that should go into your watch list ... - TOP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86660"/>
            <a:ext cx="6048672" cy="340238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467544" y="4316901"/>
            <a:ext cx="9164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Stranger Things</a:t>
            </a:r>
            <a:r>
              <a:rPr lang="en-US" sz="3200" dirty="0"/>
              <a:t> is produced by </a:t>
            </a:r>
            <a:r>
              <a:rPr lang="en-US" sz="3200" b="1" i="1" dirty="0"/>
              <a:t>Netflix</a:t>
            </a:r>
            <a:r>
              <a:rPr lang="en-US" sz="3200" dirty="0"/>
              <a:t>.</a:t>
            </a:r>
            <a:endParaRPr lang="el-GR" sz="3200" dirty="0"/>
          </a:p>
        </p:txBody>
      </p:sp>
      <p:sp>
        <p:nvSpPr>
          <p:cNvPr id="2" name="Ορθογώνιο 1"/>
          <p:cNvSpPr/>
          <p:nvPr/>
        </p:nvSpPr>
        <p:spPr>
          <a:xfrm rot="20024753">
            <a:off x="673113" y="1730423"/>
            <a:ext cx="4099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Passive Voice</a:t>
            </a:r>
            <a:endParaRPr lang="el-G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3779912" y="4316903"/>
            <a:ext cx="2448272" cy="6962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4285820" y="3916791"/>
            <a:ext cx="15284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Passive Verb</a:t>
            </a:r>
            <a:endParaRPr lang="el-G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611560" y="4316902"/>
            <a:ext cx="3168352" cy="696273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6876256" y="3861048"/>
            <a:ext cx="8980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Agent </a:t>
            </a:r>
            <a:endParaRPr lang="el-G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6300192" y="4293096"/>
            <a:ext cx="2334971" cy="72008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1405155" y="3916791"/>
            <a:ext cx="9861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Subject</a:t>
            </a:r>
            <a:endParaRPr lang="el-G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5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7" grpId="0" animBg="1"/>
      <p:bldP spid="8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115616" y="1052736"/>
            <a:ext cx="691276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u="sng" dirty="0"/>
              <a:t>USE OF PASSIVE FORM</a:t>
            </a:r>
            <a:endParaRPr lang="el-GR" sz="2800" b="1" dirty="0"/>
          </a:p>
          <a:p>
            <a:pPr algn="just"/>
            <a:r>
              <a:rPr lang="en-GB" sz="2800" dirty="0"/>
              <a:t>We use the passive form of a verb when it is not important who does the action, or when we don't know who does it.</a:t>
            </a:r>
            <a:endParaRPr lang="el-GR" sz="2800" dirty="0"/>
          </a:p>
          <a:p>
            <a:pPr algn="just"/>
            <a:endParaRPr lang="el-GR" dirty="0"/>
          </a:p>
        </p:txBody>
      </p:sp>
      <p:pic>
        <p:nvPicPr>
          <p:cNvPr id="3" name="2 - Εικόνα" descr="Will Byers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140968"/>
            <a:ext cx="2457380" cy="3140968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539552" y="3429000"/>
            <a:ext cx="65164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latin typeface="Benguiat" pitchFamily="2" charset="0"/>
              </a:rPr>
              <a:t>Will Buyers </a:t>
            </a:r>
            <a:r>
              <a:rPr lang="en-GB" sz="5400" dirty="0">
                <a:solidFill>
                  <a:srgbClr val="FF0000"/>
                </a:solidFill>
                <a:latin typeface="Benguiat" pitchFamily="2" charset="0"/>
              </a:rPr>
              <a:t>was kidnapped</a:t>
            </a:r>
            <a:r>
              <a:rPr lang="en-GB" sz="5400" dirty="0">
                <a:latin typeface="Benguiat" pitchFamily="2" charset="0"/>
              </a:rPr>
              <a:t>.</a:t>
            </a:r>
            <a:endParaRPr lang="el-GR" sz="5400" dirty="0">
              <a:latin typeface="Bengui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0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43608" y="260648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/>
              <a:t>If we want to say who does the action, we use '</a:t>
            </a:r>
            <a:r>
              <a:rPr lang="en-GB" sz="2800" b="1" dirty="0"/>
              <a:t>by</a:t>
            </a:r>
            <a:r>
              <a:rPr lang="en-GB" sz="2800" dirty="0"/>
              <a:t>‘:</a:t>
            </a:r>
            <a:endParaRPr lang="el-GR" sz="2800" dirty="0"/>
          </a:p>
        </p:txBody>
      </p:sp>
      <p:pic>
        <p:nvPicPr>
          <p:cNvPr id="3" name="2 - Εικόνα" descr="Will Byers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140968"/>
            <a:ext cx="2457380" cy="3140968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95536" y="1268760"/>
            <a:ext cx="651646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latin typeface="Benguiat" pitchFamily="2" charset="0"/>
              </a:rPr>
              <a:t>Will</a:t>
            </a:r>
          </a:p>
          <a:p>
            <a:r>
              <a:rPr lang="en-GB" sz="5400" dirty="0">
                <a:solidFill>
                  <a:srgbClr val="FF0000"/>
                </a:solidFill>
                <a:latin typeface="Benguiat" pitchFamily="2" charset="0"/>
              </a:rPr>
              <a:t>was kidnapped</a:t>
            </a:r>
          </a:p>
          <a:p>
            <a:r>
              <a:rPr lang="en-GB" sz="4800" dirty="0">
                <a:solidFill>
                  <a:srgbClr val="7030A0"/>
                </a:solidFill>
                <a:latin typeface="Benguiat" pitchFamily="2" charset="0"/>
              </a:rPr>
              <a:t>by</a:t>
            </a:r>
            <a:r>
              <a:rPr lang="en-GB" sz="4800" dirty="0">
                <a:solidFill>
                  <a:srgbClr val="0070C0"/>
                </a:solidFill>
                <a:latin typeface="Benguiat" pitchFamily="2" charset="0"/>
              </a:rPr>
              <a:t> a Demogorgon!</a:t>
            </a:r>
          </a:p>
          <a:p>
            <a:endParaRPr lang="el-GR" sz="5400" dirty="0">
              <a:latin typeface="Benguiat" pitchFamily="2" charset="0"/>
            </a:endParaRPr>
          </a:p>
        </p:txBody>
      </p:sp>
      <p:pic>
        <p:nvPicPr>
          <p:cNvPr id="7" name="6 - Εικόνα" descr="demogorgon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653136"/>
            <a:ext cx="2061838" cy="175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0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467544" y="44624"/>
            <a:ext cx="8064896" cy="188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/>
              <a:t>If we want to say the material or the instrument somebody used to do the action, we use ‘</a:t>
            </a:r>
            <a:r>
              <a:rPr lang="en-GB" sz="2800" b="1" dirty="0"/>
              <a:t>with</a:t>
            </a:r>
            <a:r>
              <a:rPr lang="en-GB" sz="2800" dirty="0"/>
              <a:t>’:</a:t>
            </a:r>
            <a:endParaRPr lang="el-GR" sz="2800" dirty="0"/>
          </a:p>
          <a:p>
            <a:pPr lvl="0"/>
            <a:endParaRPr lang="el-GR" sz="2800" dirty="0"/>
          </a:p>
        </p:txBody>
      </p:sp>
      <p:sp>
        <p:nvSpPr>
          <p:cNvPr id="5" name="4 - Ορθογώνιο"/>
          <p:cNvSpPr/>
          <p:nvPr/>
        </p:nvSpPr>
        <p:spPr>
          <a:xfrm>
            <a:off x="395536" y="1268760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>
                <a:latin typeface="Benguiat" pitchFamily="2" charset="0"/>
              </a:rPr>
              <a:t>The Demogorgon </a:t>
            </a:r>
            <a:r>
              <a:rPr lang="en-GB" sz="4800" dirty="0">
                <a:solidFill>
                  <a:srgbClr val="FF0000"/>
                </a:solidFill>
                <a:latin typeface="Benguiat" pitchFamily="2" charset="0"/>
              </a:rPr>
              <a:t>was hit </a:t>
            </a:r>
          </a:p>
          <a:p>
            <a:r>
              <a:rPr lang="en-GB" sz="4800" dirty="0">
                <a:solidFill>
                  <a:srgbClr val="7030A0"/>
                </a:solidFill>
                <a:latin typeface="Benguiat" pitchFamily="2" charset="0"/>
              </a:rPr>
              <a:t>by</a:t>
            </a:r>
            <a:r>
              <a:rPr lang="en-GB" sz="4800" dirty="0">
                <a:solidFill>
                  <a:srgbClr val="0070C0"/>
                </a:solidFill>
                <a:latin typeface="Benguiat" pitchFamily="2" charset="0"/>
              </a:rPr>
              <a:t> Steve </a:t>
            </a:r>
          </a:p>
          <a:p>
            <a:r>
              <a:rPr lang="en-GB" sz="4800" dirty="0">
                <a:solidFill>
                  <a:srgbClr val="002060"/>
                </a:solidFill>
                <a:latin typeface="Benguiat" pitchFamily="2" charset="0"/>
              </a:rPr>
              <a:t>with </a:t>
            </a:r>
            <a:r>
              <a:rPr lang="en-GB" sz="4800" dirty="0">
                <a:solidFill>
                  <a:srgbClr val="00B050"/>
                </a:solidFill>
                <a:latin typeface="Benguiat" pitchFamily="2" charset="0"/>
              </a:rPr>
              <a:t>a baseball bat.</a:t>
            </a:r>
            <a:endParaRPr lang="el-GR" sz="4800" dirty="0">
              <a:solidFill>
                <a:srgbClr val="00B050"/>
              </a:solidFill>
              <a:latin typeface="Benguiat" pitchFamily="2" charset="0"/>
            </a:endParaRPr>
          </a:p>
        </p:txBody>
      </p:sp>
      <p:pic>
        <p:nvPicPr>
          <p:cNvPr id="6" name="5 - Εικόνα" descr="Steve Harrington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3882" y="1988840"/>
            <a:ext cx="270750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0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43608" y="203156"/>
            <a:ext cx="6984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The passive form of verbs is formed of </a:t>
            </a:r>
          </a:p>
          <a:p>
            <a:pPr algn="ctr"/>
            <a:r>
              <a:rPr lang="en-GB" sz="3200" b="1" dirty="0">
                <a:solidFill>
                  <a:schemeClr val="accent2"/>
                </a:solidFill>
              </a:rPr>
              <a:t>BE + the past participle.</a:t>
            </a:r>
            <a:endParaRPr lang="el-GR" sz="3200" b="1" dirty="0">
              <a:solidFill>
                <a:schemeClr val="accent2"/>
              </a:solidFill>
            </a:endParaRPr>
          </a:p>
          <a:p>
            <a:r>
              <a:rPr lang="en-GB" sz="3200" b="1" dirty="0">
                <a:solidFill>
                  <a:schemeClr val="accent2"/>
                </a:solidFill>
              </a:rPr>
              <a:t> </a:t>
            </a:r>
            <a:endParaRPr lang="el-GR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57720"/>
              </p:ext>
            </p:extLst>
          </p:nvPr>
        </p:nvGraphicFramePr>
        <p:xfrm>
          <a:off x="899592" y="1988840"/>
          <a:ext cx="7344816" cy="3962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THE VERB ‘TO BE’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Present Simple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am/is/are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Present Continuous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am/is/are being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Past Simple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was/were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Past Continuous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was/were being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Future Simple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will be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Future Perfect Simple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will have been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Present Perfect Simple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have/has been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Past Perfect Simple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had been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Am / Is / Are Going to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am / is / are going to be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Present Infinitive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be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Perfect Infinitive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have been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Present Gerund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being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69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763688" y="2276872"/>
            <a:ext cx="1470025" cy="4905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Jim Hopper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l-G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            </a:t>
            </a:r>
            <a:endParaRPr kumimoji="0" lang="en-GB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707904" y="2276872"/>
            <a:ext cx="1470025" cy="4905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adopted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l-G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            </a:t>
            </a:r>
            <a:endParaRPr kumimoji="0" lang="en-GB" altLang="el-G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5652120" y="2218382"/>
            <a:ext cx="1152128" cy="4905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l-G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El.</a:t>
            </a:r>
            <a:endParaRPr kumimoji="0" lang="en-GB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l-G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            </a:t>
            </a:r>
            <a:endParaRPr kumimoji="0" lang="en-GB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3"/>
          <p:cNvSpPr>
            <a:spLocks noChangeShapeType="1"/>
          </p:cNvSpPr>
          <p:nvPr/>
        </p:nvSpPr>
        <p:spPr bwMode="auto">
          <a:xfrm>
            <a:off x="3059832" y="2780928"/>
            <a:ext cx="2755900" cy="1282700"/>
          </a:xfrm>
          <a:prstGeom prst="straightConnector1">
            <a:avLst/>
          </a:prstGeom>
          <a:noFill/>
          <a:ln w="63500">
            <a:solidFill>
              <a:srgbClr val="00B0F0"/>
            </a:solidFill>
            <a:round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"/>
          <p:cNvSpPr>
            <a:spLocks noChangeShapeType="1"/>
          </p:cNvSpPr>
          <p:nvPr/>
        </p:nvSpPr>
        <p:spPr bwMode="auto">
          <a:xfrm flipH="1">
            <a:off x="2843808" y="2780928"/>
            <a:ext cx="2835275" cy="1282700"/>
          </a:xfrm>
          <a:prstGeom prst="straightConnector1">
            <a:avLst/>
          </a:prstGeom>
          <a:noFill/>
          <a:ln w="63500">
            <a:solidFill>
              <a:srgbClr val="31849B"/>
            </a:solidFill>
            <a:round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AutoShape 1"/>
          <p:cNvSpPr>
            <a:spLocks noChangeShapeType="1"/>
          </p:cNvSpPr>
          <p:nvPr/>
        </p:nvSpPr>
        <p:spPr bwMode="auto">
          <a:xfrm>
            <a:off x="4499992" y="2852936"/>
            <a:ext cx="0" cy="1282700"/>
          </a:xfrm>
          <a:prstGeom prst="straightConnector1">
            <a:avLst/>
          </a:prstGeom>
          <a:noFill/>
          <a:ln w="63500">
            <a:solidFill>
              <a:srgbClr val="C00000"/>
            </a:solidFill>
            <a:round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77963" y="3078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477963" y="3535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1041400" y="692696"/>
            <a:ext cx="698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Changing from </a:t>
            </a:r>
          </a:p>
          <a:p>
            <a:pPr algn="ctr"/>
            <a:r>
              <a:rPr lang="en-GB" sz="3600" b="1" dirty="0"/>
              <a:t>Active to Passive</a:t>
            </a:r>
            <a:endParaRPr lang="el-GR" sz="3600" b="1" dirty="0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1835697" y="4142564"/>
            <a:ext cx="1224136" cy="4905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l-GR" sz="1400" b="1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El</a:t>
            </a:r>
            <a:endParaRPr kumimoji="0" lang="en-GB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l-G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            </a:t>
            </a:r>
            <a:endParaRPr kumimoji="0" lang="en-GB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779912" y="4135636"/>
            <a:ext cx="1470025" cy="4905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l-GR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was</a:t>
            </a:r>
            <a:r>
              <a:rPr kumimoji="0" lang="en-GB" altLang="el-G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adopted</a:t>
            </a:r>
            <a:endParaRPr kumimoji="0" lang="en-GB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l-G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            </a:t>
            </a:r>
            <a:endParaRPr kumimoji="0" lang="en-GB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5548967" y="4142564"/>
            <a:ext cx="1903353" cy="4905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l-GR" sz="14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by</a:t>
            </a:r>
            <a:r>
              <a:rPr kumimoji="0" lang="en-GB" altLang="el-G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Jim Hopper.</a:t>
            </a:r>
            <a:endParaRPr kumimoji="0" lang="en-GB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l-G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            </a:t>
            </a:r>
            <a:endParaRPr kumimoji="0" lang="en-GB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19 - Εικόνα" descr="Jim Hopper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1783771" cy="2508788"/>
          </a:xfrm>
          <a:prstGeom prst="rect">
            <a:avLst/>
          </a:prstGeom>
        </p:spPr>
      </p:pic>
      <p:pic>
        <p:nvPicPr>
          <p:cNvPr id="21" name="20 - Εικόνα" descr="Eleven (El) (Jane Hopper) (Jane Ives)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656184"/>
            <a:ext cx="1745291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5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186678" y="300712"/>
            <a:ext cx="7056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srgbClr val="FF0000"/>
                </a:solidFill>
              </a:rPr>
              <a:t>VERBS WITH TWO OBJECTS:</a:t>
            </a:r>
            <a:endParaRPr lang="el-GR" sz="2400" b="1" dirty="0">
              <a:solidFill>
                <a:srgbClr val="FF0000"/>
              </a:solidFill>
            </a:endParaRPr>
          </a:p>
          <a:p>
            <a:r>
              <a:rPr lang="en-US" sz="2400" dirty="0"/>
              <a:t>When a verb is followed by two objects, then we have two ways of writing the passive voice.</a:t>
            </a:r>
          </a:p>
          <a:p>
            <a:endParaRPr lang="el-GR" sz="2400" dirty="0"/>
          </a:p>
          <a:p>
            <a:pPr algn="ctr"/>
            <a:r>
              <a:rPr lang="en-GB" sz="2400" dirty="0"/>
              <a:t>Dustin gave </a:t>
            </a:r>
            <a:r>
              <a:rPr lang="en-GB" sz="2400" u="sng" dirty="0">
                <a:solidFill>
                  <a:srgbClr val="00B050"/>
                </a:solidFill>
              </a:rPr>
              <a:t>Dart</a:t>
            </a:r>
            <a:r>
              <a:rPr lang="en-GB" sz="2400" dirty="0"/>
              <a:t> </a:t>
            </a:r>
            <a:r>
              <a:rPr lang="en-GB" sz="2400" u="sng" dirty="0">
                <a:solidFill>
                  <a:schemeClr val="accent6"/>
                </a:solidFill>
              </a:rPr>
              <a:t>some chocolate</a:t>
            </a:r>
            <a:r>
              <a:rPr lang="en-GB" sz="2400" u="sng" dirty="0"/>
              <a:t>.</a:t>
            </a:r>
            <a:endParaRPr lang="en-GB" sz="2400" dirty="0"/>
          </a:p>
          <a:p>
            <a:r>
              <a:rPr lang="en-GB" sz="2400" dirty="0"/>
              <a:t>                               1             2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>
              <a:solidFill>
                <a:srgbClr val="00B050"/>
              </a:solidFill>
            </a:endParaRPr>
          </a:p>
          <a:p>
            <a:r>
              <a:rPr lang="en-GB" sz="2400" dirty="0">
                <a:solidFill>
                  <a:srgbClr val="00B050"/>
                </a:solidFill>
              </a:rPr>
              <a:t>1: </a:t>
            </a:r>
            <a:r>
              <a:rPr lang="en-GB" sz="2400" b="1" dirty="0">
                <a:solidFill>
                  <a:srgbClr val="00B050"/>
                </a:solidFill>
              </a:rPr>
              <a:t>Dart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/>
              <a:t>was given </a:t>
            </a:r>
            <a:r>
              <a:rPr lang="en-GB" sz="2400" dirty="0">
                <a:solidFill>
                  <a:schemeClr val="accent6"/>
                </a:solidFill>
              </a:rPr>
              <a:t>some chocolate </a:t>
            </a:r>
            <a:r>
              <a:rPr lang="en-GB" sz="2400" dirty="0"/>
              <a:t>by Dustin.</a:t>
            </a:r>
            <a:endParaRPr lang="el-GR" sz="2400" dirty="0"/>
          </a:p>
        </p:txBody>
      </p:sp>
      <p:sp>
        <p:nvSpPr>
          <p:cNvPr id="5" name="Ορθογώνιο 4"/>
          <p:cNvSpPr/>
          <p:nvPr/>
        </p:nvSpPr>
        <p:spPr>
          <a:xfrm>
            <a:off x="1187624" y="4551511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/>
                </a:solidFill>
              </a:rPr>
              <a:t>2: </a:t>
            </a:r>
            <a:r>
              <a:rPr lang="en-GB" sz="2400" b="1" dirty="0">
                <a:solidFill>
                  <a:schemeClr val="accent6"/>
                </a:solidFill>
              </a:rPr>
              <a:t>Some chocolate</a:t>
            </a:r>
            <a:r>
              <a:rPr lang="en-GB" sz="2400" dirty="0">
                <a:solidFill>
                  <a:schemeClr val="accent6"/>
                </a:solidFill>
              </a:rPr>
              <a:t> </a:t>
            </a:r>
            <a:r>
              <a:rPr lang="en-GB" sz="2400" dirty="0"/>
              <a:t>was given </a:t>
            </a:r>
            <a:r>
              <a:rPr lang="en-GB" sz="2400" b="1" dirty="0">
                <a:solidFill>
                  <a:srgbClr val="00B050"/>
                </a:solidFill>
              </a:rPr>
              <a:t>to</a:t>
            </a:r>
            <a:r>
              <a:rPr lang="en-GB" sz="2400" dirty="0">
                <a:solidFill>
                  <a:srgbClr val="00B050"/>
                </a:solidFill>
              </a:rPr>
              <a:t> Dart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/>
              <a:t>by Dustin.</a:t>
            </a:r>
            <a:endParaRPr lang="el-GR" sz="2400" dirty="0"/>
          </a:p>
        </p:txBody>
      </p:sp>
      <p:pic>
        <p:nvPicPr>
          <p:cNvPr id="6" name="5 - Εικόνα" descr="Da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7004" y="1268760"/>
            <a:ext cx="1841500" cy="1752600"/>
          </a:xfrm>
          <a:prstGeom prst="rect">
            <a:avLst/>
          </a:prstGeom>
        </p:spPr>
      </p:pic>
      <p:pic>
        <p:nvPicPr>
          <p:cNvPr id="7" name="6 - Εικόνα" descr="Dustin Henderson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12776"/>
            <a:ext cx="1735938" cy="22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288</TotalTime>
  <Words>596</Words>
  <Application>Microsoft Office PowerPoint</Application>
  <PresentationFormat>Προβολή στην οθόνη (4:3)</PresentationFormat>
  <Paragraphs>116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5" baseType="lpstr">
      <vt:lpstr>Arial</vt:lpstr>
      <vt:lpstr>Benguiat</vt:lpstr>
      <vt:lpstr>Comic Sans MS</vt:lpstr>
      <vt:lpstr>Lucida Sans Unicode</vt:lpstr>
      <vt:lpstr>Times New Roman</vt:lpstr>
      <vt:lpstr>Verdana</vt:lpstr>
      <vt:lpstr>Wingdings 2</vt:lpstr>
      <vt:lpstr>Wingdings 3</vt:lpstr>
      <vt:lpstr>Συγκέντρωση</vt:lpstr>
      <vt:lpstr>   PASSIVE VOICE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PASSIVE VOICE</dc:title>
  <dc:creator>User</dc:creator>
  <cp:lastModifiedBy>User</cp:lastModifiedBy>
  <cp:revision>76</cp:revision>
  <dcterms:created xsi:type="dcterms:W3CDTF">2009-02-07T00:23:44Z</dcterms:created>
  <dcterms:modified xsi:type="dcterms:W3CDTF">2024-03-26T18:32:54Z</dcterms:modified>
</cp:coreProperties>
</file>