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267" r:id="rId33"/>
  </p:sldIdLst>
  <p:sldSz cx="9144000" cy="6858000" type="screen4x3"/>
  <p:notesSz cx="6858000" cy="9144000"/>
  <p:embeddedFontLst>
    <p:embeddedFont>
      <p:font typeface="Twinkl" panose="020B0604020202020204" charset="0"/>
      <p:regular r:id="rId36"/>
      <p:bold r:id="rId37"/>
    </p:embeddedFont>
    <p:embeddedFont>
      <p:font typeface="Twinkl ExtraBold" panose="02000000000000000000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24F"/>
    <a:srgbClr val="00A651"/>
    <a:srgbClr val="B80C42"/>
    <a:srgbClr val="DC2A3D"/>
    <a:srgbClr val="EE6C76"/>
    <a:srgbClr val="F8C4C0"/>
    <a:srgbClr val="C30F32"/>
    <a:srgbClr val="FAB000"/>
    <a:srgbClr val="F08119"/>
    <a:srgbClr val="FFE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36" y="114"/>
      </p:cViewPr>
      <p:guideLst>
        <p:guide orient="horz" pos="3067"/>
        <p:guide pos="2880"/>
        <p:guide pos="340"/>
        <p:guide orient="horz" pos="3974"/>
        <p:guide pos="5420"/>
        <p:guide orient="horz" pos="368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2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mathematics/early-years-shape-spaces-and-measures/early-years-2d-shap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37420" y="5976032"/>
            <a:ext cx="9006579" cy="828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-972273" y="-92597"/>
            <a:ext cx="5544274" cy="7048982"/>
          </a:xfrm>
          <a:prstGeom prst="roundRect">
            <a:avLst>
              <a:gd name="adj" fmla="val 25542"/>
            </a:avLst>
          </a:prstGeom>
          <a:solidFill>
            <a:srgbClr val="E4024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096365E-49C8-F33B-AC9E-CB1B370D6EB1}"/>
              </a:ext>
            </a:extLst>
          </p:cNvPr>
          <p:cNvSpPr/>
          <p:nvPr userDrawn="1"/>
        </p:nvSpPr>
        <p:spPr>
          <a:xfrm>
            <a:off x="137420" y="5976032"/>
            <a:ext cx="9006579" cy="828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269127050"/>
      </p:ext>
    </p:extLst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216214"/>
            <a:ext cx="3800760" cy="17366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C2A3D"/>
                </a:solidFill>
              </a:rPr>
              <a:t>What is </a:t>
            </a:r>
            <a:br>
              <a:rPr lang="en-GB" sz="3200" b="1" dirty="0">
                <a:solidFill>
                  <a:srgbClr val="DC2A3D"/>
                </a:solidFill>
              </a:rPr>
            </a:br>
            <a:r>
              <a:rPr lang="en-GB" sz="3200" b="1" dirty="0">
                <a:solidFill>
                  <a:srgbClr val="DC2A3D"/>
                </a:solidFill>
              </a:rPr>
              <a:t>special about Cupid’s arrows?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They make people fall in love.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They are red.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They are pointy.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537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870704947"/>
      </p:ext>
    </p:extLst>
  </p:cSld>
  <p:clrMapOvr>
    <a:masterClrMapping/>
  </p:clrMapOvr>
  <p:transition spd="slow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4259097170"/>
      </p:ext>
    </p:extLst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532939"/>
            <a:ext cx="3800760" cy="10556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Who is </a:t>
            </a:r>
            <a:br>
              <a:rPr lang="en-GB" sz="2800" b="1" dirty="0">
                <a:solidFill>
                  <a:srgbClr val="DC2A3D"/>
                </a:solidFill>
              </a:rPr>
            </a:br>
            <a:r>
              <a:rPr lang="en-GB" sz="2800" b="1" dirty="0">
                <a:solidFill>
                  <a:srgbClr val="DC2A3D"/>
                </a:solidFill>
              </a:rPr>
              <a:t>Cupid’s Mother?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Persephone</a:t>
            </a:r>
          </a:p>
        </p:txBody>
      </p:sp>
      <p:sp>
        <p:nvSpPr>
          <p:cNvPr id="19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Medusa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644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4084297373"/>
      </p:ext>
    </p:extLst>
  </p:cSld>
  <p:clrMapOvr>
    <a:masterClrMapping/>
  </p:clrMapOvr>
  <p:transition spd="slow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024675669"/>
      </p:ext>
    </p:extLst>
  </p:cSld>
  <p:clrMapOvr>
    <a:masterClrMapping/>
  </p:clrMapOvr>
  <p:transition spd="slow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6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417457"/>
            <a:ext cx="3800760" cy="15323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Which of these is a common symbol of Valentine’s Day?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Lilies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Hearts</a:t>
            </a:r>
          </a:p>
        </p:txBody>
      </p:sp>
      <p:sp>
        <p:nvSpPr>
          <p:cNvPr id="20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Flames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957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405455274"/>
      </p:ext>
    </p:extLst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4152766899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335083"/>
            <a:ext cx="3800760" cy="21878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C2A3D"/>
                </a:solidFill>
              </a:rPr>
              <a:t>Complete this sentence: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dirty="0"/>
              <a:t>“Valentine’s Day is named after…”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Saint Brigid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Saint Valentine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Saint Patrick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532939"/>
            <a:ext cx="3800760" cy="10556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Who was </a:t>
            </a:r>
            <a:br>
              <a:rPr lang="en-GB" sz="2800" b="1" dirty="0">
                <a:solidFill>
                  <a:srgbClr val="DC2A3D"/>
                </a:solidFill>
              </a:rPr>
            </a:br>
            <a:r>
              <a:rPr lang="en-GB" sz="2800" b="1" dirty="0">
                <a:solidFill>
                  <a:srgbClr val="DC2A3D"/>
                </a:solidFill>
              </a:rPr>
              <a:t>Saint Valentine?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 Shoe keeper</a:t>
            </a:r>
          </a:p>
        </p:txBody>
      </p:sp>
      <p:sp>
        <p:nvSpPr>
          <p:cNvPr id="19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 Teacher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 Roman Priest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947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110732514"/>
      </p:ext>
    </p:extLst>
  </p:cSld>
  <p:clrMapOvr>
    <a:masterClrMapping/>
  </p:clrMapOvr>
  <p:transition spd="slow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4004044991"/>
      </p:ext>
    </p:extLst>
  </p:cSld>
  <p:clrMapOvr>
    <a:masterClrMapping/>
  </p:clrMapOvr>
  <p:transition spd="slow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177098"/>
            <a:ext cx="3800760" cy="20090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What the Roman Emperor that forbid people from marrying called?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Claudius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</a:t>
            </a:r>
            <a:r>
              <a:rPr lang="en-GB" sz="2400" b="1" dirty="0">
                <a:solidFill>
                  <a:schemeClr val="bg1"/>
                </a:solidFill>
              </a:rPr>
              <a:t>ulius Caesar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Hadrian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1794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074901963"/>
      </p:ext>
    </p:extLst>
  </p:cSld>
  <p:clrMapOvr>
    <a:masterClrMapping/>
  </p:clrMapOvr>
  <p:transition spd="slow"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331650357"/>
      </p:ext>
    </p:extLst>
  </p:cSld>
  <p:clrMapOvr>
    <a:masterClrMapping/>
  </p:clrMapOvr>
  <p:transition spd="slow"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130772"/>
            <a:ext cx="3800760" cy="25964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C2A3D"/>
                </a:solidFill>
              </a:rPr>
              <a:t>Complete this sentence:</a:t>
            </a:r>
          </a:p>
          <a:p>
            <a:pPr algn="ctr"/>
            <a:endParaRPr lang="en-GB" sz="1050" b="1" dirty="0">
              <a:solidFill>
                <a:srgbClr val="FAB000"/>
              </a:solidFill>
            </a:endParaRPr>
          </a:p>
          <a:p>
            <a:pPr algn="ctr"/>
            <a:r>
              <a:rPr lang="en-GB" sz="2400" dirty="0"/>
              <a:t>“When Claudius banned marriages, St Valentine decided to…”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…perform weddings in secret.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…leave.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…fight Claudius.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034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164791736"/>
      </p:ext>
    </p:extLst>
  </p:cSld>
  <p:clrMapOvr>
    <a:masterClrMapping/>
  </p:clrMapOvr>
  <p:transition spd="slow" advClick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032371602"/>
      </p:ext>
    </p:extLst>
  </p:cSld>
  <p:clrMapOvr>
    <a:masterClrMapping/>
  </p:clrMapOvr>
  <p:transition spd="slow"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10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177098"/>
            <a:ext cx="3800760" cy="20090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What colour is commonly associated with Valentine’s Day?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555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916622310"/>
      </p:ext>
    </p:extLst>
  </p:cSld>
  <p:clrMapOvr>
    <a:masterClrMapping/>
  </p:clrMapOvr>
  <p:transition spd="slow" advClick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615663507"/>
      </p:ext>
    </p:extLst>
  </p:cSld>
  <p:clrMapOvr>
    <a:masterClrMapping/>
  </p:clrMapOvr>
  <p:transition spd="slow" advClick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563783694"/>
      </p:ext>
    </p:extLst>
  </p:cSld>
  <p:clrMapOvr>
    <a:masterClrMapping/>
  </p:clrMapOvr>
  <p:transition spd="slow" advClick="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635202781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335083"/>
            <a:ext cx="3800760" cy="15323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Which of these is </a:t>
            </a:r>
            <a:r>
              <a:rPr lang="en-GB" sz="2800" b="1" dirty="0"/>
              <a:t>NOT</a:t>
            </a:r>
            <a:r>
              <a:rPr lang="en-GB" sz="2800" b="1" dirty="0">
                <a:solidFill>
                  <a:srgbClr val="DC2A3D"/>
                </a:solidFill>
              </a:rPr>
              <a:t> a common Valentine’s Day Gift?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Flowers</a:t>
            </a:r>
          </a:p>
        </p:txBody>
      </p:sp>
      <p:sp>
        <p:nvSpPr>
          <p:cNvPr id="19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Chocolate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Pumpkins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653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832591289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00A651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695510" y="2539336"/>
            <a:ext cx="777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Twinkl" pitchFamily="2" charset="0"/>
              </a:rPr>
              <a:t>Correct! Well Done!</a:t>
            </a:r>
          </a:p>
        </p:txBody>
      </p:sp>
      <p:sp>
        <p:nvSpPr>
          <p:cNvPr id="4" name="Rectangle: Rounded Corners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00A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357707505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A4F4DCD-E48A-5E7A-142E-8D7F01ABD7BE}"/>
              </a:ext>
            </a:extLst>
          </p:cNvPr>
          <p:cNvGrpSpPr/>
          <p:nvPr/>
        </p:nvGrpSpPr>
        <p:grpSpPr>
          <a:xfrm>
            <a:off x="233970" y="919664"/>
            <a:ext cx="5828728" cy="1015663"/>
            <a:chOff x="233968" y="676596"/>
            <a:chExt cx="5828728" cy="10156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CB34-8234-6AB1-3667-77252E949162}"/>
                </a:ext>
              </a:extLst>
            </p:cNvPr>
            <p:cNvGrpSpPr/>
            <p:nvPr/>
          </p:nvGrpSpPr>
          <p:grpSpPr>
            <a:xfrm>
              <a:off x="233968" y="676596"/>
              <a:ext cx="3835485" cy="1015663"/>
              <a:chOff x="407588" y="1000687"/>
              <a:chExt cx="3835485" cy="10156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892944-C689-CA7F-3A02-40111B4ABC99}"/>
                  </a:ext>
                </a:extLst>
              </p:cNvPr>
              <p:cNvSpPr/>
              <p:nvPr/>
            </p:nvSpPr>
            <p:spPr>
              <a:xfrm>
                <a:off x="407588" y="1000687"/>
                <a:ext cx="351089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6000" b="1" dirty="0">
                    <a:solidFill>
                      <a:schemeClr val="bg1"/>
                    </a:solidFill>
                    <a:latin typeface="Twinkl" pitchFamily="2" charset="0"/>
                  </a:rPr>
                  <a:t>Question </a:t>
                </a:r>
              </a:p>
            </p:txBody>
          </p:sp>
          <p:sp>
            <p:nvSpPr>
              <p:cNvPr id="8" name="Heart 7">
                <a:extLst>
                  <a:ext uri="{FF2B5EF4-FFF2-40B4-BE49-F238E27FC236}">
                    <a16:creationId xmlns:a16="http://schemas.microsoft.com/office/drawing/2014/main" id="{C05F8C6E-E56A-683D-62E7-202066B48776}"/>
                  </a:ext>
                </a:extLst>
              </p:cNvPr>
              <p:cNvSpPr/>
              <p:nvPr/>
            </p:nvSpPr>
            <p:spPr>
              <a:xfrm>
                <a:off x="3593899" y="1037478"/>
                <a:ext cx="649174" cy="649174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2400" b="1" dirty="0">
                  <a:solidFill>
                    <a:srgbClr val="B80C42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55DDC-B830-9F0F-888C-9011A041C5A1}"/>
                </a:ext>
              </a:extLst>
            </p:cNvPr>
            <p:cNvSpPr txBox="1"/>
            <p:nvPr/>
          </p:nvSpPr>
          <p:spPr>
            <a:xfrm>
              <a:off x="1427036" y="853308"/>
              <a:ext cx="46356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B80C42"/>
                  </a:solidFill>
                  <a:latin typeface="Twinkl ExtraBold" panose="02000000000000000000" pitchFamily="2" charset="77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E5512F-A239-A4E4-B0F8-52D5EED0D3C5}"/>
              </a:ext>
            </a:extLst>
          </p:cNvPr>
          <p:cNvSpPr txBox="1"/>
          <p:nvPr/>
        </p:nvSpPr>
        <p:spPr>
          <a:xfrm>
            <a:off x="268696" y="2532939"/>
            <a:ext cx="3800760" cy="10556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80C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DC2A3D"/>
                </a:solidFill>
              </a:rPr>
              <a:t>What day of the year is Valentine’s Day?</a:t>
            </a:r>
          </a:p>
        </p:txBody>
      </p:sp>
      <p:sp>
        <p:nvSpPr>
          <p:cNvPr id="18" name="Rectangle: Rounded Corners 9">
            <a:hlinkClick r:id="rId2" action="ppaction://hlinksldjump"/>
            <a:extLst>
              <a:ext uri="{FF2B5EF4-FFF2-40B4-BE49-F238E27FC236}">
                <a16:creationId xmlns:a16="http://schemas.microsoft.com/office/drawing/2014/main" id="{C1211297-DB61-4CB2-D0FE-3BCA3E8EB1F2}"/>
              </a:ext>
            </a:extLst>
          </p:cNvPr>
          <p:cNvSpPr/>
          <p:nvPr/>
        </p:nvSpPr>
        <p:spPr>
          <a:xfrm>
            <a:off x="5471065" y="2035453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14</a:t>
            </a:r>
            <a:r>
              <a:rPr lang="en-GB" sz="2400" b="1" baseline="30000" dirty="0">
                <a:solidFill>
                  <a:schemeClr val="bg1"/>
                </a:solidFill>
              </a:rPr>
              <a:t>th </a:t>
            </a:r>
            <a:r>
              <a:rPr lang="en-GB" sz="2400" b="1" dirty="0">
                <a:solidFill>
                  <a:schemeClr val="bg1"/>
                </a:solidFill>
              </a:rPr>
              <a:t>February</a:t>
            </a:r>
            <a:endParaRPr lang="en-GB" sz="24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15E8BA06-EE24-3DF0-05C5-422A7FD62494}"/>
              </a:ext>
            </a:extLst>
          </p:cNvPr>
          <p:cNvSpPr/>
          <p:nvPr/>
        </p:nvSpPr>
        <p:spPr>
          <a:xfrm>
            <a:off x="5471065" y="3481030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1</a:t>
            </a:r>
            <a:r>
              <a:rPr lang="en-GB" sz="2400" b="1" baseline="30000" dirty="0">
                <a:solidFill>
                  <a:schemeClr val="bg1"/>
                </a:solidFill>
              </a:rPr>
              <a:t>st</a:t>
            </a:r>
            <a:r>
              <a:rPr lang="en-GB" sz="2400" b="1" dirty="0">
                <a:solidFill>
                  <a:schemeClr val="bg1"/>
                </a:solidFill>
              </a:rPr>
              <a:t> January</a:t>
            </a:r>
          </a:p>
        </p:txBody>
      </p:sp>
      <p:sp>
        <p:nvSpPr>
          <p:cNvPr id="20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81F3694-A1E5-2D8D-AC28-FE8C50734441}"/>
              </a:ext>
            </a:extLst>
          </p:cNvPr>
          <p:cNvSpPr/>
          <p:nvPr/>
        </p:nvSpPr>
        <p:spPr>
          <a:xfrm>
            <a:off x="5471065" y="4926607"/>
            <a:ext cx="2996189" cy="1148171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25</a:t>
            </a:r>
            <a:r>
              <a:rPr lang="en-GB" sz="2400" b="1" baseline="30000" dirty="0">
                <a:solidFill>
                  <a:schemeClr val="bg1"/>
                </a:solidFill>
              </a:rPr>
              <a:t>th</a:t>
            </a:r>
            <a:r>
              <a:rPr lang="en-GB" sz="2400" b="1" dirty="0">
                <a:solidFill>
                  <a:schemeClr val="bg1"/>
                </a:solidFill>
              </a:rPr>
              <a:t> December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D3C7-DEC1-29F8-9489-603F6566FE4C}"/>
              </a:ext>
            </a:extLst>
          </p:cNvPr>
          <p:cNvSpPr txBox="1"/>
          <p:nvPr/>
        </p:nvSpPr>
        <p:spPr>
          <a:xfrm>
            <a:off x="5471064" y="1078491"/>
            <a:ext cx="2996189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80C42"/>
                </a:solidFill>
              </a:rPr>
              <a:t>Click one</a:t>
            </a:r>
            <a:endParaRPr lang="en-GB" sz="2400" dirty="0">
              <a:solidFill>
                <a:srgbClr val="B80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5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9C69A9-92F3-1327-AE7F-0A26D9249097}"/>
              </a:ext>
            </a:extLst>
          </p:cNvPr>
          <p:cNvSpPr/>
          <p:nvPr/>
        </p:nvSpPr>
        <p:spPr>
          <a:xfrm>
            <a:off x="422476" y="361709"/>
            <a:ext cx="8299048" cy="6134582"/>
          </a:xfrm>
          <a:prstGeom prst="roundRect">
            <a:avLst>
              <a:gd name="adj" fmla="val 6856"/>
            </a:avLst>
          </a:prstGeom>
          <a:solidFill>
            <a:srgbClr val="E4024F">
              <a:alpha val="5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0F16C-B855-7A06-1ED8-F031E9E8537F}"/>
              </a:ext>
            </a:extLst>
          </p:cNvPr>
          <p:cNvSpPr/>
          <p:nvPr/>
        </p:nvSpPr>
        <p:spPr>
          <a:xfrm>
            <a:off x="767647" y="2539336"/>
            <a:ext cx="762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Incorrect! Try Again!</a:t>
            </a:r>
          </a:p>
        </p:txBody>
      </p:sp>
      <p:sp>
        <p:nvSpPr>
          <p:cNvPr id="4" name="Rectangle: Rounded Corners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3F2C63-D560-73B8-E3F6-47BD2C60C7D3}"/>
              </a:ext>
            </a:extLst>
          </p:cNvPr>
          <p:cNvSpPr/>
          <p:nvPr/>
        </p:nvSpPr>
        <p:spPr>
          <a:xfrm>
            <a:off x="3674282" y="6030519"/>
            <a:ext cx="1815737" cy="718458"/>
          </a:xfrm>
          <a:prstGeom prst="roundRect">
            <a:avLst>
              <a:gd name="adj" fmla="val 24130"/>
            </a:avLst>
          </a:prstGeom>
          <a:solidFill>
            <a:srgbClr val="E4024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446825323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2543</TotalTime>
  <Words>342</Words>
  <Application>Microsoft Office PowerPoint</Application>
  <PresentationFormat>Προβολή στην οθόνη (4:3)</PresentationFormat>
  <Paragraphs>114</Paragraphs>
  <Slides>32</Slides>
  <Notes>0</Notes>
  <HiddenSlides>20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Twinkl</vt:lpstr>
      <vt:lpstr>Arial</vt:lpstr>
      <vt:lpstr>Calibri</vt:lpstr>
      <vt:lpstr>Twinkl ExtraBold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Broughton</dc:creator>
  <cp:lastModifiedBy>User</cp:lastModifiedBy>
  <cp:revision>62</cp:revision>
  <dcterms:created xsi:type="dcterms:W3CDTF">2020-10-17T12:36:24Z</dcterms:created>
  <dcterms:modified xsi:type="dcterms:W3CDTF">2025-02-12T00:14:40Z</dcterms:modified>
</cp:coreProperties>
</file>