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043DD-2C35-4E5B-80F8-D35155BA2D3C}" type="datetimeFigureOut">
              <a:rPr lang="es-CL" smtClean="0"/>
              <a:t>17-02-2025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0EC277D-FF88-45C9-8E7B-01BB6E058F07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55685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043DD-2C35-4E5B-80F8-D35155BA2D3C}" type="datetimeFigureOut">
              <a:rPr lang="es-CL" smtClean="0"/>
              <a:t>17-02-2025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0EC277D-FF88-45C9-8E7B-01BB6E058F07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21636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043DD-2C35-4E5B-80F8-D35155BA2D3C}" type="datetimeFigureOut">
              <a:rPr lang="es-CL" smtClean="0"/>
              <a:t>17-02-2025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0EC277D-FF88-45C9-8E7B-01BB6E058F07}" type="slidenum">
              <a:rPr lang="es-CL" smtClean="0"/>
              <a:t>‹#›</a:t>
            </a:fld>
            <a:endParaRPr lang="es-CL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3926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043DD-2C35-4E5B-80F8-D35155BA2D3C}" type="datetimeFigureOut">
              <a:rPr lang="es-CL" smtClean="0"/>
              <a:t>17-02-2025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0EC277D-FF88-45C9-8E7B-01BB6E058F07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633227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043DD-2C35-4E5B-80F8-D35155BA2D3C}" type="datetimeFigureOut">
              <a:rPr lang="es-CL" smtClean="0"/>
              <a:t>17-02-2025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0EC277D-FF88-45C9-8E7B-01BB6E058F07}" type="slidenum">
              <a:rPr lang="es-CL" smtClean="0"/>
              <a:t>‹#›</a:t>
            </a:fld>
            <a:endParaRPr lang="es-CL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95276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043DD-2C35-4E5B-80F8-D35155BA2D3C}" type="datetimeFigureOut">
              <a:rPr lang="es-CL" smtClean="0"/>
              <a:t>17-02-2025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0EC277D-FF88-45C9-8E7B-01BB6E058F07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20545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043DD-2C35-4E5B-80F8-D35155BA2D3C}" type="datetimeFigureOut">
              <a:rPr lang="es-CL" smtClean="0"/>
              <a:t>17-02-2025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C277D-FF88-45C9-8E7B-01BB6E058F07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59788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043DD-2C35-4E5B-80F8-D35155BA2D3C}" type="datetimeFigureOut">
              <a:rPr lang="es-CL" smtClean="0"/>
              <a:t>17-02-2025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C277D-FF88-45C9-8E7B-01BB6E058F07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90846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043DD-2C35-4E5B-80F8-D35155BA2D3C}" type="datetimeFigureOut">
              <a:rPr lang="es-CL" smtClean="0"/>
              <a:t>17-02-2025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C277D-FF88-45C9-8E7B-01BB6E058F07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85835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043DD-2C35-4E5B-80F8-D35155BA2D3C}" type="datetimeFigureOut">
              <a:rPr lang="es-CL" smtClean="0"/>
              <a:t>17-02-2025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0EC277D-FF88-45C9-8E7B-01BB6E058F07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26928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043DD-2C35-4E5B-80F8-D35155BA2D3C}" type="datetimeFigureOut">
              <a:rPr lang="es-CL" smtClean="0"/>
              <a:t>17-02-2025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0EC277D-FF88-45C9-8E7B-01BB6E058F07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492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043DD-2C35-4E5B-80F8-D35155BA2D3C}" type="datetimeFigureOut">
              <a:rPr lang="es-CL" smtClean="0"/>
              <a:t>17-02-2025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0EC277D-FF88-45C9-8E7B-01BB6E058F07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54321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043DD-2C35-4E5B-80F8-D35155BA2D3C}" type="datetimeFigureOut">
              <a:rPr lang="es-CL" smtClean="0"/>
              <a:t>17-02-2025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C277D-FF88-45C9-8E7B-01BB6E058F07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40107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043DD-2C35-4E5B-80F8-D35155BA2D3C}" type="datetimeFigureOut">
              <a:rPr lang="es-CL" smtClean="0"/>
              <a:t>17-02-2025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C277D-FF88-45C9-8E7B-01BB6E058F07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47425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043DD-2C35-4E5B-80F8-D35155BA2D3C}" type="datetimeFigureOut">
              <a:rPr lang="es-CL" smtClean="0"/>
              <a:t>17-02-2025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C277D-FF88-45C9-8E7B-01BB6E058F07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40976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043DD-2C35-4E5B-80F8-D35155BA2D3C}" type="datetimeFigureOut">
              <a:rPr lang="es-CL" smtClean="0"/>
              <a:t>17-02-2025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0EC277D-FF88-45C9-8E7B-01BB6E058F07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77315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043DD-2C35-4E5B-80F8-D35155BA2D3C}" type="datetimeFigureOut">
              <a:rPr lang="es-CL" smtClean="0"/>
              <a:t>17-02-2025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0EC277D-FF88-45C9-8E7B-01BB6E058F07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88953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868587" y="2946742"/>
            <a:ext cx="8915399" cy="2262781"/>
          </a:xfrm>
        </p:spPr>
        <p:txBody>
          <a:bodyPr/>
          <a:lstStyle/>
          <a:p>
            <a:r>
              <a:rPr lang="es-CL" dirty="0"/>
              <a:t>REPORTED SPEECH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868587" y="5388460"/>
            <a:ext cx="8915399" cy="1126283"/>
          </a:xfrm>
        </p:spPr>
        <p:txBody>
          <a:bodyPr>
            <a:normAutofit/>
          </a:bodyPr>
          <a:lstStyle/>
          <a:p>
            <a:r>
              <a:rPr lang="es-CL" sz="4000"/>
              <a:t>4TH SENIOR B  </a:t>
            </a:r>
            <a:endParaRPr lang="es-CL" sz="40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76" y="324263"/>
            <a:ext cx="5834201" cy="394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42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1007165"/>
            <a:ext cx="7707244" cy="5138162"/>
          </a:xfrm>
        </p:spPr>
      </p:pic>
    </p:spTree>
    <p:extLst>
      <p:ext uri="{BB962C8B-B14F-4D97-AF65-F5344CB8AC3E}">
        <p14:creationId xmlns:p14="http://schemas.microsoft.com/office/powerpoint/2010/main" val="3406333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EXAMPLES OF TIME CHANGING:</a:t>
            </a:r>
            <a:br>
              <a:rPr lang="es-CL" dirty="0"/>
            </a:b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42360" y="1905000"/>
            <a:ext cx="8915400" cy="3777622"/>
          </a:xfrm>
        </p:spPr>
        <p:txBody>
          <a:bodyPr>
            <a:normAutofit/>
          </a:bodyPr>
          <a:lstStyle/>
          <a:p>
            <a:r>
              <a:rPr lang="es-CL" sz="3600" dirty="0"/>
              <a:t>“I </a:t>
            </a:r>
            <a:r>
              <a:rPr lang="es-CL" sz="3600" dirty="0" err="1"/>
              <a:t>saw</a:t>
            </a:r>
            <a:r>
              <a:rPr lang="es-CL" sz="3600" dirty="0"/>
              <a:t> Tom </a:t>
            </a:r>
            <a:r>
              <a:rPr lang="es-CL" sz="3600" b="1" u="sng" dirty="0" err="1">
                <a:solidFill>
                  <a:srgbClr val="00B050"/>
                </a:solidFill>
              </a:rPr>
              <a:t>yesterday</a:t>
            </a:r>
            <a:r>
              <a:rPr lang="es-CL" sz="3600" dirty="0"/>
              <a:t>”.</a:t>
            </a:r>
          </a:p>
          <a:p>
            <a:r>
              <a:rPr lang="es-CL" sz="3600" dirty="0"/>
              <a:t>John </a:t>
            </a:r>
            <a:r>
              <a:rPr lang="es-CL" sz="3600" dirty="0" err="1"/>
              <a:t>said</a:t>
            </a:r>
            <a:endParaRPr lang="es-CL" sz="3600" dirty="0"/>
          </a:p>
          <a:p>
            <a:r>
              <a:rPr lang="es-CL" sz="3600" dirty="0"/>
              <a:t>“</a:t>
            </a:r>
            <a:r>
              <a:rPr lang="es-CL" sz="3600" dirty="0" err="1"/>
              <a:t>I’m</a:t>
            </a:r>
            <a:r>
              <a:rPr lang="es-CL" sz="3600" dirty="0"/>
              <a:t> </a:t>
            </a:r>
            <a:r>
              <a:rPr lang="es-CL" sz="3600" dirty="0" err="1"/>
              <a:t>going</a:t>
            </a:r>
            <a:r>
              <a:rPr lang="es-CL" sz="3600" dirty="0"/>
              <a:t> to </a:t>
            </a:r>
            <a:r>
              <a:rPr lang="es-CL" sz="3600" dirty="0" err="1"/>
              <a:t>Liza’s</a:t>
            </a:r>
            <a:r>
              <a:rPr lang="es-CL" sz="3600" dirty="0"/>
              <a:t> </a:t>
            </a:r>
            <a:r>
              <a:rPr lang="es-CL" sz="3600" dirty="0" err="1"/>
              <a:t>party</a:t>
            </a:r>
            <a:r>
              <a:rPr lang="es-CL" sz="3600" dirty="0"/>
              <a:t> </a:t>
            </a:r>
            <a:r>
              <a:rPr lang="es-CL" sz="3600" b="1" u="sng" dirty="0" err="1">
                <a:solidFill>
                  <a:srgbClr val="00B050"/>
                </a:solidFill>
              </a:rPr>
              <a:t>tonight</a:t>
            </a:r>
            <a:r>
              <a:rPr lang="es-CL" sz="3600" dirty="0"/>
              <a:t>.”</a:t>
            </a:r>
          </a:p>
          <a:p>
            <a:r>
              <a:rPr lang="es-CL" sz="3600" dirty="0"/>
              <a:t>María </a:t>
            </a:r>
            <a:r>
              <a:rPr lang="es-CL" sz="3600" dirty="0" err="1"/>
              <a:t>said</a:t>
            </a:r>
            <a:r>
              <a:rPr lang="es-CL" sz="3600" dirty="0"/>
              <a:t> 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3018250" y="2539559"/>
            <a:ext cx="9359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>
                <a:solidFill>
                  <a:srgbClr val="FF0000"/>
                </a:solidFill>
              </a:rPr>
              <a:t>(</a:t>
            </a:r>
            <a:r>
              <a:rPr lang="es-CL" sz="3600" dirty="0" err="1">
                <a:solidFill>
                  <a:srgbClr val="FF0000"/>
                </a:solidFill>
              </a:rPr>
              <a:t>that</a:t>
            </a:r>
            <a:r>
              <a:rPr lang="es-CL" sz="3600" dirty="0">
                <a:solidFill>
                  <a:srgbClr val="FF0000"/>
                </a:solidFill>
              </a:rPr>
              <a:t>) </a:t>
            </a:r>
            <a:r>
              <a:rPr lang="es-CL" sz="3600" b="1" dirty="0">
                <a:solidFill>
                  <a:srgbClr val="92D050"/>
                </a:solidFill>
              </a:rPr>
              <a:t>he</a:t>
            </a:r>
            <a:r>
              <a:rPr lang="es-CL" sz="3600" dirty="0"/>
              <a:t> </a:t>
            </a:r>
            <a:r>
              <a:rPr lang="es-CL" sz="3600" b="1" dirty="0" err="1">
                <a:solidFill>
                  <a:srgbClr val="00B0F0"/>
                </a:solidFill>
              </a:rPr>
              <a:t>had</a:t>
            </a:r>
            <a:r>
              <a:rPr lang="es-CL" sz="3600" b="1" dirty="0">
                <a:solidFill>
                  <a:srgbClr val="00B0F0"/>
                </a:solidFill>
              </a:rPr>
              <a:t> </a:t>
            </a:r>
            <a:r>
              <a:rPr lang="es-CL" sz="3600" b="1" dirty="0" err="1">
                <a:solidFill>
                  <a:srgbClr val="00B0F0"/>
                </a:solidFill>
              </a:rPr>
              <a:t>seen</a:t>
            </a:r>
            <a:r>
              <a:rPr lang="es-CL" sz="3600" b="1" dirty="0">
                <a:solidFill>
                  <a:srgbClr val="00B0F0"/>
                </a:solidFill>
              </a:rPr>
              <a:t> </a:t>
            </a:r>
            <a:r>
              <a:rPr lang="es-CL" sz="3600" dirty="0"/>
              <a:t>Tom </a:t>
            </a:r>
            <a:r>
              <a:rPr lang="es-CL" sz="3600" b="1" u="sng" dirty="0" err="1">
                <a:solidFill>
                  <a:srgbClr val="00B050"/>
                </a:solidFill>
              </a:rPr>
              <a:t>the</a:t>
            </a:r>
            <a:r>
              <a:rPr lang="es-CL" sz="3600" b="1" u="sng" dirty="0">
                <a:solidFill>
                  <a:srgbClr val="00B050"/>
                </a:solidFill>
              </a:rPr>
              <a:t> </a:t>
            </a:r>
            <a:r>
              <a:rPr lang="es-CL" sz="3600" b="1" u="sng" dirty="0" err="1">
                <a:solidFill>
                  <a:srgbClr val="00B050"/>
                </a:solidFill>
              </a:rPr>
              <a:t>day</a:t>
            </a:r>
            <a:r>
              <a:rPr lang="es-CL" sz="3600" b="1" u="sng" dirty="0">
                <a:solidFill>
                  <a:srgbClr val="00B050"/>
                </a:solidFill>
              </a:rPr>
              <a:t> </a:t>
            </a:r>
            <a:r>
              <a:rPr lang="es-CL" sz="3600" b="1" u="sng" dirty="0" err="1">
                <a:solidFill>
                  <a:srgbClr val="00B050"/>
                </a:solidFill>
              </a:rPr>
              <a:t>before</a:t>
            </a:r>
            <a:r>
              <a:rPr lang="es-CL" sz="3600" b="1" u="sng" dirty="0">
                <a:solidFill>
                  <a:srgbClr val="00B050"/>
                </a:solidFill>
              </a:rPr>
              <a:t>.</a:t>
            </a:r>
          </a:p>
        </p:txBody>
      </p:sp>
      <p:cxnSp>
        <p:nvCxnSpPr>
          <p:cNvPr id="6" name="Conector recto de flecha 5"/>
          <p:cNvCxnSpPr/>
          <p:nvPr/>
        </p:nvCxnSpPr>
        <p:spPr>
          <a:xfrm>
            <a:off x="5950226" y="2226365"/>
            <a:ext cx="2690191" cy="4373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3233529" y="3944577"/>
            <a:ext cx="87066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>
                <a:solidFill>
                  <a:srgbClr val="FF0000"/>
                </a:solidFill>
              </a:rPr>
              <a:t>(</a:t>
            </a:r>
            <a:r>
              <a:rPr lang="es-CL" sz="3600" dirty="0" err="1">
                <a:solidFill>
                  <a:srgbClr val="FF0000"/>
                </a:solidFill>
              </a:rPr>
              <a:t>that</a:t>
            </a:r>
            <a:r>
              <a:rPr lang="es-CL" sz="3600" dirty="0">
                <a:solidFill>
                  <a:srgbClr val="FF0000"/>
                </a:solidFill>
              </a:rPr>
              <a:t>) </a:t>
            </a:r>
            <a:r>
              <a:rPr lang="es-CL" sz="3600" b="1" dirty="0" err="1">
                <a:solidFill>
                  <a:srgbClr val="92D050"/>
                </a:solidFill>
              </a:rPr>
              <a:t>she</a:t>
            </a:r>
            <a:r>
              <a:rPr lang="es-CL" sz="3600" dirty="0"/>
              <a:t> </a:t>
            </a:r>
            <a:r>
              <a:rPr lang="es-CL" sz="3600" b="1" dirty="0" err="1">
                <a:solidFill>
                  <a:srgbClr val="00B0F0"/>
                </a:solidFill>
              </a:rPr>
              <a:t>was</a:t>
            </a:r>
            <a:r>
              <a:rPr lang="es-CL" sz="3600" b="1" dirty="0">
                <a:solidFill>
                  <a:srgbClr val="00B0F0"/>
                </a:solidFill>
              </a:rPr>
              <a:t> </a:t>
            </a:r>
            <a:r>
              <a:rPr lang="es-CL" sz="3600" b="1" dirty="0" err="1">
                <a:solidFill>
                  <a:srgbClr val="00B0F0"/>
                </a:solidFill>
              </a:rPr>
              <a:t>going</a:t>
            </a:r>
            <a:r>
              <a:rPr lang="es-CL" sz="3600" b="1" dirty="0">
                <a:solidFill>
                  <a:srgbClr val="00B0F0"/>
                </a:solidFill>
              </a:rPr>
              <a:t> </a:t>
            </a:r>
            <a:r>
              <a:rPr lang="es-CL" sz="3600" dirty="0"/>
              <a:t>to </a:t>
            </a:r>
            <a:r>
              <a:rPr lang="es-CL" sz="3600" dirty="0" err="1"/>
              <a:t>Liza’s</a:t>
            </a:r>
            <a:r>
              <a:rPr lang="es-CL" sz="3600" dirty="0"/>
              <a:t> </a:t>
            </a:r>
            <a:r>
              <a:rPr lang="es-CL" sz="3600" dirty="0" err="1"/>
              <a:t>party</a:t>
            </a:r>
            <a:r>
              <a:rPr lang="es-CL" sz="3600" dirty="0"/>
              <a:t> </a:t>
            </a:r>
            <a:r>
              <a:rPr lang="es-CL" sz="3600" b="1" dirty="0" err="1">
                <a:solidFill>
                  <a:srgbClr val="00B050"/>
                </a:solidFill>
              </a:rPr>
              <a:t>that</a:t>
            </a:r>
            <a:r>
              <a:rPr lang="es-CL" sz="3600" b="1" dirty="0">
                <a:solidFill>
                  <a:srgbClr val="00B050"/>
                </a:solidFill>
              </a:rPr>
              <a:t> </a:t>
            </a:r>
            <a:r>
              <a:rPr lang="es-CL" sz="3600" b="1" dirty="0" err="1">
                <a:solidFill>
                  <a:srgbClr val="00B050"/>
                </a:solidFill>
              </a:rPr>
              <a:t>night</a:t>
            </a:r>
            <a:r>
              <a:rPr lang="es-CL" sz="3600" dirty="0"/>
              <a:t>.</a:t>
            </a:r>
          </a:p>
        </p:txBody>
      </p:sp>
      <p:cxnSp>
        <p:nvCxnSpPr>
          <p:cNvPr id="9" name="Conector recto de flecha 8"/>
          <p:cNvCxnSpPr/>
          <p:nvPr/>
        </p:nvCxnSpPr>
        <p:spPr>
          <a:xfrm flipH="1">
            <a:off x="5539409" y="3793811"/>
            <a:ext cx="2158480" cy="10432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395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994" y="305096"/>
            <a:ext cx="9859618" cy="5087563"/>
          </a:xfrm>
        </p:spPr>
      </p:pic>
      <p:sp>
        <p:nvSpPr>
          <p:cNvPr id="6" name="CuadroTexto 5"/>
          <p:cNvSpPr txBox="1"/>
          <p:nvPr/>
        </p:nvSpPr>
        <p:spPr>
          <a:xfrm>
            <a:off x="6228522" y="5711687"/>
            <a:ext cx="52760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500" b="1" dirty="0">
                <a:solidFill>
                  <a:srgbClr val="FF0000"/>
                </a:solidFill>
              </a:rPr>
              <a:t>TURN TO PAGE </a:t>
            </a:r>
            <a:r>
              <a:rPr lang="es-CL" sz="2500" b="1" u="sng" dirty="0">
                <a:solidFill>
                  <a:srgbClr val="FF0000"/>
                </a:solidFill>
              </a:rPr>
              <a:t>55</a:t>
            </a:r>
            <a:r>
              <a:rPr lang="es-CL" sz="2500" b="1" dirty="0">
                <a:solidFill>
                  <a:srgbClr val="FF0000"/>
                </a:solidFill>
              </a:rPr>
              <a:t> IN YOUR BOOKS….. PLEASE…</a:t>
            </a:r>
          </a:p>
        </p:txBody>
      </p:sp>
    </p:spTree>
    <p:extLst>
      <p:ext uri="{BB962C8B-B14F-4D97-AF65-F5344CB8AC3E}">
        <p14:creationId xmlns:p14="http://schemas.microsoft.com/office/powerpoint/2010/main" val="329165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4000" dirty="0">
                <a:solidFill>
                  <a:srgbClr val="FF0000"/>
                </a:solidFill>
                <a:latin typeface="Berlin Sans FB Demi" panose="020E0802020502020306" pitchFamily="34" charset="0"/>
              </a:rPr>
              <a:t>SAY &amp; TELL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85699" y="1524000"/>
            <a:ext cx="8915400" cy="3777622"/>
          </a:xfrm>
        </p:spPr>
        <p:txBody>
          <a:bodyPr>
            <a:normAutofit/>
          </a:bodyPr>
          <a:lstStyle/>
          <a:p>
            <a:r>
              <a:rPr lang="es-CL" sz="3600" dirty="0">
                <a:latin typeface="Berlin Sans FB" panose="020E0602020502020306" pitchFamily="34" charset="0"/>
              </a:rPr>
              <a:t>TELL SOMEBODY (</a:t>
            </a:r>
            <a:r>
              <a:rPr lang="es-CL" sz="3600" u="sng" dirty="0">
                <a:solidFill>
                  <a:srgbClr val="92D050"/>
                </a:solidFill>
                <a:latin typeface="Berlin Sans FB" panose="020E0602020502020306" pitchFamily="34" charset="0"/>
              </a:rPr>
              <a:t>SOMETHING</a:t>
            </a:r>
            <a:r>
              <a:rPr lang="es-CL" sz="3600" dirty="0">
                <a:latin typeface="Berlin Sans FB" panose="020E0602020502020306" pitchFamily="34" charset="0"/>
              </a:rPr>
              <a:t>)</a:t>
            </a:r>
          </a:p>
          <a:p>
            <a:r>
              <a:rPr lang="es-CL" sz="3600" dirty="0" err="1">
                <a:latin typeface="Berlin Sans FB" panose="020E0602020502020306" pitchFamily="34" charset="0"/>
              </a:rPr>
              <a:t>She</a:t>
            </a:r>
            <a:r>
              <a:rPr lang="es-CL" sz="3600" dirty="0">
                <a:latin typeface="Berlin Sans FB" panose="020E0602020502020306" pitchFamily="34" charset="0"/>
              </a:rPr>
              <a:t> </a:t>
            </a:r>
            <a:r>
              <a:rPr lang="es-CL" sz="3600" dirty="0" err="1">
                <a:latin typeface="Berlin Sans FB" panose="020E0602020502020306" pitchFamily="34" charset="0"/>
              </a:rPr>
              <a:t>told</a:t>
            </a:r>
            <a:r>
              <a:rPr lang="es-CL" sz="3600" dirty="0">
                <a:latin typeface="Berlin Sans FB" panose="020E0602020502020306" pitchFamily="34" charset="0"/>
              </a:rPr>
              <a:t> me </a:t>
            </a:r>
            <a:r>
              <a:rPr lang="es-CL" sz="3600" b="1" dirty="0" err="1">
                <a:solidFill>
                  <a:srgbClr val="92D050"/>
                </a:solidFill>
                <a:latin typeface="Berlin Sans FB" panose="020E0602020502020306" pitchFamily="34" charset="0"/>
              </a:rPr>
              <a:t>her</a:t>
            </a:r>
            <a:r>
              <a:rPr lang="es-CL" sz="3600" b="1" dirty="0">
                <a:solidFill>
                  <a:srgbClr val="92D050"/>
                </a:solidFill>
                <a:latin typeface="Berlin Sans FB" panose="020E0602020502020306" pitchFamily="34" charset="0"/>
              </a:rPr>
              <a:t> </a:t>
            </a:r>
            <a:r>
              <a:rPr lang="es-CL" sz="3600" b="1" dirty="0" err="1">
                <a:solidFill>
                  <a:srgbClr val="92D050"/>
                </a:solidFill>
                <a:latin typeface="Berlin Sans FB" panose="020E0602020502020306" pitchFamily="34" charset="0"/>
              </a:rPr>
              <a:t>name</a:t>
            </a:r>
            <a:r>
              <a:rPr lang="es-CL" sz="3600" dirty="0">
                <a:latin typeface="Berlin Sans FB" panose="020E0602020502020306" pitchFamily="34" charset="0"/>
              </a:rPr>
              <a:t>.</a:t>
            </a:r>
          </a:p>
          <a:p>
            <a:r>
              <a:rPr lang="es-CL" sz="3600" dirty="0">
                <a:latin typeface="Berlin Sans FB" panose="020E0602020502020306" pitchFamily="34" charset="0"/>
              </a:rPr>
              <a:t>NOT </a:t>
            </a:r>
            <a:r>
              <a:rPr lang="es-CL" sz="3600" strike="sngStrike" dirty="0" err="1">
                <a:latin typeface="Berlin Sans FB" panose="020E0602020502020306" pitchFamily="34" charset="0"/>
              </a:rPr>
              <a:t>She</a:t>
            </a:r>
            <a:r>
              <a:rPr lang="es-CL" sz="3600" strike="sngStrike" dirty="0">
                <a:latin typeface="Berlin Sans FB" panose="020E0602020502020306" pitchFamily="34" charset="0"/>
              </a:rPr>
              <a:t> </a:t>
            </a:r>
            <a:r>
              <a:rPr lang="es-CL" sz="3600" strike="sngStrike" dirty="0" err="1">
                <a:latin typeface="Berlin Sans FB" panose="020E0602020502020306" pitchFamily="34" charset="0"/>
              </a:rPr>
              <a:t>said</a:t>
            </a:r>
            <a:r>
              <a:rPr lang="es-CL" sz="3600" strike="sngStrike" dirty="0">
                <a:latin typeface="Berlin Sans FB" panose="020E0602020502020306" pitchFamily="34" charset="0"/>
              </a:rPr>
              <a:t> me </a:t>
            </a:r>
            <a:r>
              <a:rPr lang="es-CL" sz="3600" strike="sngStrike" dirty="0" err="1">
                <a:latin typeface="Berlin Sans FB" panose="020E0602020502020306" pitchFamily="34" charset="0"/>
              </a:rPr>
              <a:t>her</a:t>
            </a:r>
            <a:r>
              <a:rPr lang="es-CL" sz="3600" strike="sngStrike" dirty="0">
                <a:latin typeface="Berlin Sans FB" panose="020E0602020502020306" pitchFamily="34" charset="0"/>
              </a:rPr>
              <a:t> </a:t>
            </a:r>
            <a:r>
              <a:rPr lang="es-CL" sz="3600" strike="sngStrike" dirty="0" err="1">
                <a:latin typeface="Berlin Sans FB" panose="020E0602020502020306" pitchFamily="34" charset="0"/>
              </a:rPr>
              <a:t>name</a:t>
            </a:r>
            <a:r>
              <a:rPr lang="es-CL" sz="3600" dirty="0">
                <a:latin typeface="Berlin Sans FB" panose="020E0602020502020306" pitchFamily="34" charset="0"/>
              </a:rPr>
              <a:t>.</a:t>
            </a:r>
          </a:p>
          <a:p>
            <a:r>
              <a:rPr lang="es-CL" sz="3600" dirty="0">
                <a:latin typeface="Berlin Sans FB" panose="020E0602020502020306" pitchFamily="34" charset="0"/>
              </a:rPr>
              <a:t>SAY SOMETHING (</a:t>
            </a:r>
            <a:r>
              <a:rPr lang="es-CL" sz="3600" u="sng" dirty="0">
                <a:solidFill>
                  <a:srgbClr val="92D050"/>
                </a:solidFill>
                <a:latin typeface="Berlin Sans FB" panose="020E0602020502020306" pitchFamily="34" charset="0"/>
              </a:rPr>
              <a:t>TO SOMEBODY</a:t>
            </a:r>
            <a:r>
              <a:rPr lang="es-CL" sz="3600" dirty="0">
                <a:latin typeface="Berlin Sans FB" panose="020E0602020502020306" pitchFamily="34" charset="0"/>
              </a:rPr>
              <a:t>)</a:t>
            </a:r>
          </a:p>
          <a:p>
            <a:r>
              <a:rPr lang="es-CL" sz="3600" dirty="0" err="1">
                <a:latin typeface="Berlin Sans FB" panose="020E0602020502020306" pitchFamily="34" charset="0"/>
              </a:rPr>
              <a:t>We</a:t>
            </a:r>
            <a:r>
              <a:rPr lang="es-CL" sz="3600" dirty="0">
                <a:latin typeface="Berlin Sans FB" panose="020E0602020502020306" pitchFamily="34" charset="0"/>
              </a:rPr>
              <a:t> </a:t>
            </a:r>
            <a:r>
              <a:rPr lang="es-CL" sz="3600" dirty="0" err="1">
                <a:latin typeface="Berlin Sans FB" panose="020E0602020502020306" pitchFamily="34" charset="0"/>
              </a:rPr>
              <a:t>said</a:t>
            </a:r>
            <a:r>
              <a:rPr lang="es-CL" sz="3600" dirty="0">
                <a:latin typeface="Berlin Sans FB" panose="020E0602020502020306" pitchFamily="34" charset="0"/>
              </a:rPr>
              <a:t> </a:t>
            </a:r>
            <a:r>
              <a:rPr lang="es-CL" sz="3600" dirty="0" err="1">
                <a:latin typeface="Berlin Sans FB" panose="020E0602020502020306" pitchFamily="34" charset="0"/>
              </a:rPr>
              <a:t>goodbye</a:t>
            </a:r>
            <a:r>
              <a:rPr lang="es-CL" sz="3600" dirty="0">
                <a:latin typeface="Berlin Sans FB" panose="020E0602020502020306" pitchFamily="34" charset="0"/>
              </a:rPr>
              <a:t> </a:t>
            </a:r>
            <a:r>
              <a:rPr lang="es-CL" sz="3600" b="1" dirty="0">
                <a:solidFill>
                  <a:srgbClr val="92D050"/>
                </a:solidFill>
                <a:latin typeface="Berlin Sans FB" panose="020E0602020502020306" pitchFamily="34" charset="0"/>
              </a:rPr>
              <a:t>to </a:t>
            </a:r>
            <a:r>
              <a:rPr lang="es-CL" sz="3600" b="1" dirty="0" err="1">
                <a:solidFill>
                  <a:srgbClr val="92D050"/>
                </a:solidFill>
                <a:latin typeface="Berlin Sans FB" panose="020E0602020502020306" pitchFamily="34" charset="0"/>
              </a:rPr>
              <a:t>our</a:t>
            </a:r>
            <a:r>
              <a:rPr lang="es-CL" sz="3600" b="1" dirty="0">
                <a:solidFill>
                  <a:srgbClr val="92D050"/>
                </a:solidFill>
                <a:latin typeface="Berlin Sans FB" panose="020E0602020502020306" pitchFamily="34" charset="0"/>
              </a:rPr>
              <a:t> </a:t>
            </a:r>
            <a:r>
              <a:rPr lang="es-CL" sz="3600" b="1" dirty="0" err="1">
                <a:solidFill>
                  <a:srgbClr val="92D050"/>
                </a:solidFill>
                <a:latin typeface="Berlin Sans FB" panose="020E0602020502020306" pitchFamily="34" charset="0"/>
              </a:rPr>
              <a:t>cousins</a:t>
            </a:r>
            <a:r>
              <a:rPr lang="es-CL" sz="3600" dirty="0">
                <a:latin typeface="Berlin Sans FB" panose="020E0602020502020306" pitchFamily="34" charset="0"/>
              </a:rPr>
              <a:t>.</a:t>
            </a:r>
          </a:p>
        </p:txBody>
      </p:sp>
      <p:cxnSp>
        <p:nvCxnSpPr>
          <p:cNvPr id="5" name="Conector recto de flecha 4"/>
          <p:cNvCxnSpPr/>
          <p:nvPr/>
        </p:nvCxnSpPr>
        <p:spPr>
          <a:xfrm flipH="1">
            <a:off x="5870713" y="2133600"/>
            <a:ext cx="940904" cy="2650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Conector recto de flecha 6"/>
          <p:cNvCxnSpPr/>
          <p:nvPr/>
        </p:nvCxnSpPr>
        <p:spPr>
          <a:xfrm flipH="1">
            <a:off x="7048768" y="4108174"/>
            <a:ext cx="862780" cy="2782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353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060" y="1359144"/>
            <a:ext cx="8561595" cy="3883610"/>
          </a:xfrm>
        </p:spPr>
      </p:pic>
    </p:spTree>
    <p:extLst>
      <p:ext uri="{BB962C8B-B14F-4D97-AF65-F5344CB8AC3E}">
        <p14:creationId xmlns:p14="http://schemas.microsoft.com/office/powerpoint/2010/main" val="1527455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637953" y="723014"/>
            <a:ext cx="113555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dirty="0"/>
              <a:t>WE USE REPORTED SPEECH TO REPORT WHAT SOMEONE HAS SAID WITHOUT USING THEIR EXACT WORDS.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703" y="3031338"/>
            <a:ext cx="3838575" cy="3571875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7712765" y="3220279"/>
            <a:ext cx="5168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i="1" dirty="0"/>
              <a:t>WHAT DID BART SAY??</a:t>
            </a:r>
          </a:p>
        </p:txBody>
      </p:sp>
    </p:spTree>
    <p:extLst>
      <p:ext uri="{BB962C8B-B14F-4D97-AF65-F5344CB8AC3E}">
        <p14:creationId xmlns:p14="http://schemas.microsoft.com/office/powerpoint/2010/main" val="93236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/>
          <p:cNvSpPr txBox="1">
            <a:spLocks noGrp="1"/>
          </p:cNvSpPr>
          <p:nvPr>
            <p:ph idx="1"/>
          </p:nvPr>
        </p:nvSpPr>
        <p:spPr>
          <a:xfrm>
            <a:off x="460513" y="180230"/>
            <a:ext cx="10820400" cy="4024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dirty="0" err="1"/>
              <a:t>When</a:t>
            </a:r>
            <a:r>
              <a:rPr lang="es-CL" sz="4800" dirty="0"/>
              <a:t> </a:t>
            </a:r>
            <a:r>
              <a:rPr lang="es-CL" sz="4800" dirty="0" err="1"/>
              <a:t>we</a:t>
            </a:r>
            <a:r>
              <a:rPr lang="es-CL" sz="4800" dirty="0"/>
              <a:t> </a:t>
            </a:r>
            <a:r>
              <a:rPr lang="es-CL" sz="4800" dirty="0" err="1"/>
              <a:t>change</a:t>
            </a:r>
            <a:r>
              <a:rPr lang="es-CL" sz="4800" dirty="0"/>
              <a:t> DIRECT SPEECH to REPORTED SPEECH, </a:t>
            </a:r>
            <a:r>
              <a:rPr lang="es-CL" sz="4800" dirty="0" err="1"/>
              <a:t>we</a:t>
            </a:r>
            <a:r>
              <a:rPr lang="es-CL" sz="4800" dirty="0"/>
              <a:t> </a:t>
            </a:r>
            <a:r>
              <a:rPr lang="es-CL" sz="4800" dirty="0" err="1"/>
              <a:t>usually</a:t>
            </a:r>
            <a:r>
              <a:rPr lang="es-CL" sz="4800" dirty="0"/>
              <a:t> </a:t>
            </a:r>
            <a:r>
              <a:rPr lang="es-CL" sz="4800" dirty="0" err="1"/>
              <a:t>change</a:t>
            </a:r>
            <a:r>
              <a:rPr lang="es-CL" sz="4800" dirty="0"/>
              <a:t> </a:t>
            </a:r>
            <a:r>
              <a:rPr lang="es-CL" sz="4800" dirty="0" err="1"/>
              <a:t>the</a:t>
            </a:r>
            <a:r>
              <a:rPr lang="es-CL" sz="4800" dirty="0"/>
              <a:t> </a:t>
            </a:r>
            <a:r>
              <a:rPr lang="es-CL" sz="4800" dirty="0" err="1"/>
              <a:t>verb</a:t>
            </a:r>
            <a:r>
              <a:rPr lang="es-CL" sz="4800" dirty="0"/>
              <a:t> </a:t>
            </a:r>
            <a:r>
              <a:rPr lang="es-CL" sz="4800" dirty="0" err="1"/>
              <a:t>form</a:t>
            </a:r>
            <a:r>
              <a:rPr lang="es-CL" sz="4800" dirty="0"/>
              <a:t> to </a:t>
            </a:r>
            <a:r>
              <a:rPr lang="es-CL" sz="4800" dirty="0" err="1"/>
              <a:t>go</a:t>
            </a:r>
            <a:r>
              <a:rPr lang="es-CL" sz="4800" dirty="0"/>
              <a:t> ONE TENSE BACK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549" y="3021496"/>
            <a:ext cx="8865704" cy="373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56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WHAT IS SHE SAYING…????</a:t>
            </a:r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1444487"/>
            <a:ext cx="8795725" cy="4485820"/>
          </a:xfrm>
        </p:spPr>
      </p:pic>
    </p:spTree>
    <p:extLst>
      <p:ext uri="{BB962C8B-B14F-4D97-AF65-F5344CB8AC3E}">
        <p14:creationId xmlns:p14="http://schemas.microsoft.com/office/powerpoint/2010/main" val="244533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idx="1"/>
          </p:nvPr>
        </p:nvSpPr>
        <p:spPr>
          <a:xfrm>
            <a:off x="378546" y="434841"/>
            <a:ext cx="10820400" cy="4024125"/>
          </a:xfrm>
        </p:spPr>
        <p:txBody>
          <a:bodyPr anchor="t"/>
          <a:lstStyle/>
          <a:p>
            <a:pPr algn="just" eaLnBrk="1" hangingPunct="1"/>
            <a:r>
              <a:rPr lang="en-US" altLang="es-CL" sz="3200" dirty="0">
                <a:solidFill>
                  <a:schemeClr val="tx1"/>
                </a:solidFill>
                <a:latin typeface="Berlin Sans FB Demi" panose="020E0802020502020306" pitchFamily="34" charset="0"/>
                <a:sym typeface="Calibri" panose="020F0502020204030204" pitchFamily="34" charset="0"/>
              </a:rPr>
              <a:t>Changing pronouns, personal and possessive.</a:t>
            </a:r>
          </a:p>
          <a:p>
            <a:pPr algn="just" eaLnBrk="1" hangingPunct="1"/>
            <a:r>
              <a:rPr lang="en-US" altLang="es-CL" sz="3200" b="1" dirty="0">
                <a:solidFill>
                  <a:schemeClr val="tx1"/>
                </a:solidFill>
                <a:latin typeface="Berlin Sans FB Demi" panose="020E0802020502020306" pitchFamily="34" charset="0"/>
                <a:ea typeface="ヒラギノ角ゴ ProN W3" charset="-128"/>
                <a:sym typeface="Calibri" panose="020F0502020204030204" pitchFamily="34" charset="0"/>
              </a:rPr>
              <a:t>Pronouns change (or not) depending on the view of the reporter</a:t>
            </a:r>
          </a:p>
          <a:p>
            <a:pPr algn="just" eaLnBrk="1" hangingPunct="1">
              <a:spcBef>
                <a:spcPts val="3000"/>
              </a:spcBef>
            </a:pPr>
            <a:endParaRPr lang="en-US" altLang="es-CL" dirty="0">
              <a:latin typeface="Calibri" panose="020F0502020204030204" pitchFamily="34" charset="0"/>
              <a:ea typeface="ヒラギノ角ゴ ProN W3" charset="-128"/>
              <a:sym typeface="Calibri" panose="020F0502020204030204" pitchFamily="34" charset="0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8221517"/>
              </p:ext>
            </p:extLst>
          </p:nvPr>
        </p:nvGraphicFramePr>
        <p:xfrm>
          <a:off x="172586" y="2220245"/>
          <a:ext cx="7354647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1549">
                  <a:extLst>
                    <a:ext uri="{9D8B030D-6E8A-4147-A177-3AD203B41FA5}">
                      <a16:colId xmlns:a16="http://schemas.microsoft.com/office/drawing/2014/main" val="2839904432"/>
                    </a:ext>
                  </a:extLst>
                </a:gridCol>
                <a:gridCol w="2451549">
                  <a:extLst>
                    <a:ext uri="{9D8B030D-6E8A-4147-A177-3AD203B41FA5}">
                      <a16:colId xmlns:a16="http://schemas.microsoft.com/office/drawing/2014/main" val="263399337"/>
                    </a:ext>
                  </a:extLst>
                </a:gridCol>
                <a:gridCol w="2451549">
                  <a:extLst>
                    <a:ext uri="{9D8B030D-6E8A-4147-A177-3AD203B41FA5}">
                      <a16:colId xmlns:a16="http://schemas.microsoft.com/office/drawing/2014/main" val="28239810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L" sz="4000" dirty="0"/>
                        <a:t>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4000" dirty="0"/>
                        <a:t>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4000" dirty="0"/>
                        <a:t>MY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3173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sz="4000" dirty="0"/>
                        <a:t>HE/SHE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4000" dirty="0"/>
                        <a:t>HIM/HER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4000" dirty="0"/>
                        <a:t>HIS/HER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9851268"/>
                  </a:ext>
                </a:extLst>
              </a:tr>
            </a:tbl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5507689"/>
              </p:ext>
            </p:extLst>
          </p:nvPr>
        </p:nvGraphicFramePr>
        <p:xfrm>
          <a:off x="7527234" y="2230242"/>
          <a:ext cx="4664763" cy="1392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4921">
                  <a:extLst>
                    <a:ext uri="{9D8B030D-6E8A-4147-A177-3AD203B41FA5}">
                      <a16:colId xmlns:a16="http://schemas.microsoft.com/office/drawing/2014/main" val="3639031228"/>
                    </a:ext>
                  </a:extLst>
                </a:gridCol>
                <a:gridCol w="1554921">
                  <a:extLst>
                    <a:ext uri="{9D8B030D-6E8A-4147-A177-3AD203B41FA5}">
                      <a16:colId xmlns:a16="http://schemas.microsoft.com/office/drawing/2014/main" val="145736174"/>
                    </a:ext>
                  </a:extLst>
                </a:gridCol>
                <a:gridCol w="1554921">
                  <a:extLst>
                    <a:ext uri="{9D8B030D-6E8A-4147-A177-3AD203B41FA5}">
                      <a16:colId xmlns:a16="http://schemas.microsoft.com/office/drawing/2014/main" val="2303916455"/>
                    </a:ext>
                  </a:extLst>
                </a:gridCol>
              </a:tblGrid>
              <a:tr h="664404">
                <a:tc>
                  <a:txBody>
                    <a:bodyPr/>
                    <a:lstStyle/>
                    <a:p>
                      <a:r>
                        <a:rPr lang="es-CL" sz="3600" dirty="0"/>
                        <a:t>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3600" dirty="0"/>
                        <a:t>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3600" dirty="0"/>
                        <a:t>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3221617"/>
                  </a:ext>
                </a:extLst>
              </a:tr>
              <a:tr h="727680">
                <a:tc>
                  <a:txBody>
                    <a:bodyPr/>
                    <a:lstStyle/>
                    <a:p>
                      <a:r>
                        <a:rPr lang="es-CL" sz="4000" dirty="0"/>
                        <a:t>THEY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4000" dirty="0"/>
                        <a:t>THEM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4000" dirty="0"/>
                        <a:t>THEIR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2492431"/>
                  </a:ext>
                </a:extLst>
              </a:tr>
            </a:tbl>
          </a:graphicData>
        </a:graphic>
      </p:graphicFrame>
      <p:sp>
        <p:nvSpPr>
          <p:cNvPr id="15" name="CuadroTexto 14"/>
          <p:cNvSpPr txBox="1"/>
          <p:nvPr/>
        </p:nvSpPr>
        <p:spPr>
          <a:xfrm>
            <a:off x="172586" y="4231925"/>
            <a:ext cx="90419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dirty="0"/>
              <a:t>DIRECT SPEECH: JOHN SAID, “</a:t>
            </a:r>
            <a:r>
              <a:rPr lang="es-CL" sz="3200" u="sng" dirty="0">
                <a:solidFill>
                  <a:srgbClr val="FF0000"/>
                </a:solidFill>
              </a:rPr>
              <a:t>I</a:t>
            </a:r>
            <a:r>
              <a:rPr lang="es-CL" sz="3200" dirty="0"/>
              <a:t> </a:t>
            </a:r>
            <a:r>
              <a:rPr lang="es-CL" sz="3200" dirty="0">
                <a:solidFill>
                  <a:schemeClr val="accent1"/>
                </a:solidFill>
              </a:rPr>
              <a:t>AM</a:t>
            </a:r>
            <a:r>
              <a:rPr lang="es-CL" sz="3200" dirty="0"/>
              <a:t> COOKING”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172586" y="5309143"/>
            <a:ext cx="82200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u="sng" dirty="0">
                <a:solidFill>
                  <a:schemeClr val="accent1">
                    <a:lumMod val="75000"/>
                  </a:schemeClr>
                </a:solidFill>
              </a:rPr>
              <a:t>REPORTED SPEECH</a:t>
            </a:r>
            <a:r>
              <a:rPr lang="es-CL" sz="4000" dirty="0"/>
              <a:t>: JOHN SAID THAT </a:t>
            </a:r>
            <a:r>
              <a:rPr lang="es-CL" sz="4000" u="sng" dirty="0">
                <a:solidFill>
                  <a:srgbClr val="FF0000"/>
                </a:solidFill>
              </a:rPr>
              <a:t>HE</a:t>
            </a:r>
            <a:r>
              <a:rPr lang="es-CL" sz="4000" dirty="0">
                <a:solidFill>
                  <a:srgbClr val="FF0000"/>
                </a:solidFill>
              </a:rPr>
              <a:t> </a:t>
            </a:r>
            <a:r>
              <a:rPr lang="es-CL" sz="4000" dirty="0">
                <a:solidFill>
                  <a:schemeClr val="accent1"/>
                </a:solidFill>
              </a:rPr>
              <a:t>WAS</a:t>
            </a:r>
            <a:r>
              <a:rPr lang="es-CL" sz="4000" u="sng" dirty="0">
                <a:solidFill>
                  <a:schemeClr val="accent1"/>
                </a:solidFill>
              </a:rPr>
              <a:t> </a:t>
            </a:r>
            <a:r>
              <a:rPr lang="es-CL" sz="4000" dirty="0"/>
              <a:t>COOKING</a:t>
            </a:r>
          </a:p>
        </p:txBody>
      </p:sp>
      <p:cxnSp>
        <p:nvCxnSpPr>
          <p:cNvPr id="18" name="Conector: angular 17"/>
          <p:cNvCxnSpPr>
            <a:cxnSpLocks/>
          </p:cNvCxnSpPr>
          <p:nvPr/>
        </p:nvCxnSpPr>
        <p:spPr>
          <a:xfrm rot="10800000" flipV="1">
            <a:off x="2054088" y="4770533"/>
            <a:ext cx="3869637" cy="1275274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582" y="3693315"/>
            <a:ext cx="3234418" cy="311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87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410887"/>
            <a:ext cx="7228321" cy="3802097"/>
          </a:xfrm>
        </p:spPr>
      </p:pic>
    </p:spTree>
    <p:extLst>
      <p:ext uri="{BB962C8B-B14F-4D97-AF65-F5344CB8AC3E}">
        <p14:creationId xmlns:p14="http://schemas.microsoft.com/office/powerpoint/2010/main" val="382413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EXAMPLES/EXERCISES: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14637" y="1764312"/>
            <a:ext cx="8915400" cy="3777622"/>
          </a:xfrm>
        </p:spPr>
        <p:txBody>
          <a:bodyPr>
            <a:normAutofit/>
          </a:bodyPr>
          <a:lstStyle/>
          <a:p>
            <a:r>
              <a:rPr lang="es-CL" sz="3200" dirty="0"/>
              <a:t>“I </a:t>
            </a:r>
            <a:r>
              <a:rPr lang="es-CL" sz="3200" u="sng" dirty="0"/>
              <a:t>FEEL</a:t>
            </a:r>
            <a:r>
              <a:rPr lang="es-CL" sz="3200" dirty="0"/>
              <a:t> ILL”        </a:t>
            </a:r>
          </a:p>
          <a:p>
            <a:r>
              <a:rPr lang="es-CL" sz="3200" dirty="0"/>
              <a:t>SANDRA SAID</a:t>
            </a:r>
          </a:p>
          <a:p>
            <a:r>
              <a:rPr lang="es-CL" sz="3200" dirty="0"/>
              <a:t> “I’</a:t>
            </a:r>
            <a:r>
              <a:rPr lang="es-CL" sz="3200" u="sng" dirty="0"/>
              <a:t>M GOING </a:t>
            </a:r>
            <a:r>
              <a:rPr lang="es-CL" sz="3200" dirty="0"/>
              <a:t>INTO TOWN”         </a:t>
            </a:r>
          </a:p>
          <a:p>
            <a:r>
              <a:rPr lang="es-CL" sz="3200" dirty="0"/>
              <a:t>MARK SAID</a:t>
            </a:r>
          </a:p>
          <a:p>
            <a:r>
              <a:rPr lang="es-CL" sz="3200" dirty="0"/>
              <a:t>“I </a:t>
            </a:r>
            <a:r>
              <a:rPr lang="es-CL" sz="3200" u="sng" dirty="0" err="1"/>
              <a:t>studied</a:t>
            </a:r>
            <a:r>
              <a:rPr lang="es-CL" sz="3200" dirty="0"/>
              <a:t> </a:t>
            </a:r>
            <a:r>
              <a:rPr lang="es-CL" sz="3200" dirty="0" err="1"/>
              <a:t>music</a:t>
            </a:r>
            <a:r>
              <a:rPr lang="es-CL" sz="3200" dirty="0"/>
              <a:t> </a:t>
            </a:r>
            <a:r>
              <a:rPr lang="es-CL" sz="3200" dirty="0" err="1"/>
              <a:t>for</a:t>
            </a:r>
            <a:r>
              <a:rPr lang="es-CL" sz="3200" dirty="0"/>
              <a:t> </a:t>
            </a:r>
            <a:r>
              <a:rPr lang="es-CL" sz="3200" dirty="0" err="1"/>
              <a:t>five</a:t>
            </a:r>
            <a:r>
              <a:rPr lang="es-CL" sz="3200" dirty="0"/>
              <a:t> </a:t>
            </a:r>
            <a:r>
              <a:rPr lang="es-CL" sz="3200" dirty="0" err="1"/>
              <a:t>years</a:t>
            </a:r>
            <a:r>
              <a:rPr lang="es-CL" sz="3200" dirty="0"/>
              <a:t>”</a:t>
            </a:r>
          </a:p>
          <a:p>
            <a:r>
              <a:rPr lang="es-CL" sz="3200" dirty="0"/>
              <a:t>Alex </a:t>
            </a:r>
            <a:r>
              <a:rPr lang="es-CL" sz="3200" dirty="0" err="1"/>
              <a:t>said</a:t>
            </a:r>
            <a:r>
              <a:rPr lang="es-CL" sz="3200" dirty="0"/>
              <a:t> 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790121" y="2436927"/>
            <a:ext cx="4002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dirty="0">
                <a:solidFill>
                  <a:srgbClr val="FF0000"/>
                </a:solidFill>
              </a:rPr>
              <a:t>(THAT)</a:t>
            </a:r>
            <a:r>
              <a:rPr lang="es-CL" sz="3200" dirty="0"/>
              <a:t> </a:t>
            </a:r>
            <a:r>
              <a:rPr lang="es-CL" sz="3200" b="1" dirty="0">
                <a:solidFill>
                  <a:srgbClr val="92D050"/>
                </a:solidFill>
              </a:rPr>
              <a:t>SHE</a:t>
            </a:r>
            <a:r>
              <a:rPr lang="es-CL" sz="3200" dirty="0"/>
              <a:t> </a:t>
            </a:r>
            <a:r>
              <a:rPr lang="es-CL" sz="3200" b="1" dirty="0">
                <a:solidFill>
                  <a:srgbClr val="00B0F0"/>
                </a:solidFill>
              </a:rPr>
              <a:t>FELT</a:t>
            </a:r>
            <a:r>
              <a:rPr lang="es-CL" sz="3200" dirty="0"/>
              <a:t> ILL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3207026" y="3577129"/>
            <a:ext cx="7076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dirty="0">
                <a:solidFill>
                  <a:srgbClr val="FF0000"/>
                </a:solidFill>
              </a:rPr>
              <a:t>(THAT) </a:t>
            </a:r>
            <a:r>
              <a:rPr lang="es-CL" sz="3200" b="1" dirty="0">
                <a:solidFill>
                  <a:srgbClr val="92D050"/>
                </a:solidFill>
              </a:rPr>
              <a:t>HE</a:t>
            </a:r>
            <a:r>
              <a:rPr lang="es-CL" sz="3200" dirty="0"/>
              <a:t> </a:t>
            </a:r>
            <a:r>
              <a:rPr lang="es-CL" sz="3200" b="1" dirty="0">
                <a:solidFill>
                  <a:srgbClr val="00B0F0"/>
                </a:solidFill>
              </a:rPr>
              <a:t>WAS</a:t>
            </a:r>
            <a:r>
              <a:rPr lang="es-CL" sz="3200" dirty="0"/>
              <a:t> </a:t>
            </a:r>
            <a:r>
              <a:rPr lang="es-CL" sz="3200" b="1" dirty="0">
                <a:solidFill>
                  <a:srgbClr val="00B0F0"/>
                </a:solidFill>
              </a:rPr>
              <a:t>GOING</a:t>
            </a:r>
            <a:r>
              <a:rPr lang="es-CL" sz="3200" dirty="0"/>
              <a:t> INTO TOWN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2888974" y="4829562"/>
            <a:ext cx="9435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dirty="0">
                <a:solidFill>
                  <a:srgbClr val="FF0000"/>
                </a:solidFill>
              </a:rPr>
              <a:t>(THAT) </a:t>
            </a:r>
            <a:r>
              <a:rPr lang="es-CL" sz="3200" b="1" dirty="0">
                <a:solidFill>
                  <a:srgbClr val="92D050"/>
                </a:solidFill>
              </a:rPr>
              <a:t>HE</a:t>
            </a:r>
            <a:r>
              <a:rPr lang="es-CL" sz="3200" dirty="0"/>
              <a:t> </a:t>
            </a:r>
            <a:r>
              <a:rPr lang="es-CL" sz="3200" b="1" dirty="0">
                <a:solidFill>
                  <a:srgbClr val="00B0F0"/>
                </a:solidFill>
              </a:rPr>
              <a:t>HAD STUDIED </a:t>
            </a:r>
            <a:r>
              <a:rPr lang="es-CL" sz="3200" dirty="0"/>
              <a:t>MUSIC FOR FIVE YEARS</a:t>
            </a:r>
          </a:p>
        </p:txBody>
      </p:sp>
    </p:spTree>
    <p:extLst>
      <p:ext uri="{BB962C8B-B14F-4D97-AF65-F5344CB8AC3E}">
        <p14:creationId xmlns:p14="http://schemas.microsoft.com/office/powerpoint/2010/main" val="203996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682" y="1410887"/>
            <a:ext cx="9325516" cy="4465981"/>
          </a:xfrm>
        </p:spPr>
      </p:pic>
    </p:spTree>
    <p:extLst>
      <p:ext uri="{BB962C8B-B14F-4D97-AF65-F5344CB8AC3E}">
        <p14:creationId xmlns:p14="http://schemas.microsoft.com/office/powerpoint/2010/main" val="672316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81400" y="168950"/>
            <a:ext cx="8610600" cy="1293028"/>
          </a:xfrm>
        </p:spPr>
        <p:txBody>
          <a:bodyPr/>
          <a:lstStyle/>
          <a:p>
            <a:pPr algn="ctr"/>
            <a:r>
              <a:rPr lang="es-CL" dirty="0"/>
              <a:t>TIME AND PLACE CHANGES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5340" y="535264"/>
            <a:ext cx="10820400" cy="4024125"/>
          </a:xfrm>
        </p:spPr>
        <p:txBody>
          <a:bodyPr>
            <a:normAutofit/>
          </a:bodyPr>
          <a:lstStyle/>
          <a:p>
            <a:r>
              <a:rPr lang="es-CL" sz="2800" dirty="0" err="1"/>
              <a:t>It</a:t>
            </a:r>
            <a:r>
              <a:rPr lang="es-CL" sz="2800" dirty="0"/>
              <a:t> </a:t>
            </a:r>
            <a:r>
              <a:rPr lang="es-CL" sz="2800" dirty="0" err="1"/>
              <a:t>is</a:t>
            </a:r>
            <a:r>
              <a:rPr lang="es-CL" sz="2800" dirty="0"/>
              <a:t> </a:t>
            </a:r>
            <a:r>
              <a:rPr lang="es-CL" sz="2800" dirty="0" err="1"/>
              <a:t>often</a:t>
            </a:r>
            <a:r>
              <a:rPr lang="es-CL" sz="2800" dirty="0"/>
              <a:t> </a:t>
            </a:r>
            <a:r>
              <a:rPr lang="es-CL" sz="2800" dirty="0" err="1"/>
              <a:t>necessary</a:t>
            </a:r>
            <a:r>
              <a:rPr lang="es-CL" sz="2800" dirty="0"/>
              <a:t> to </a:t>
            </a:r>
            <a:r>
              <a:rPr lang="es-CL" sz="2800" dirty="0" err="1"/>
              <a:t>make</a:t>
            </a:r>
            <a:r>
              <a:rPr lang="es-CL" sz="2800" dirty="0"/>
              <a:t> time and place </a:t>
            </a:r>
            <a:r>
              <a:rPr lang="es-CL" sz="2800" dirty="0" err="1"/>
              <a:t>changes</a:t>
            </a:r>
            <a:r>
              <a:rPr lang="es-CL" sz="2800" dirty="0"/>
              <a:t> in </a:t>
            </a:r>
            <a:r>
              <a:rPr lang="es-CL" sz="2800" dirty="0" err="1"/>
              <a:t>relation</a:t>
            </a:r>
            <a:r>
              <a:rPr lang="es-CL" sz="2800" dirty="0"/>
              <a:t> to tense </a:t>
            </a:r>
            <a:r>
              <a:rPr lang="es-CL" sz="2800" dirty="0" err="1"/>
              <a:t>changes</a:t>
            </a:r>
            <a:r>
              <a:rPr lang="es-CL" sz="2800" dirty="0"/>
              <a:t>.  </a:t>
            </a:r>
            <a:r>
              <a:rPr lang="es-CL" sz="2800" dirty="0">
                <a:solidFill>
                  <a:srgbClr val="FF0000"/>
                </a:solidFill>
              </a:rPr>
              <a:t>TIME EXPRESSIONS</a:t>
            </a:r>
            <a:r>
              <a:rPr lang="es-CL" sz="2800" dirty="0"/>
              <a:t>:</a:t>
            </a:r>
          </a:p>
          <a:p>
            <a:pPr marL="0" indent="0">
              <a:buNone/>
            </a:pPr>
            <a:endParaRPr lang="es-CL" sz="3200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8318886"/>
              </p:ext>
            </p:extLst>
          </p:nvPr>
        </p:nvGraphicFramePr>
        <p:xfrm>
          <a:off x="639415" y="1632160"/>
          <a:ext cx="9949070" cy="5201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74535">
                  <a:extLst>
                    <a:ext uri="{9D8B030D-6E8A-4147-A177-3AD203B41FA5}">
                      <a16:colId xmlns:a16="http://schemas.microsoft.com/office/drawing/2014/main" val="3595476252"/>
                    </a:ext>
                  </a:extLst>
                </a:gridCol>
                <a:gridCol w="4974535">
                  <a:extLst>
                    <a:ext uri="{9D8B030D-6E8A-4147-A177-3AD203B41FA5}">
                      <a16:colId xmlns:a16="http://schemas.microsoft.com/office/drawing/2014/main" val="2009377321"/>
                    </a:ext>
                  </a:extLst>
                </a:gridCol>
              </a:tblGrid>
              <a:tr h="544734">
                <a:tc>
                  <a:txBody>
                    <a:bodyPr/>
                    <a:lstStyle/>
                    <a:p>
                      <a:r>
                        <a:rPr lang="es-CL" sz="3000" dirty="0"/>
                        <a:t>DIRECT SPEECH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3000" dirty="0"/>
                        <a:t>REPORTED SPEECH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739965"/>
                  </a:ext>
                </a:extLst>
              </a:tr>
              <a:tr h="544734">
                <a:tc>
                  <a:txBody>
                    <a:bodyPr/>
                    <a:lstStyle/>
                    <a:p>
                      <a:r>
                        <a:rPr lang="es-CL" sz="3000" dirty="0"/>
                        <a:t>NOW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3000" dirty="0"/>
                        <a:t>THEN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0101301"/>
                  </a:ext>
                </a:extLst>
              </a:tr>
              <a:tr h="544734">
                <a:tc>
                  <a:txBody>
                    <a:bodyPr/>
                    <a:lstStyle/>
                    <a:p>
                      <a:r>
                        <a:rPr lang="es-CL" sz="3000" dirty="0"/>
                        <a:t>TODAY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3000" dirty="0"/>
                        <a:t>THAT 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84028"/>
                  </a:ext>
                </a:extLst>
              </a:tr>
              <a:tr h="544734">
                <a:tc>
                  <a:txBody>
                    <a:bodyPr/>
                    <a:lstStyle/>
                    <a:p>
                      <a:r>
                        <a:rPr lang="es-CL" sz="3000" dirty="0"/>
                        <a:t>TONIGHT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3000" dirty="0"/>
                        <a:t>THAT NIGHT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0782470"/>
                  </a:ext>
                </a:extLst>
              </a:tr>
              <a:tr h="544734">
                <a:tc>
                  <a:txBody>
                    <a:bodyPr/>
                    <a:lstStyle/>
                    <a:p>
                      <a:r>
                        <a:rPr lang="es-CL" sz="3000" dirty="0"/>
                        <a:t>YESTERDAY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3000" dirty="0"/>
                        <a:t>THE DAY BEFORE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0901462"/>
                  </a:ext>
                </a:extLst>
              </a:tr>
              <a:tr h="998679">
                <a:tc>
                  <a:txBody>
                    <a:bodyPr/>
                    <a:lstStyle/>
                    <a:p>
                      <a:r>
                        <a:rPr lang="es-CL" sz="3000" dirty="0"/>
                        <a:t>TOMORROW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3000" dirty="0"/>
                        <a:t>THE FOLLOWING DAY/THE NEXT 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9504819"/>
                  </a:ext>
                </a:extLst>
              </a:tr>
              <a:tr h="1452624">
                <a:tc>
                  <a:txBody>
                    <a:bodyPr/>
                    <a:lstStyle/>
                    <a:p>
                      <a:r>
                        <a:rPr lang="es-CL" sz="2500" dirty="0"/>
                        <a:t>NEXT DAY/WEEK/MONTH/YEAR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3000" dirty="0"/>
                        <a:t>THE FOLLOWING DAY/WEEK/MONTH/YEAR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01820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5346866"/>
      </p:ext>
    </p:extLst>
  </p:cSld>
  <p:clrMapOvr>
    <a:masterClrMapping/>
  </p:clrMapOvr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165</TotalTime>
  <Words>318</Words>
  <Application>Microsoft Office PowerPoint</Application>
  <PresentationFormat>Ευρεία οθόνη</PresentationFormat>
  <Paragraphs>62</Paragraphs>
  <Slides>14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14</vt:i4>
      </vt:variant>
    </vt:vector>
  </HeadingPairs>
  <TitlesOfParts>
    <vt:vector size="21" baseType="lpstr">
      <vt:lpstr>Arial</vt:lpstr>
      <vt:lpstr>Berlin Sans FB</vt:lpstr>
      <vt:lpstr>Berlin Sans FB Demi</vt:lpstr>
      <vt:lpstr>Calibri</vt:lpstr>
      <vt:lpstr>Century Gothic</vt:lpstr>
      <vt:lpstr>Wingdings 3</vt:lpstr>
      <vt:lpstr>Espiral</vt:lpstr>
      <vt:lpstr>REPORTED SPEECH</vt:lpstr>
      <vt:lpstr>Παρουσίαση του PowerPoint</vt:lpstr>
      <vt:lpstr>Παρουσίαση του PowerPoint</vt:lpstr>
      <vt:lpstr>WHAT IS SHE SAYING…????</vt:lpstr>
      <vt:lpstr>Παρουσίαση του PowerPoint</vt:lpstr>
      <vt:lpstr>Παρουσίαση του PowerPoint</vt:lpstr>
      <vt:lpstr>EXAMPLES/EXERCISES:</vt:lpstr>
      <vt:lpstr>Παρουσίαση του PowerPoint</vt:lpstr>
      <vt:lpstr>TIME AND PLACE CHANGES</vt:lpstr>
      <vt:lpstr>Παρουσίαση του PowerPoint</vt:lpstr>
      <vt:lpstr>EXAMPLES OF TIME CHANGING: </vt:lpstr>
      <vt:lpstr>Παρουσίαση του PowerPoint</vt:lpstr>
      <vt:lpstr>SAY &amp; TELL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REPORTED SPEECH</dc:title>
  <dc:creator>Miss Veru</dc:creator>
  <cp:lastModifiedBy>User</cp:lastModifiedBy>
  <cp:revision>16</cp:revision>
  <dcterms:created xsi:type="dcterms:W3CDTF">2017-03-24T20:40:12Z</dcterms:created>
  <dcterms:modified xsi:type="dcterms:W3CDTF">2025-02-17T00:16:49Z</dcterms:modified>
</cp:coreProperties>
</file>