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7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9B04606-DF2C-C856-D4D3-FBB4475A22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76F94F2-870B-EFC7-97A1-9A24A0B8F7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E947D59-5578-2373-1A4F-76C5F911E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ED93A-83C1-4B30-8D8B-C22DCAF9B3D4}" type="datetimeFigureOut">
              <a:rPr lang="el-GR" smtClean="0"/>
              <a:t>25/11/2024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76CB9A6-8CEA-E783-B29D-BFA7DEBF8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9C81F20-B34C-9169-8B6D-015A400B9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DE74B-1E17-4C8D-962D-D144E920157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58339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A88CA3C-817E-668E-D821-4914A6E69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EBE377C4-A3E9-7B30-3A75-78410C75F0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158C3A6-2B4F-5AB7-C5C4-1F5688642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ED93A-83C1-4B30-8D8B-C22DCAF9B3D4}" type="datetimeFigureOut">
              <a:rPr lang="el-GR" smtClean="0"/>
              <a:t>25/11/2024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0EF2615-0016-72AB-DA45-8C69278AD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ACA75ED-B266-667C-699A-0E277D8BC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DE74B-1E17-4C8D-962D-D144E920157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97209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71DE620A-EA91-B343-A07E-B742B115E3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B53BBC77-E75E-5352-EFE4-80130B2374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C7D077A-2640-04E4-FE13-60D4C78A5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ED93A-83C1-4B30-8D8B-C22DCAF9B3D4}" type="datetimeFigureOut">
              <a:rPr lang="el-GR" smtClean="0"/>
              <a:t>25/11/2024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4B60986-CF5C-B715-38AA-83B6FD256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9750F8D-511B-9E28-66F0-96F87CBD6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DE74B-1E17-4C8D-962D-D144E920157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08439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6B00C04-18BA-7370-54B7-95C312FF5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87D4410-EA88-E360-BEC8-EBD98F6CDB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1FEC422-5765-F79B-16A4-8C4BF7211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ED93A-83C1-4B30-8D8B-C22DCAF9B3D4}" type="datetimeFigureOut">
              <a:rPr lang="el-GR" smtClean="0"/>
              <a:t>25/11/2024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B13507B-C2BB-AD74-B9CF-2EA348EBA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CA787A9-4F06-B2F8-094F-729B80355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DE74B-1E17-4C8D-962D-D144E920157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83794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1AEA65E-32E7-E8AF-74FD-9428FDE53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0B30EEE-498F-6C3B-0E6E-375B590453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A757AF7-6F04-09B7-8EFC-E0A203F50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ED93A-83C1-4B30-8D8B-C22DCAF9B3D4}" type="datetimeFigureOut">
              <a:rPr lang="el-GR" smtClean="0"/>
              <a:t>25/11/2024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790DE79-C2C1-17AC-8D88-C20EC22AB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4F9EFA5-DEED-1FAC-CE4E-AD04A3813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DE74B-1E17-4C8D-962D-D144E920157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7086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0F1A0CC-EA99-7250-A386-0CDA50FCB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0765576-2588-8E63-F36E-6D9B040C37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F92DC885-3D4A-57F6-BA5F-4ABC6BEEAA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AA3D878-46EA-C30A-6AD1-D5AA70626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ED93A-83C1-4B30-8D8B-C22DCAF9B3D4}" type="datetimeFigureOut">
              <a:rPr lang="el-GR" smtClean="0"/>
              <a:t>25/11/2024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5B17BCC2-D72E-E7BC-6445-E51C36D8F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51AE871A-0D34-045C-8DA2-321376714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DE74B-1E17-4C8D-962D-D144E920157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2696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8FD0634-7C41-F7D6-0087-CA4786A9D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10AE81A2-1144-2053-78A9-C9D5D698E6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647287BE-3F2D-F460-1B01-90B9ECD11B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A320200B-4A2C-1E1E-F4F5-9F050ED374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51D5636A-9A3E-C37F-2881-0CC8F83AC6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A24C9E1C-1805-894F-798D-C0A8A999F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ED93A-83C1-4B30-8D8B-C22DCAF9B3D4}" type="datetimeFigureOut">
              <a:rPr lang="el-GR" smtClean="0"/>
              <a:t>25/11/2024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3D1B06D2-A0ED-8BED-16CC-D6A41B93E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738A25C5-21A3-28C0-37F3-7D92E3ACA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DE74B-1E17-4C8D-962D-D144E920157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3947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2A8A18C-3C9C-4570-9F0F-B9D4C75C7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4E61E47D-1895-89EE-B1EF-52E25972D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ED93A-83C1-4B30-8D8B-C22DCAF9B3D4}" type="datetimeFigureOut">
              <a:rPr lang="el-GR" smtClean="0"/>
              <a:t>25/11/2024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81BC7A44-722A-521B-26E1-15ED6DBC5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3C0B5494-13DD-07FA-D792-BF909D323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DE74B-1E17-4C8D-962D-D144E920157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7860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5B5627ED-B680-929B-B5D3-443E6CAF8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ED93A-83C1-4B30-8D8B-C22DCAF9B3D4}" type="datetimeFigureOut">
              <a:rPr lang="el-GR" smtClean="0"/>
              <a:t>25/11/2024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37D4617C-1F76-ED66-3C19-A667DEE21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CFFC0A6D-D31B-4EDD-ABCC-6381FC5F0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DE74B-1E17-4C8D-962D-D144E920157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11435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07CB495-18FB-5C3B-D984-49684D1DB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828D52C-FCB4-D878-A4D4-E3D3F4B8C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609ECA28-98DE-AC09-EA02-CEC1EC0998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3E317A2-2C0E-0BAD-57A2-21FE6B84B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ED93A-83C1-4B30-8D8B-C22DCAF9B3D4}" type="datetimeFigureOut">
              <a:rPr lang="el-GR" smtClean="0"/>
              <a:t>25/11/2024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57C7C66-E724-BC8F-6205-D5FA1B3A0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67F8047-4283-6E42-B8AB-56DD43A46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DE74B-1E17-4C8D-962D-D144E920157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00894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B29A0CA-87C6-703C-B7AB-BD7C178EB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F6146B01-6D26-3480-A315-7AB2D07EF0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D3E9FF37-0DC6-4878-2CC5-25269C518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56644144-4E12-7EAD-FBB3-992F73D5B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ED93A-83C1-4B30-8D8B-C22DCAF9B3D4}" type="datetimeFigureOut">
              <a:rPr lang="el-GR" smtClean="0"/>
              <a:t>25/11/2024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A5FB07E-F441-7112-26AD-D12B25964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13F8AABA-DF9E-F4EB-F077-4204D131B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DE74B-1E17-4C8D-962D-D144E920157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0998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3F67C8CB-E716-1F38-EDC5-5600CE597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0A918361-127B-FE4C-9F7D-4F6926597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66ED5DE-42A7-3CF1-849C-16FD9E95E2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ED93A-83C1-4B30-8D8B-C22DCAF9B3D4}" type="datetimeFigureOut">
              <a:rPr lang="el-GR" smtClean="0"/>
              <a:t>25/11/2024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BBF3BCB-6A62-7216-A40A-6699E0E642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206E757-4F2A-91D9-C499-1C3CB7EE5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EDE74B-1E17-4C8D-962D-D144E920157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0046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implyeducate.me/2014/05/23/reasons-why-we-should-save-endangered-species/" TargetMode="External"/><Relationship Id="rId2" Type="http://schemas.openxmlformats.org/officeDocument/2006/relationships/hyperlink" Target="https://onekindplanet.org/save-endangered-animals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ultbox.co.uk/features/lists/5-ways-you-can-help-prevent-animal-extinction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cJoo8dUp2eM?si=QNW2bMH0W69hPphP" TargetMode="External"/><Relationship Id="rId2" Type="http://schemas.openxmlformats.org/officeDocument/2006/relationships/hyperlink" Target="https://youtu.be/lyt9vIQvszs?si=fRhmTE3cbbcAfhlK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sophtsironi/tfk5zol8tx15fuxt" TargetMode="External"/><Relationship Id="rId2" Type="http://schemas.openxmlformats.org/officeDocument/2006/relationships/hyperlink" Target="https://docs.google.com/document/d/1WSULGx88zQ2LEvleQSZB_tjtb75BkeKexUhqFmhQ16M/edit?usp=sharing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class11.sch.gr/modules/units/padlet.com/sophtsironi/tfk5zol8tx15fux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F2719062-25D6-77E0-38CF-BB55279F11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2801" y="383821"/>
            <a:ext cx="10555110" cy="6231467"/>
          </a:xfrm>
        </p:spPr>
        <p:txBody>
          <a:bodyPr>
            <a:normAutofit fontScale="25000" lnSpcReduction="20000"/>
          </a:bodyPr>
          <a:lstStyle/>
          <a:p>
            <a:r>
              <a:rPr lang="el-GR" sz="7200" b="1" dirty="0">
                <a:solidFill>
                  <a:srgbClr val="000080"/>
                </a:solidFill>
                <a:effectLst/>
              </a:rPr>
              <a:t>Στόχοι του μαθήματος:</a:t>
            </a:r>
            <a:endParaRPr lang="el-GR" sz="7200" dirty="0"/>
          </a:p>
          <a:p>
            <a:r>
              <a:rPr lang="el-GR" sz="7200" dirty="0">
                <a:solidFill>
                  <a:srgbClr val="000080"/>
                </a:solidFill>
                <a:effectLst/>
              </a:rPr>
              <a:t>Να προβληματιστούν οι  μαθητές σχετικά με το πρόβλημα της εξαφάνισης των ζώων και να αναζητήσουν λύσεις.</a:t>
            </a:r>
            <a:endParaRPr lang="el-GR" sz="7200" dirty="0"/>
          </a:p>
          <a:p>
            <a:r>
              <a:rPr lang="el-GR" sz="7200" dirty="0">
                <a:solidFill>
                  <a:srgbClr val="000080"/>
                </a:solidFill>
                <a:effectLst/>
              </a:rPr>
              <a:t>Να αξιοποιήσουν το υλικό που τους παρέχετε σε αυτήν την ενότητα και στην αντίστοιχη ενότητα του βιβλίου τους (</a:t>
            </a:r>
            <a:r>
              <a:rPr lang="el-GR" sz="7200" b="1" dirty="0">
                <a:solidFill>
                  <a:srgbClr val="000080"/>
                </a:solidFill>
                <a:effectLst/>
              </a:rPr>
              <a:t>Αγγλικά Α΄ Λυκείου, Ενότητα 5</a:t>
            </a:r>
            <a:r>
              <a:rPr lang="el-GR" sz="7200" dirty="0">
                <a:solidFill>
                  <a:srgbClr val="000080"/>
                </a:solidFill>
                <a:effectLst/>
              </a:rPr>
              <a:t>) για να συγγράψουν </a:t>
            </a:r>
            <a:r>
              <a:rPr lang="el-GR" sz="7200" b="1" dirty="0">
                <a:solidFill>
                  <a:srgbClr val="000080"/>
                </a:solidFill>
                <a:effectLst/>
              </a:rPr>
              <a:t>έκθεση</a:t>
            </a:r>
            <a:r>
              <a:rPr lang="el-GR" sz="7200" dirty="0">
                <a:solidFill>
                  <a:srgbClr val="000080"/>
                </a:solidFill>
                <a:effectLst/>
              </a:rPr>
              <a:t> όπου θα εκθέτουν τις απόψεις τους σχετικά με τον τρόπο αντιμετώπισης του φαινομένου της ραγδαίας εξαφάνισης πολλών ειδών ζώων.</a:t>
            </a:r>
            <a:endParaRPr lang="el-GR" sz="7200" dirty="0"/>
          </a:p>
          <a:p>
            <a:r>
              <a:rPr lang="el-GR" sz="7200" dirty="0">
                <a:solidFill>
                  <a:srgbClr val="000080"/>
                </a:solidFill>
                <a:effectLst/>
              </a:rPr>
              <a:t>Να εξοικειωθούν με τα </a:t>
            </a:r>
            <a:r>
              <a:rPr lang="el-GR" sz="7200" dirty="0" err="1">
                <a:solidFill>
                  <a:srgbClr val="000080"/>
                </a:solidFill>
                <a:effectLst/>
              </a:rPr>
              <a:t>google</a:t>
            </a:r>
            <a:r>
              <a:rPr lang="el-GR" sz="7200" dirty="0">
                <a:solidFill>
                  <a:srgbClr val="000080"/>
                </a:solidFill>
                <a:effectLst/>
              </a:rPr>
              <a:t> </a:t>
            </a:r>
            <a:r>
              <a:rPr lang="el-GR" sz="7200" dirty="0" err="1">
                <a:solidFill>
                  <a:srgbClr val="000080"/>
                </a:solidFill>
                <a:effectLst/>
              </a:rPr>
              <a:t>docs</a:t>
            </a:r>
            <a:r>
              <a:rPr lang="el-GR" sz="7200" dirty="0">
                <a:solidFill>
                  <a:srgbClr val="000080"/>
                </a:solidFill>
                <a:effectLst/>
              </a:rPr>
              <a:t> και την εφαρμογή </a:t>
            </a:r>
            <a:r>
              <a:rPr lang="el-GR" sz="7200" dirty="0" err="1">
                <a:solidFill>
                  <a:srgbClr val="000080"/>
                </a:solidFill>
                <a:effectLst/>
              </a:rPr>
              <a:t>padlet</a:t>
            </a:r>
            <a:r>
              <a:rPr lang="el-GR" sz="7200" dirty="0">
                <a:solidFill>
                  <a:srgbClr val="000080"/>
                </a:solidFill>
                <a:effectLst/>
              </a:rPr>
              <a:t> και να </a:t>
            </a:r>
            <a:r>
              <a:rPr lang="el-GR" sz="7200" dirty="0" err="1">
                <a:solidFill>
                  <a:srgbClr val="000080"/>
                </a:solidFill>
                <a:effectLst/>
              </a:rPr>
              <a:t>αναστοχαστούν</a:t>
            </a:r>
            <a:r>
              <a:rPr lang="el-GR" sz="7200" dirty="0">
                <a:solidFill>
                  <a:srgbClr val="000080"/>
                </a:solidFill>
                <a:effectLst/>
              </a:rPr>
              <a:t> σχετικά με την προστιθέμενη αξία τους στο πλαίσιο της διδακτικής πράξης.</a:t>
            </a:r>
            <a:endParaRPr lang="el-GR" sz="7200" dirty="0"/>
          </a:p>
          <a:p>
            <a:r>
              <a:rPr lang="el-GR" sz="7200" dirty="0">
                <a:solidFill>
                  <a:srgbClr val="000080"/>
                </a:solidFill>
                <a:effectLst/>
              </a:rPr>
              <a:t>Να αναπτύξουν </a:t>
            </a:r>
            <a:r>
              <a:rPr lang="el-GR" sz="7200" dirty="0" err="1">
                <a:solidFill>
                  <a:srgbClr val="000080"/>
                </a:solidFill>
                <a:effectLst/>
              </a:rPr>
              <a:t>μεταγνωσιακές</a:t>
            </a:r>
            <a:r>
              <a:rPr lang="el-GR" sz="7200" dirty="0">
                <a:solidFill>
                  <a:srgbClr val="000080"/>
                </a:solidFill>
                <a:effectLst/>
              </a:rPr>
              <a:t> δεξιότητες.</a:t>
            </a:r>
            <a:endParaRPr lang="el-GR" sz="7200" dirty="0"/>
          </a:p>
          <a:p>
            <a:r>
              <a:rPr lang="el-GR" sz="7200" dirty="0">
                <a:solidFill>
                  <a:srgbClr val="000080"/>
                </a:solidFill>
                <a:effectLst/>
              </a:rPr>
              <a:t>Να αναπτύξουν ικανότητες αξιολόγησης (αξιολόγηση από </a:t>
            </a:r>
            <a:r>
              <a:rPr lang="el-GR" sz="7200" dirty="0" err="1">
                <a:solidFill>
                  <a:srgbClr val="000080"/>
                </a:solidFill>
                <a:effectLst/>
              </a:rPr>
              <a:t>ομοτίμους</a:t>
            </a:r>
            <a:r>
              <a:rPr lang="el-GR" sz="7200" dirty="0">
                <a:solidFill>
                  <a:srgbClr val="000080"/>
                </a:solidFill>
                <a:effectLst/>
              </a:rPr>
              <a:t>).</a:t>
            </a:r>
          </a:p>
          <a:p>
            <a:endParaRPr lang="el-GR" sz="7200" dirty="0"/>
          </a:p>
          <a:p>
            <a:pPr algn="l"/>
            <a:r>
              <a:rPr lang="el-GR" sz="7200" b="1" dirty="0">
                <a:solidFill>
                  <a:srgbClr val="0000FF"/>
                </a:solidFill>
                <a:effectLst/>
              </a:rPr>
              <a:t>Ex.15, </a:t>
            </a:r>
            <a:r>
              <a:rPr lang="el-GR" sz="7200" b="1" dirty="0" err="1">
                <a:solidFill>
                  <a:srgbClr val="0000FF"/>
                </a:solidFill>
                <a:effectLst/>
              </a:rPr>
              <a:t>page</a:t>
            </a:r>
            <a:r>
              <a:rPr lang="el-GR" sz="7200" b="1" dirty="0">
                <a:solidFill>
                  <a:srgbClr val="0000FF"/>
                </a:solidFill>
                <a:effectLst/>
              </a:rPr>
              <a:t> 60, </a:t>
            </a:r>
            <a:r>
              <a:rPr lang="el-GR" sz="7200" b="1" dirty="0" err="1">
                <a:solidFill>
                  <a:srgbClr val="0000FF"/>
                </a:solidFill>
                <a:effectLst/>
              </a:rPr>
              <a:t>E</a:t>
            </a:r>
            <a:r>
              <a:rPr lang="el-GR" sz="7200" b="1" i="1" dirty="0" err="1">
                <a:solidFill>
                  <a:srgbClr val="0000FF"/>
                </a:solidFill>
                <a:effectLst/>
              </a:rPr>
              <a:t>ndangered</a:t>
            </a:r>
            <a:r>
              <a:rPr lang="el-GR" sz="7200" b="1" i="1" dirty="0">
                <a:solidFill>
                  <a:srgbClr val="0000FF"/>
                </a:solidFill>
                <a:effectLst/>
              </a:rPr>
              <a:t> </a:t>
            </a:r>
            <a:r>
              <a:rPr lang="el-GR" sz="7200" b="1" i="1" dirty="0" err="1">
                <a:solidFill>
                  <a:srgbClr val="0000FF"/>
                </a:solidFill>
                <a:effectLst/>
              </a:rPr>
              <a:t>Species</a:t>
            </a:r>
            <a:r>
              <a:rPr lang="el-GR" sz="7200" b="1" i="1" dirty="0">
                <a:solidFill>
                  <a:srgbClr val="0000FF"/>
                </a:solidFill>
                <a:effectLst/>
              </a:rPr>
              <a:t>,</a:t>
            </a:r>
            <a:r>
              <a:rPr lang="el-GR" sz="7200" b="1" dirty="0">
                <a:solidFill>
                  <a:srgbClr val="0000FF"/>
                </a:solidFill>
                <a:effectLst/>
              </a:rPr>
              <a:t> </a:t>
            </a:r>
            <a:endParaRPr lang="el-GR" sz="7200" dirty="0"/>
          </a:p>
          <a:p>
            <a:pPr algn="l"/>
            <a:r>
              <a:rPr lang="el-GR" sz="7200" dirty="0" err="1"/>
              <a:t>Choose</a:t>
            </a:r>
            <a:r>
              <a:rPr lang="el-GR" sz="7200" dirty="0"/>
              <a:t> </a:t>
            </a:r>
            <a:r>
              <a:rPr lang="el-GR" sz="7200" b="1" dirty="0" err="1"/>
              <a:t>one</a:t>
            </a:r>
            <a:r>
              <a:rPr lang="el-GR" sz="7200" b="1" dirty="0"/>
              <a:t> of the </a:t>
            </a:r>
            <a:r>
              <a:rPr lang="el-GR" sz="7200" b="1" dirty="0" err="1"/>
              <a:t>following</a:t>
            </a:r>
            <a:r>
              <a:rPr lang="el-GR" sz="7200" b="1" dirty="0"/>
              <a:t> </a:t>
            </a:r>
            <a:r>
              <a:rPr lang="el-GR" sz="7200" b="1" dirty="0" err="1"/>
              <a:t>questions</a:t>
            </a:r>
            <a:r>
              <a:rPr lang="el-GR" sz="7200" dirty="0"/>
              <a:t> and </a:t>
            </a:r>
            <a:r>
              <a:rPr lang="el-GR" sz="7200" dirty="0" err="1"/>
              <a:t>prepare</a:t>
            </a:r>
            <a:r>
              <a:rPr lang="el-GR" sz="7200" dirty="0"/>
              <a:t> a </a:t>
            </a:r>
            <a:r>
              <a:rPr lang="el-GR" sz="7200" dirty="0" err="1"/>
              <a:t>short</a:t>
            </a:r>
            <a:r>
              <a:rPr lang="el-GR" sz="7200" dirty="0"/>
              <a:t> </a:t>
            </a:r>
            <a:r>
              <a:rPr lang="el-GR" sz="7200" b="1" dirty="0" err="1"/>
              <a:t>presentation</a:t>
            </a:r>
            <a:r>
              <a:rPr lang="el-GR" sz="7200" b="1" dirty="0"/>
              <a:t> </a:t>
            </a:r>
            <a:r>
              <a:rPr lang="el-GR" sz="7200" dirty="0"/>
              <a:t>for </a:t>
            </a:r>
            <a:r>
              <a:rPr lang="el-GR" sz="7200" dirty="0" err="1"/>
              <a:t>your</a:t>
            </a:r>
            <a:endParaRPr lang="el-GR" sz="7200" dirty="0"/>
          </a:p>
          <a:p>
            <a:pPr algn="l"/>
            <a:r>
              <a:rPr lang="el-GR" sz="7200" dirty="0" err="1"/>
              <a:t>class</a:t>
            </a:r>
            <a:r>
              <a:rPr lang="el-GR" sz="7200" dirty="0"/>
              <a:t>. (Γράψε την απάντηση σε ένα από τα παρακάτω ερωτήματα στο </a:t>
            </a:r>
            <a:r>
              <a:rPr lang="el-GR" sz="7200" u="sng" dirty="0"/>
              <a:t>τετράδιό</a:t>
            </a:r>
            <a:r>
              <a:rPr lang="el-GR" sz="7200" dirty="0"/>
              <a:t> σου)</a:t>
            </a:r>
          </a:p>
          <a:p>
            <a:pPr algn="l"/>
            <a:r>
              <a:rPr lang="el-GR" sz="7200" dirty="0">
                <a:solidFill>
                  <a:srgbClr val="000080"/>
                </a:solidFill>
                <a:effectLst/>
              </a:rPr>
              <a:t>1. </a:t>
            </a:r>
            <a:r>
              <a:rPr lang="el-GR" sz="7200" dirty="0" err="1">
                <a:solidFill>
                  <a:srgbClr val="000080"/>
                </a:solidFill>
                <a:effectLst/>
              </a:rPr>
              <a:t>What</a:t>
            </a:r>
            <a:r>
              <a:rPr lang="el-GR" sz="7200" dirty="0">
                <a:solidFill>
                  <a:srgbClr val="000080"/>
                </a:solidFill>
                <a:effectLst/>
              </a:rPr>
              <a:t> </a:t>
            </a:r>
            <a:r>
              <a:rPr lang="el-GR" sz="7200" dirty="0" err="1">
                <a:solidFill>
                  <a:srgbClr val="000080"/>
                </a:solidFill>
                <a:effectLst/>
              </a:rPr>
              <a:t>is</a:t>
            </a:r>
            <a:r>
              <a:rPr lang="el-GR" sz="7200" dirty="0">
                <a:solidFill>
                  <a:srgbClr val="000080"/>
                </a:solidFill>
                <a:effectLst/>
              </a:rPr>
              <a:t> the </a:t>
            </a:r>
            <a:r>
              <a:rPr lang="el-GR" sz="7200" dirty="0" err="1">
                <a:solidFill>
                  <a:srgbClr val="000080"/>
                </a:solidFill>
                <a:effectLst/>
              </a:rPr>
              <a:t>point</a:t>
            </a:r>
            <a:r>
              <a:rPr lang="el-GR" sz="7200" dirty="0">
                <a:solidFill>
                  <a:srgbClr val="000080"/>
                </a:solidFill>
                <a:effectLst/>
              </a:rPr>
              <a:t> in </a:t>
            </a:r>
            <a:r>
              <a:rPr lang="el-GR" sz="7200" dirty="0" err="1">
                <a:solidFill>
                  <a:srgbClr val="000080"/>
                </a:solidFill>
                <a:effectLst/>
              </a:rPr>
              <a:t>saving</a:t>
            </a:r>
            <a:r>
              <a:rPr lang="el-GR" sz="7200" dirty="0">
                <a:solidFill>
                  <a:srgbClr val="000080"/>
                </a:solidFill>
                <a:effectLst/>
              </a:rPr>
              <a:t> </a:t>
            </a:r>
            <a:r>
              <a:rPr lang="el-GR" sz="7200" dirty="0" err="1">
                <a:solidFill>
                  <a:srgbClr val="000080"/>
                </a:solidFill>
                <a:effectLst/>
              </a:rPr>
              <a:t>endangered</a:t>
            </a:r>
            <a:r>
              <a:rPr lang="el-GR" sz="7200" dirty="0">
                <a:solidFill>
                  <a:srgbClr val="000080"/>
                </a:solidFill>
                <a:effectLst/>
              </a:rPr>
              <a:t> </a:t>
            </a:r>
            <a:r>
              <a:rPr lang="el-GR" sz="7200" dirty="0" err="1">
                <a:solidFill>
                  <a:srgbClr val="000080"/>
                </a:solidFill>
                <a:effectLst/>
              </a:rPr>
              <a:t>species</a:t>
            </a:r>
            <a:r>
              <a:rPr lang="el-GR" sz="7200" dirty="0">
                <a:solidFill>
                  <a:srgbClr val="000080"/>
                </a:solidFill>
                <a:effectLst/>
              </a:rPr>
              <a:t>? (</a:t>
            </a:r>
            <a:r>
              <a:rPr lang="el-GR" sz="7200" dirty="0" err="1">
                <a:solidFill>
                  <a:srgbClr val="000080"/>
                </a:solidFill>
                <a:effectLst/>
              </a:rPr>
              <a:t>Why</a:t>
            </a:r>
            <a:r>
              <a:rPr lang="el-GR" sz="7200" dirty="0">
                <a:solidFill>
                  <a:srgbClr val="000080"/>
                </a:solidFill>
                <a:effectLst/>
              </a:rPr>
              <a:t> </a:t>
            </a:r>
            <a:r>
              <a:rPr lang="el-GR" sz="7200" dirty="0" err="1">
                <a:solidFill>
                  <a:srgbClr val="000080"/>
                </a:solidFill>
                <a:effectLst/>
              </a:rPr>
              <a:t>are</a:t>
            </a:r>
            <a:r>
              <a:rPr lang="el-GR" sz="7200" dirty="0">
                <a:solidFill>
                  <a:srgbClr val="000080"/>
                </a:solidFill>
                <a:effectLst/>
              </a:rPr>
              <a:t> </a:t>
            </a:r>
            <a:r>
              <a:rPr lang="el-GR" sz="7200" dirty="0" err="1">
                <a:solidFill>
                  <a:srgbClr val="000080"/>
                </a:solidFill>
                <a:effectLst/>
              </a:rPr>
              <a:t>scientists</a:t>
            </a:r>
            <a:r>
              <a:rPr lang="el-GR" sz="7200" dirty="0">
                <a:solidFill>
                  <a:srgbClr val="000080"/>
                </a:solidFill>
                <a:effectLst/>
              </a:rPr>
              <a:t> </a:t>
            </a:r>
            <a:r>
              <a:rPr lang="el-GR" sz="7200" dirty="0" err="1">
                <a:solidFill>
                  <a:srgbClr val="000080"/>
                </a:solidFill>
                <a:effectLst/>
              </a:rPr>
              <a:t>so</a:t>
            </a:r>
            <a:r>
              <a:rPr lang="el-GR" sz="7200" dirty="0">
                <a:solidFill>
                  <a:srgbClr val="000080"/>
                </a:solidFill>
                <a:effectLst/>
              </a:rPr>
              <a:t> </a:t>
            </a:r>
            <a:r>
              <a:rPr lang="el-GR" sz="7200" dirty="0" err="1">
                <a:solidFill>
                  <a:srgbClr val="000080"/>
                </a:solidFill>
                <a:effectLst/>
              </a:rPr>
              <a:t>concerned</a:t>
            </a:r>
            <a:r>
              <a:rPr lang="el-GR" sz="7200" dirty="0">
                <a:solidFill>
                  <a:srgbClr val="000080"/>
                </a:solidFill>
                <a:effectLst/>
              </a:rPr>
              <a:t> </a:t>
            </a:r>
            <a:r>
              <a:rPr lang="el-GR" sz="7200" dirty="0" err="1">
                <a:solidFill>
                  <a:srgbClr val="000080"/>
                </a:solidFill>
                <a:effectLst/>
              </a:rPr>
              <a:t>about</a:t>
            </a:r>
            <a:r>
              <a:rPr lang="el-GR" sz="7200" dirty="0">
                <a:solidFill>
                  <a:srgbClr val="000080"/>
                </a:solidFill>
                <a:effectLst/>
              </a:rPr>
              <a:t> </a:t>
            </a:r>
            <a:r>
              <a:rPr lang="el-GR" sz="7200" dirty="0" err="1">
                <a:solidFill>
                  <a:srgbClr val="000080"/>
                </a:solidFill>
                <a:effectLst/>
              </a:rPr>
              <a:t>species</a:t>
            </a:r>
            <a:r>
              <a:rPr lang="el-GR" sz="7200" dirty="0">
                <a:solidFill>
                  <a:srgbClr val="000080"/>
                </a:solidFill>
                <a:effectLst/>
              </a:rPr>
              <a:t> </a:t>
            </a:r>
            <a:r>
              <a:rPr lang="el-GR" sz="7200" dirty="0" err="1">
                <a:solidFill>
                  <a:srgbClr val="000080"/>
                </a:solidFill>
                <a:effectLst/>
              </a:rPr>
              <a:t>under</a:t>
            </a:r>
            <a:r>
              <a:rPr lang="el-GR" sz="7200" dirty="0">
                <a:solidFill>
                  <a:srgbClr val="000080"/>
                </a:solidFill>
                <a:effectLst/>
              </a:rPr>
              <a:t> </a:t>
            </a:r>
            <a:r>
              <a:rPr lang="el-GR" sz="7200" dirty="0" err="1">
                <a:solidFill>
                  <a:srgbClr val="000080"/>
                </a:solidFill>
                <a:effectLst/>
              </a:rPr>
              <a:t>extinction</a:t>
            </a:r>
            <a:r>
              <a:rPr lang="el-GR" sz="7200" dirty="0">
                <a:solidFill>
                  <a:srgbClr val="000080"/>
                </a:solidFill>
                <a:effectLst/>
              </a:rPr>
              <a:t>?)</a:t>
            </a:r>
            <a:endParaRPr lang="el-GR" sz="7200" dirty="0"/>
          </a:p>
          <a:p>
            <a:pPr algn="l"/>
            <a:r>
              <a:rPr lang="el-GR" sz="7200" b="1" dirty="0" err="1">
                <a:solidFill>
                  <a:srgbClr val="FF0000"/>
                </a:solidFill>
                <a:effectLst/>
              </a:rPr>
              <a:t>You</a:t>
            </a:r>
            <a:r>
              <a:rPr lang="el-GR" sz="7200" b="1" dirty="0">
                <a:solidFill>
                  <a:srgbClr val="FF0000"/>
                </a:solidFill>
                <a:effectLst/>
              </a:rPr>
              <a:t> </a:t>
            </a:r>
            <a:r>
              <a:rPr lang="el-GR" sz="7200" b="1" dirty="0" err="1">
                <a:solidFill>
                  <a:srgbClr val="FF0000"/>
                </a:solidFill>
                <a:effectLst/>
              </a:rPr>
              <a:t>can</a:t>
            </a:r>
            <a:r>
              <a:rPr lang="el-GR" sz="7200" b="1" dirty="0">
                <a:solidFill>
                  <a:srgbClr val="FF0000"/>
                </a:solidFill>
                <a:effectLst/>
              </a:rPr>
              <a:t> </a:t>
            </a:r>
            <a:r>
              <a:rPr lang="el-GR" sz="7200" b="1" dirty="0" err="1">
                <a:solidFill>
                  <a:srgbClr val="FF0000"/>
                </a:solidFill>
                <a:effectLst/>
              </a:rPr>
              <a:t>get</a:t>
            </a:r>
            <a:r>
              <a:rPr lang="el-GR" sz="7200" b="1" dirty="0">
                <a:solidFill>
                  <a:srgbClr val="FF0000"/>
                </a:solidFill>
                <a:effectLst/>
              </a:rPr>
              <a:t> </a:t>
            </a:r>
            <a:r>
              <a:rPr lang="el-GR" sz="7200" b="1" dirty="0" err="1">
                <a:solidFill>
                  <a:srgbClr val="FF0000"/>
                </a:solidFill>
                <a:effectLst/>
              </a:rPr>
              <a:t>some</a:t>
            </a:r>
            <a:r>
              <a:rPr lang="el-GR" sz="7200" b="1" dirty="0">
                <a:solidFill>
                  <a:srgbClr val="FF0000"/>
                </a:solidFill>
                <a:effectLst/>
              </a:rPr>
              <a:t> </a:t>
            </a:r>
            <a:r>
              <a:rPr lang="el-GR" sz="7200" b="1" dirty="0" err="1">
                <a:solidFill>
                  <a:srgbClr val="FF0000"/>
                </a:solidFill>
                <a:effectLst/>
              </a:rPr>
              <a:t>ideas</a:t>
            </a:r>
            <a:r>
              <a:rPr lang="el-GR" sz="7200" b="1" dirty="0">
                <a:solidFill>
                  <a:srgbClr val="FF0000"/>
                </a:solidFill>
                <a:effectLst/>
              </a:rPr>
              <a:t> </a:t>
            </a:r>
            <a:r>
              <a:rPr lang="el-GR" sz="7200" b="1" dirty="0" err="1">
                <a:solidFill>
                  <a:srgbClr val="FF0000"/>
                </a:solidFill>
                <a:effectLst/>
              </a:rPr>
              <a:t>from</a:t>
            </a:r>
            <a:r>
              <a:rPr lang="el-GR" sz="7200" b="1" dirty="0">
                <a:solidFill>
                  <a:srgbClr val="FF0000"/>
                </a:solidFill>
                <a:effectLst/>
              </a:rPr>
              <a:t> </a:t>
            </a:r>
            <a:r>
              <a:rPr lang="el-GR" sz="7200" b="1" dirty="0" err="1">
                <a:solidFill>
                  <a:srgbClr val="FF0000"/>
                </a:solidFill>
                <a:effectLst/>
              </a:rPr>
              <a:t>these</a:t>
            </a:r>
            <a:r>
              <a:rPr lang="el-GR" sz="7200" b="1" dirty="0">
                <a:solidFill>
                  <a:srgbClr val="FF0000"/>
                </a:solidFill>
                <a:effectLst/>
              </a:rPr>
              <a:t> </a:t>
            </a:r>
            <a:r>
              <a:rPr lang="el-GR" sz="7200" b="1" dirty="0" err="1">
                <a:solidFill>
                  <a:srgbClr val="FF0000"/>
                </a:solidFill>
                <a:effectLst/>
              </a:rPr>
              <a:t>websites</a:t>
            </a:r>
            <a:r>
              <a:rPr lang="el-GR" sz="7200" b="1" dirty="0">
                <a:solidFill>
                  <a:srgbClr val="FF0000"/>
                </a:solidFill>
                <a:effectLst/>
              </a:rPr>
              <a:t>: </a:t>
            </a:r>
            <a:endParaRPr lang="el-GR" sz="7200" dirty="0"/>
          </a:p>
          <a:p>
            <a:pPr algn="l"/>
            <a:r>
              <a:rPr lang="el-GR" sz="7200" b="1" dirty="0">
                <a:solidFill>
                  <a:srgbClr val="000000"/>
                </a:solidFill>
                <a:effectLst/>
                <a:hlinkClick r:id="rId2"/>
              </a:rPr>
              <a:t>https://onekindplanet.org/save-endangered-animals/</a:t>
            </a:r>
            <a:endParaRPr lang="el-GR" sz="7200" dirty="0"/>
          </a:p>
          <a:p>
            <a:pPr algn="l"/>
            <a:r>
              <a:rPr lang="el-GR" sz="7200" dirty="0">
                <a:hlinkClick r:id="rId3"/>
              </a:rPr>
              <a:t>https://simplyeducate.me/2014/05/23/reasons-why-we-should-save-endangered-species/</a:t>
            </a:r>
            <a:endParaRPr lang="el-GR" sz="7200" dirty="0"/>
          </a:p>
          <a:p>
            <a:pPr algn="l"/>
            <a:r>
              <a:rPr lang="el-GR" sz="7200" dirty="0">
                <a:solidFill>
                  <a:srgbClr val="000080"/>
                </a:solidFill>
                <a:effectLst/>
              </a:rPr>
              <a:t>2. </a:t>
            </a:r>
            <a:r>
              <a:rPr lang="el-GR" sz="7200" dirty="0" err="1">
                <a:solidFill>
                  <a:srgbClr val="000080"/>
                </a:solidFill>
                <a:effectLst/>
              </a:rPr>
              <a:t>What</a:t>
            </a:r>
            <a:r>
              <a:rPr lang="el-GR" sz="7200" dirty="0">
                <a:solidFill>
                  <a:srgbClr val="000080"/>
                </a:solidFill>
                <a:effectLst/>
              </a:rPr>
              <a:t> </a:t>
            </a:r>
            <a:r>
              <a:rPr lang="el-GR" sz="7200" dirty="0" err="1">
                <a:solidFill>
                  <a:srgbClr val="000080"/>
                </a:solidFill>
                <a:effectLst/>
              </a:rPr>
              <a:t>can</a:t>
            </a:r>
            <a:r>
              <a:rPr lang="el-GR" sz="7200" dirty="0">
                <a:solidFill>
                  <a:srgbClr val="000080"/>
                </a:solidFill>
                <a:effectLst/>
              </a:rPr>
              <a:t> </a:t>
            </a:r>
            <a:r>
              <a:rPr lang="el-GR" sz="7200" dirty="0" err="1">
                <a:solidFill>
                  <a:srgbClr val="000080"/>
                </a:solidFill>
                <a:effectLst/>
              </a:rPr>
              <a:t>we</a:t>
            </a:r>
            <a:r>
              <a:rPr lang="el-GR" sz="7200" dirty="0">
                <a:solidFill>
                  <a:srgbClr val="000080"/>
                </a:solidFill>
                <a:effectLst/>
              </a:rPr>
              <a:t> </a:t>
            </a:r>
            <a:r>
              <a:rPr lang="el-GR" sz="7200" dirty="0" err="1">
                <a:solidFill>
                  <a:srgbClr val="000080"/>
                </a:solidFill>
                <a:effectLst/>
              </a:rPr>
              <a:t>do</a:t>
            </a:r>
            <a:r>
              <a:rPr lang="el-GR" sz="7200" dirty="0">
                <a:solidFill>
                  <a:srgbClr val="000080"/>
                </a:solidFill>
                <a:effectLst/>
              </a:rPr>
              <a:t> </a:t>
            </a:r>
            <a:r>
              <a:rPr lang="el-GR" sz="7200" dirty="0" err="1">
                <a:solidFill>
                  <a:srgbClr val="000080"/>
                </a:solidFill>
                <a:effectLst/>
              </a:rPr>
              <a:t>to</a:t>
            </a:r>
            <a:r>
              <a:rPr lang="el-GR" sz="7200" dirty="0">
                <a:solidFill>
                  <a:srgbClr val="000080"/>
                </a:solidFill>
                <a:effectLst/>
              </a:rPr>
              <a:t> </a:t>
            </a:r>
            <a:r>
              <a:rPr lang="el-GR" sz="7200" dirty="0" err="1">
                <a:solidFill>
                  <a:srgbClr val="000080"/>
                </a:solidFill>
                <a:effectLst/>
              </a:rPr>
              <a:t>protect</a:t>
            </a:r>
            <a:r>
              <a:rPr lang="el-GR" sz="7200" dirty="0">
                <a:solidFill>
                  <a:srgbClr val="000080"/>
                </a:solidFill>
                <a:effectLst/>
              </a:rPr>
              <a:t> </a:t>
            </a:r>
            <a:r>
              <a:rPr lang="el-GR" sz="7200" dirty="0" err="1">
                <a:solidFill>
                  <a:srgbClr val="000080"/>
                </a:solidFill>
                <a:effectLst/>
              </a:rPr>
              <a:t>endangered</a:t>
            </a:r>
            <a:r>
              <a:rPr lang="el-GR" sz="7200" dirty="0">
                <a:solidFill>
                  <a:srgbClr val="000080"/>
                </a:solidFill>
                <a:effectLst/>
              </a:rPr>
              <a:t> </a:t>
            </a:r>
            <a:r>
              <a:rPr lang="el-GR" sz="7200" dirty="0" err="1">
                <a:solidFill>
                  <a:srgbClr val="000080"/>
                </a:solidFill>
                <a:effectLst/>
              </a:rPr>
              <a:t>species</a:t>
            </a:r>
            <a:r>
              <a:rPr lang="el-GR" sz="7200" dirty="0">
                <a:solidFill>
                  <a:srgbClr val="000080"/>
                </a:solidFill>
                <a:effectLst/>
              </a:rPr>
              <a:t>?</a:t>
            </a:r>
            <a:endParaRPr lang="el-GR" sz="7200" dirty="0"/>
          </a:p>
          <a:p>
            <a:pPr algn="l"/>
            <a:r>
              <a:rPr lang="el-GR" sz="7200" b="1" dirty="0" err="1">
                <a:solidFill>
                  <a:srgbClr val="FF0000"/>
                </a:solidFill>
                <a:effectLst/>
              </a:rPr>
              <a:t>You</a:t>
            </a:r>
            <a:r>
              <a:rPr lang="el-GR" sz="7200" b="1" dirty="0">
                <a:solidFill>
                  <a:srgbClr val="FF0000"/>
                </a:solidFill>
                <a:effectLst/>
              </a:rPr>
              <a:t> </a:t>
            </a:r>
            <a:r>
              <a:rPr lang="el-GR" sz="7200" b="1" dirty="0" err="1">
                <a:solidFill>
                  <a:srgbClr val="FF0000"/>
                </a:solidFill>
                <a:effectLst/>
              </a:rPr>
              <a:t>can</a:t>
            </a:r>
            <a:r>
              <a:rPr lang="el-GR" sz="7200" b="1" dirty="0">
                <a:solidFill>
                  <a:srgbClr val="FF0000"/>
                </a:solidFill>
                <a:effectLst/>
              </a:rPr>
              <a:t> </a:t>
            </a:r>
            <a:r>
              <a:rPr lang="el-GR" sz="7200" b="1" dirty="0" err="1">
                <a:solidFill>
                  <a:srgbClr val="FF0000"/>
                </a:solidFill>
                <a:effectLst/>
              </a:rPr>
              <a:t>get</a:t>
            </a:r>
            <a:r>
              <a:rPr lang="el-GR" sz="7200" b="1" dirty="0">
                <a:solidFill>
                  <a:srgbClr val="FF0000"/>
                </a:solidFill>
                <a:effectLst/>
              </a:rPr>
              <a:t> </a:t>
            </a:r>
            <a:r>
              <a:rPr lang="el-GR" sz="7200" b="1" dirty="0" err="1">
                <a:solidFill>
                  <a:srgbClr val="FF0000"/>
                </a:solidFill>
                <a:effectLst/>
              </a:rPr>
              <a:t>some</a:t>
            </a:r>
            <a:r>
              <a:rPr lang="el-GR" sz="7200" b="1" dirty="0">
                <a:solidFill>
                  <a:srgbClr val="FF0000"/>
                </a:solidFill>
                <a:effectLst/>
              </a:rPr>
              <a:t> </a:t>
            </a:r>
            <a:r>
              <a:rPr lang="el-GR" sz="7200" b="1" dirty="0" err="1">
                <a:solidFill>
                  <a:srgbClr val="FF0000"/>
                </a:solidFill>
                <a:effectLst/>
              </a:rPr>
              <a:t>ideas</a:t>
            </a:r>
            <a:r>
              <a:rPr lang="el-GR" sz="7200" b="1" dirty="0">
                <a:solidFill>
                  <a:srgbClr val="FF0000"/>
                </a:solidFill>
                <a:effectLst/>
              </a:rPr>
              <a:t> </a:t>
            </a:r>
            <a:r>
              <a:rPr lang="el-GR" sz="7200" b="1" dirty="0" err="1">
                <a:solidFill>
                  <a:srgbClr val="FF0000"/>
                </a:solidFill>
                <a:effectLst/>
              </a:rPr>
              <a:t>from</a:t>
            </a:r>
            <a:r>
              <a:rPr lang="el-GR" sz="7200" b="1" dirty="0">
                <a:solidFill>
                  <a:srgbClr val="FF0000"/>
                </a:solidFill>
                <a:effectLst/>
              </a:rPr>
              <a:t> the </a:t>
            </a:r>
            <a:r>
              <a:rPr lang="el-GR" sz="7200" b="1" dirty="0" err="1">
                <a:solidFill>
                  <a:srgbClr val="FF0000"/>
                </a:solidFill>
                <a:effectLst/>
              </a:rPr>
              <a:t>following</a:t>
            </a:r>
            <a:r>
              <a:rPr lang="el-GR" sz="7200" b="1" dirty="0">
                <a:solidFill>
                  <a:srgbClr val="FF0000"/>
                </a:solidFill>
                <a:effectLst/>
              </a:rPr>
              <a:t> </a:t>
            </a:r>
            <a:r>
              <a:rPr lang="el-GR" sz="7200" b="1" dirty="0" err="1">
                <a:solidFill>
                  <a:srgbClr val="FF0000"/>
                </a:solidFill>
                <a:effectLst/>
              </a:rPr>
              <a:t>websites</a:t>
            </a:r>
            <a:r>
              <a:rPr lang="el-GR" sz="7200" b="1" dirty="0">
                <a:solidFill>
                  <a:srgbClr val="FF0000"/>
                </a:solidFill>
                <a:effectLst/>
              </a:rPr>
              <a:t> and </a:t>
            </a:r>
            <a:r>
              <a:rPr lang="el-GR" sz="7200" b="1" dirty="0" err="1">
                <a:solidFill>
                  <a:srgbClr val="FF0000"/>
                </a:solidFill>
                <a:effectLst/>
              </a:rPr>
              <a:t>videos</a:t>
            </a:r>
            <a:r>
              <a:rPr lang="el-GR" sz="7200" b="1" dirty="0">
                <a:solidFill>
                  <a:srgbClr val="FF0000"/>
                </a:solidFill>
                <a:effectLst/>
              </a:rPr>
              <a:t>:</a:t>
            </a:r>
            <a:endParaRPr lang="el-GR" sz="7200" dirty="0"/>
          </a:p>
          <a:p>
            <a:pPr algn="l"/>
            <a:r>
              <a:rPr lang="el-GR" sz="7200" b="1" dirty="0">
                <a:solidFill>
                  <a:srgbClr val="FF0000"/>
                </a:solidFill>
                <a:effectLst/>
                <a:hlinkClick r:id="rId4"/>
              </a:rPr>
              <a:t>https://cultbox.co.uk/features/lists/5-ways-you-can-help-prevent-animal-extinction</a:t>
            </a:r>
            <a:endParaRPr lang="el-GR" sz="7200" dirty="0"/>
          </a:p>
          <a:p>
            <a:pPr algn="l"/>
            <a:r>
              <a:rPr lang="el-GR" sz="7200" dirty="0"/>
              <a:t> 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93465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DBA41BE-DCA0-B7CF-E11B-C410DC1C0613}"/>
              </a:ext>
            </a:extLst>
          </p:cNvPr>
          <p:cNvSpPr txBox="1"/>
          <p:nvPr/>
        </p:nvSpPr>
        <p:spPr>
          <a:xfrm>
            <a:off x="519288" y="278178"/>
            <a:ext cx="11446934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l-GR" dirty="0"/>
          </a:p>
          <a:p>
            <a:r>
              <a:rPr lang="en-US" dirty="0"/>
              <a:t>The Threat of Plastic to Sea Turtles </a:t>
            </a:r>
            <a:endParaRPr lang="el-GR" dirty="0"/>
          </a:p>
          <a:p>
            <a:r>
              <a:rPr lang="el-GR" dirty="0">
                <a:hlinkClick r:id="rId2"/>
              </a:rPr>
              <a:t>https://youtu.be/lyt9vIQvszs?si=fRhmTE3cbbcAfhlK</a:t>
            </a:r>
            <a:endParaRPr lang="el-GR" dirty="0"/>
          </a:p>
          <a:p>
            <a:r>
              <a:rPr lang="en-US" dirty="0"/>
              <a:t>Protecting Endangered Species</a:t>
            </a:r>
            <a:endParaRPr lang="el-GR" dirty="0"/>
          </a:p>
          <a:p>
            <a:r>
              <a:rPr lang="en-US" dirty="0">
                <a:hlinkClick r:id="rId3"/>
              </a:rPr>
              <a:t>https://youtu.be/cJoo8dUp2eM?si=QNW2bMH0W69hPphP</a:t>
            </a:r>
            <a:endParaRPr lang="el-GR" dirty="0"/>
          </a:p>
          <a:p>
            <a:r>
              <a:rPr lang="en-US" b="1" dirty="0">
                <a:solidFill>
                  <a:srgbClr val="FF0000"/>
                </a:solidFill>
                <a:effectLst/>
              </a:rPr>
              <a:t>SOME MORE USEFUL IDEAS:</a:t>
            </a:r>
            <a:endParaRPr lang="en-US" dirty="0"/>
          </a:p>
          <a:p>
            <a:r>
              <a:rPr lang="en-US" dirty="0">
                <a:solidFill>
                  <a:srgbClr val="000000"/>
                </a:solidFill>
                <a:effectLst/>
              </a:rPr>
              <a:t>1. What is the point in saving endangered species? (Why are scientists so concerned about species under extinction?)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Every living organism has a functional value in the ecosystem (especially in the food chain) even if it is not apparent to humans.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Moral obligation to preserve the natural world for future generations.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Biodiversity (β</a:t>
            </a:r>
            <a:r>
              <a:rPr lang="en-US" dirty="0" err="1"/>
              <a:t>ιο</a:t>
            </a:r>
            <a:r>
              <a:rPr lang="en-US" dirty="0"/>
              <a:t>ποικιλότητα).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Medicinal value (φα</a:t>
            </a:r>
            <a:r>
              <a:rPr lang="en-US" dirty="0" err="1"/>
              <a:t>ρμ</a:t>
            </a:r>
            <a:r>
              <a:rPr lang="en-US" dirty="0"/>
              <a:t>ακευτική αξία).</a:t>
            </a:r>
          </a:p>
          <a:p>
            <a:r>
              <a:rPr lang="en-US" dirty="0">
                <a:solidFill>
                  <a:srgbClr val="000080"/>
                </a:solidFill>
                <a:effectLst/>
              </a:rPr>
              <a:t>2. What can we do to protect endangered species?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80"/>
                </a:solidFill>
                <a:effectLst/>
              </a:rPr>
              <a:t>Protect their habitat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80"/>
                </a:solidFill>
                <a:effectLst/>
              </a:rPr>
              <a:t>Reduce, reuse and recycle. </a:t>
            </a:r>
            <a:r>
              <a:rPr lang="en-US" dirty="0">
                <a:solidFill>
                  <a:srgbClr val="000080"/>
                </a:solidFill>
                <a:effectLst/>
              </a:rPr>
              <a:t>Avoid using chemicals or plastic products that harm the environment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80"/>
                </a:solidFill>
                <a:effectLst/>
              </a:rPr>
              <a:t>Reduce your carbon footprint. Less CO2 means less global warming. Climate change is threatening wildlife habitats.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80"/>
                </a:solidFill>
                <a:effectLst/>
              </a:rPr>
              <a:t>Stop water pollution. Water pollution is killing animals in seas, lakes and rivers.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80"/>
                </a:solidFill>
                <a:effectLst/>
              </a:rPr>
              <a:t>Impose heavy fines or imprisonment on poachers.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80"/>
                </a:solidFill>
                <a:effectLst/>
              </a:rPr>
              <a:t>Never purchase products made from threatened species.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80"/>
                </a:solidFill>
                <a:effectLst/>
              </a:rPr>
              <a:t>Do not destroy habitats to build holiday resorts and hotels. Promote ecotourism.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80"/>
                </a:solidFill>
                <a:effectLst/>
              </a:rPr>
              <a:t>Educate ourselves and learn more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80"/>
                </a:solidFill>
                <a:effectLst/>
              </a:rPr>
              <a:t>Inform others.</a:t>
            </a:r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84028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FEDA11-93D6-0A8E-C216-EFD151A86651}"/>
              </a:ext>
            </a:extLst>
          </p:cNvPr>
          <p:cNvSpPr txBox="1"/>
          <p:nvPr/>
        </p:nvSpPr>
        <p:spPr>
          <a:xfrm>
            <a:off x="158044" y="335845"/>
            <a:ext cx="11875911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effectLst/>
              </a:rPr>
              <a:t>Exercise.17, page 63, essay suggesting solutions to a problem</a:t>
            </a:r>
            <a:br>
              <a:rPr lang="en-US" b="1" dirty="0">
                <a:solidFill>
                  <a:srgbClr val="0000FF"/>
                </a:solidFill>
                <a:effectLst/>
              </a:rPr>
            </a:br>
            <a:endParaRPr lang="en-US" dirty="0"/>
          </a:p>
          <a:p>
            <a:r>
              <a:rPr lang="en-US" i="1" dirty="0">
                <a:solidFill>
                  <a:srgbClr val="800080"/>
                </a:solidFill>
                <a:effectLst/>
              </a:rPr>
              <a:t>You have had a class discussion about </a:t>
            </a:r>
            <a:r>
              <a:rPr lang="en-US" b="1" i="1" dirty="0">
                <a:solidFill>
                  <a:srgbClr val="800080"/>
                </a:solidFill>
                <a:effectLst/>
              </a:rPr>
              <a:t>wildlife species in danger of extinction</a:t>
            </a:r>
            <a:r>
              <a:rPr lang="en-US" i="1" dirty="0">
                <a:solidFill>
                  <a:srgbClr val="800080"/>
                </a:solidFill>
                <a:effectLst/>
              </a:rPr>
              <a:t>. Your teacher has asked you to write an </a:t>
            </a:r>
            <a:r>
              <a:rPr lang="en-US" b="1" i="1" dirty="0">
                <a:solidFill>
                  <a:srgbClr val="800080"/>
                </a:solidFill>
                <a:effectLst/>
              </a:rPr>
              <a:t>essay </a:t>
            </a:r>
            <a:r>
              <a:rPr lang="en-US" i="1" dirty="0">
                <a:solidFill>
                  <a:srgbClr val="800080"/>
                </a:solidFill>
                <a:effectLst/>
              </a:rPr>
              <a:t>(120-150 words) for the school magazine to support your opinion about </a:t>
            </a:r>
            <a:r>
              <a:rPr lang="en-US" b="1" i="1" dirty="0">
                <a:solidFill>
                  <a:srgbClr val="800080"/>
                </a:solidFill>
                <a:effectLst/>
              </a:rPr>
              <a:t>how we can protect endangered animals</a:t>
            </a:r>
            <a:r>
              <a:rPr lang="en-US" i="1" dirty="0">
                <a:solidFill>
                  <a:srgbClr val="800080"/>
                </a:solidFill>
                <a:effectLst/>
              </a:rPr>
              <a:t>. Write about:</a:t>
            </a:r>
            <a:endParaRPr lang="en-US" dirty="0"/>
          </a:p>
          <a:p>
            <a:r>
              <a:rPr lang="en-US" i="1" dirty="0"/>
              <a:t> 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800080"/>
                </a:solidFill>
                <a:effectLst/>
              </a:rPr>
              <a:t>pollution</a:t>
            </a:r>
            <a:r>
              <a:rPr lang="en-US" i="1" dirty="0"/>
              <a:t> (e.g. not use plastic-it ends up in oceans, not waste energy/reduce our carbon footprint, less CO2 means less global warming. Climate change is threatening habitats. Water pollution is killing animals in sea, lakes, rivers, deforestation, etc.)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800080"/>
                </a:solidFill>
                <a:effectLst/>
              </a:rPr>
              <a:t>hunting wild animals </a:t>
            </a:r>
            <a:r>
              <a:rPr lang="en-US" i="1" dirty="0"/>
              <a:t>(heavy fines should be imposed on poachers. Not buy goods made from endangered species, etc.)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800080"/>
                </a:solidFill>
                <a:effectLst/>
              </a:rPr>
              <a:t>your own ideas </a:t>
            </a:r>
            <a:r>
              <a:rPr lang="en-US" i="1" dirty="0"/>
              <a:t>(e.g. should not destroy their habitats to build cities or hotels/resorts, etc., eco-tourism instead)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b="1" dirty="0"/>
              <a:t>Essays suggesting solutions to a problem</a:t>
            </a:r>
            <a:endParaRPr lang="en-US" dirty="0"/>
          </a:p>
          <a:p>
            <a:r>
              <a:rPr lang="en-US" b="1" dirty="0"/>
              <a:t>Plan:</a:t>
            </a:r>
            <a:endParaRPr lang="en-US" dirty="0"/>
          </a:p>
          <a:p>
            <a:r>
              <a:rPr lang="en-US" dirty="0"/>
              <a:t>(Para 1) state</a:t>
            </a:r>
            <a:r>
              <a:rPr lang="en-US" b="1" dirty="0"/>
              <a:t> issue (problem</a:t>
            </a:r>
            <a:r>
              <a:rPr lang="en-US" dirty="0"/>
              <a:t>) and/or </a:t>
            </a:r>
            <a:r>
              <a:rPr lang="en-US" b="1" dirty="0"/>
              <a:t>causes</a:t>
            </a:r>
            <a:r>
              <a:rPr lang="en-US" dirty="0"/>
              <a:t>/state that </a:t>
            </a:r>
            <a:r>
              <a:rPr lang="en-US" b="1" dirty="0"/>
              <a:t>there are solutions</a:t>
            </a:r>
            <a:endParaRPr lang="en-US" dirty="0"/>
          </a:p>
          <a:p>
            <a:r>
              <a:rPr lang="en-US" dirty="0"/>
              <a:t>(Para 2)  1</a:t>
            </a:r>
            <a:r>
              <a:rPr lang="en-US" baseline="30000" dirty="0"/>
              <a:t>st</a:t>
            </a:r>
            <a:r>
              <a:rPr lang="en-US" dirty="0"/>
              <a:t> </a:t>
            </a:r>
            <a:r>
              <a:rPr lang="en-US" b="1" dirty="0"/>
              <a:t>suggestion</a:t>
            </a:r>
            <a:r>
              <a:rPr lang="en-US" dirty="0"/>
              <a:t> and </a:t>
            </a:r>
            <a:r>
              <a:rPr lang="en-US" b="1" dirty="0"/>
              <a:t>possible result </a:t>
            </a:r>
            <a:br>
              <a:rPr lang="en-US" b="1" dirty="0"/>
            </a:br>
            <a:endParaRPr lang="en-US" dirty="0"/>
          </a:p>
          <a:p>
            <a:r>
              <a:rPr lang="en-US" dirty="0"/>
              <a:t>(Para 3) 2</a:t>
            </a:r>
            <a:r>
              <a:rPr lang="en-US" baseline="30000" dirty="0"/>
              <a:t>nd</a:t>
            </a:r>
            <a:r>
              <a:rPr lang="en-US" dirty="0"/>
              <a:t> </a:t>
            </a:r>
            <a:r>
              <a:rPr lang="en-US" b="1" dirty="0"/>
              <a:t>suggestion</a:t>
            </a:r>
            <a:r>
              <a:rPr lang="en-US" dirty="0"/>
              <a:t> and possible </a:t>
            </a:r>
            <a:r>
              <a:rPr lang="en-US" b="1" dirty="0"/>
              <a:t>result</a:t>
            </a:r>
            <a:endParaRPr lang="en-US" dirty="0"/>
          </a:p>
          <a:p>
            <a:r>
              <a:rPr lang="en-US" dirty="0"/>
              <a:t>(Para 4) 3d </a:t>
            </a:r>
            <a:r>
              <a:rPr lang="en-US" b="1" dirty="0"/>
              <a:t>suggestion</a:t>
            </a:r>
            <a:r>
              <a:rPr lang="en-US" dirty="0"/>
              <a:t> and possible </a:t>
            </a:r>
            <a:r>
              <a:rPr lang="en-US" b="1" dirty="0"/>
              <a:t>result</a:t>
            </a:r>
            <a:endParaRPr lang="en-US" dirty="0"/>
          </a:p>
          <a:p>
            <a:r>
              <a:rPr lang="en-US" dirty="0"/>
              <a:t>(Para 5</a:t>
            </a:r>
            <a:r>
              <a:rPr lang="en-US" b="1" dirty="0"/>
              <a:t>) restate issue (problem)/give your opinion</a:t>
            </a:r>
            <a:endParaRPr lang="en-US" dirty="0"/>
          </a:p>
          <a:p>
            <a:r>
              <a:rPr lang="en-US" b="1" dirty="0">
                <a:solidFill>
                  <a:srgbClr val="FF00FF"/>
                </a:solidFill>
                <a:effectLst/>
              </a:rPr>
              <a:t>USEFUL WORDS/PHRASES:</a:t>
            </a:r>
            <a:endParaRPr lang="en-US" dirty="0"/>
          </a:p>
          <a:p>
            <a:r>
              <a:rPr lang="en-US" dirty="0">
                <a:solidFill>
                  <a:srgbClr val="FF00FF"/>
                </a:solidFill>
                <a:effectLst/>
              </a:rPr>
              <a:t>we should, we could, another suggestion would be, it would be a good idea, Firstly, moreover, </a:t>
            </a:r>
            <a:r>
              <a:rPr lang="en-US" dirty="0" err="1">
                <a:solidFill>
                  <a:srgbClr val="FF00FF"/>
                </a:solidFill>
                <a:effectLst/>
              </a:rPr>
              <a:t>However,In</a:t>
            </a:r>
            <a:r>
              <a:rPr lang="en-US" dirty="0">
                <a:solidFill>
                  <a:srgbClr val="FF00FF"/>
                </a:solidFill>
                <a:effectLst/>
              </a:rPr>
              <a:t> this way, By doing this, As a result, To sum up, To conclude, etc.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142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4B960B9-034F-032C-A52F-577A3DEE5D86}"/>
              </a:ext>
            </a:extLst>
          </p:cNvPr>
          <p:cNvSpPr txBox="1"/>
          <p:nvPr/>
        </p:nvSpPr>
        <p:spPr>
          <a:xfrm>
            <a:off x="1444976" y="928723"/>
            <a:ext cx="859084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effectLst/>
              </a:rPr>
              <a:t>MODEL ESSAY:</a:t>
            </a:r>
            <a:endParaRPr lang="en-US" dirty="0"/>
          </a:p>
          <a:p>
            <a:r>
              <a:rPr lang="en-US" b="1" dirty="0">
                <a:solidFill>
                  <a:srgbClr val="0000FF"/>
                </a:solidFill>
                <a:effectLst/>
              </a:rPr>
              <a:t>You have had a class discussion about </a:t>
            </a:r>
            <a:r>
              <a:rPr lang="en-US" b="1" u="sng" dirty="0">
                <a:solidFill>
                  <a:srgbClr val="0000FF"/>
                </a:solidFill>
                <a:effectLst/>
              </a:rPr>
              <a:t>rubbish on the streets.</a:t>
            </a:r>
            <a:r>
              <a:rPr lang="en-US" b="1" dirty="0">
                <a:solidFill>
                  <a:srgbClr val="0000FF"/>
                </a:solidFill>
                <a:effectLst/>
              </a:rPr>
              <a:t> Write an essay for your teacher </a:t>
            </a:r>
            <a:r>
              <a:rPr lang="en-US" b="1" u="sng" dirty="0">
                <a:solidFill>
                  <a:srgbClr val="0000FF"/>
                </a:solidFill>
                <a:effectLst/>
              </a:rPr>
              <a:t>suggesting ways that we can help to fight this problem and mentioning the possible results</a:t>
            </a:r>
            <a:r>
              <a:rPr lang="en-US" b="1" dirty="0">
                <a:solidFill>
                  <a:srgbClr val="0000FF"/>
                </a:solidFill>
                <a:effectLst/>
              </a:rPr>
              <a:t> (150-180 words).</a:t>
            </a:r>
            <a:endParaRPr lang="en-US" dirty="0"/>
          </a:p>
          <a:p>
            <a:r>
              <a:rPr lang="en-US" dirty="0">
                <a:solidFill>
                  <a:srgbClr val="0000FF"/>
                </a:solidFill>
                <a:effectLst/>
              </a:rPr>
              <a:t>Nowadays, rubbish on the streets is a serious problem in many cities and towns. </a:t>
            </a:r>
            <a:r>
              <a:rPr lang="en-US" u="sng" dirty="0">
                <a:solidFill>
                  <a:srgbClr val="0000FF"/>
                </a:solidFill>
                <a:effectLst/>
              </a:rPr>
              <a:t>This is because</a:t>
            </a:r>
            <a:r>
              <a:rPr lang="en-US" dirty="0">
                <a:solidFill>
                  <a:srgbClr val="0000FF"/>
                </a:solidFill>
                <a:effectLst/>
              </a:rPr>
              <a:t> many people are too careless or lazy to dispose of it responsibly. </a:t>
            </a:r>
            <a:r>
              <a:rPr lang="en-US" u="sng" dirty="0">
                <a:solidFill>
                  <a:srgbClr val="0000FF"/>
                </a:solidFill>
                <a:effectLst/>
              </a:rPr>
              <a:t>However, there are several solutions to the problem</a:t>
            </a:r>
            <a:r>
              <a:rPr lang="en-US" dirty="0">
                <a:solidFill>
                  <a:srgbClr val="0000FF"/>
                </a:solidFill>
                <a:effectLst/>
              </a:rPr>
              <a:t>.</a:t>
            </a:r>
            <a:endParaRPr lang="en-US" dirty="0"/>
          </a:p>
          <a:p>
            <a:r>
              <a:rPr lang="en-US" u="sng" dirty="0">
                <a:solidFill>
                  <a:srgbClr val="0000FF"/>
                </a:solidFill>
                <a:effectLst/>
              </a:rPr>
              <a:t>Firstly</a:t>
            </a:r>
            <a:r>
              <a:rPr lang="en-US" dirty="0">
                <a:solidFill>
                  <a:srgbClr val="0000FF"/>
                </a:solidFill>
                <a:effectLst/>
              </a:rPr>
              <a:t>, we </a:t>
            </a:r>
            <a:r>
              <a:rPr lang="en-US" u="sng" dirty="0">
                <a:solidFill>
                  <a:srgbClr val="0000FF"/>
                </a:solidFill>
                <a:effectLst/>
              </a:rPr>
              <a:t>should</a:t>
            </a:r>
            <a:r>
              <a:rPr lang="en-US" dirty="0">
                <a:solidFill>
                  <a:srgbClr val="0000FF"/>
                </a:solidFill>
                <a:effectLst/>
              </a:rPr>
              <a:t> try to recycle more. </a:t>
            </a:r>
            <a:r>
              <a:rPr lang="en-US" u="sng" dirty="0">
                <a:solidFill>
                  <a:srgbClr val="0000FF"/>
                </a:solidFill>
                <a:effectLst/>
              </a:rPr>
              <a:t>This way</a:t>
            </a:r>
            <a:r>
              <a:rPr lang="en-US" dirty="0">
                <a:solidFill>
                  <a:srgbClr val="0000FF"/>
                </a:solidFill>
                <a:effectLst/>
              </a:rPr>
              <a:t>, we will reduce our rubbish and the streets will be much cleaner and tidier.</a:t>
            </a:r>
            <a:endParaRPr lang="en-US" dirty="0"/>
          </a:p>
          <a:p>
            <a:r>
              <a:rPr lang="en-US" u="sng" dirty="0">
                <a:solidFill>
                  <a:srgbClr val="0000FF"/>
                </a:solidFill>
                <a:effectLst/>
              </a:rPr>
              <a:t>Moreover</a:t>
            </a:r>
            <a:r>
              <a:rPr lang="en-US" dirty="0">
                <a:solidFill>
                  <a:srgbClr val="0000FF"/>
                </a:solidFill>
                <a:effectLst/>
              </a:rPr>
              <a:t>, we </a:t>
            </a:r>
            <a:r>
              <a:rPr lang="en-US" u="sng" dirty="0">
                <a:solidFill>
                  <a:srgbClr val="0000FF"/>
                </a:solidFill>
                <a:effectLst/>
              </a:rPr>
              <a:t>could</a:t>
            </a:r>
            <a:r>
              <a:rPr lang="en-US" dirty="0">
                <a:solidFill>
                  <a:srgbClr val="0000FF"/>
                </a:solidFill>
                <a:effectLst/>
              </a:rPr>
              <a:t> pick up rubbish lying on the streets instead of ignoring it. </a:t>
            </a:r>
            <a:r>
              <a:rPr lang="en-US" u="sng" dirty="0">
                <a:solidFill>
                  <a:srgbClr val="0000FF"/>
                </a:solidFill>
                <a:effectLst/>
              </a:rPr>
              <a:t>By doing this</a:t>
            </a:r>
            <a:r>
              <a:rPr lang="en-US" dirty="0">
                <a:solidFill>
                  <a:srgbClr val="0000FF"/>
                </a:solidFill>
                <a:effectLst/>
              </a:rPr>
              <a:t>, we set a good example for others and they will hopefully learn to do the same.</a:t>
            </a:r>
            <a:endParaRPr lang="en-US" dirty="0"/>
          </a:p>
          <a:p>
            <a:r>
              <a:rPr lang="en-US" u="sng" dirty="0">
                <a:solidFill>
                  <a:srgbClr val="0000FF"/>
                </a:solidFill>
                <a:effectLst/>
              </a:rPr>
              <a:t>Another solution would be to </a:t>
            </a:r>
            <a:r>
              <a:rPr lang="en-US" dirty="0">
                <a:solidFill>
                  <a:srgbClr val="0000FF"/>
                </a:solidFill>
                <a:effectLst/>
              </a:rPr>
              <a:t>create a local group for picking up rubbish in our </a:t>
            </a:r>
            <a:r>
              <a:rPr lang="en-US" dirty="0" err="1">
                <a:solidFill>
                  <a:srgbClr val="0000FF"/>
                </a:solidFill>
                <a:effectLst/>
              </a:rPr>
              <a:t>neighbourhood</a:t>
            </a:r>
            <a:r>
              <a:rPr lang="en-US" dirty="0">
                <a:solidFill>
                  <a:srgbClr val="0000FF"/>
                </a:solidFill>
                <a:effectLst/>
              </a:rPr>
              <a:t>. </a:t>
            </a:r>
            <a:r>
              <a:rPr lang="en-US" u="sng" dirty="0">
                <a:solidFill>
                  <a:srgbClr val="0000FF"/>
                </a:solidFill>
                <a:effectLst/>
              </a:rPr>
              <a:t>As a result,</a:t>
            </a:r>
            <a:r>
              <a:rPr lang="en-US" dirty="0">
                <a:solidFill>
                  <a:srgbClr val="0000FF"/>
                </a:solidFill>
                <a:effectLst/>
              </a:rPr>
              <a:t> </a:t>
            </a:r>
            <a:r>
              <a:rPr lang="en-US" dirty="0" err="1">
                <a:solidFill>
                  <a:srgbClr val="0000FF"/>
                </a:solidFill>
                <a:effectLst/>
              </a:rPr>
              <a:t>neighbourhoods</a:t>
            </a:r>
            <a:r>
              <a:rPr lang="en-US" dirty="0">
                <a:solidFill>
                  <a:srgbClr val="0000FF"/>
                </a:solidFill>
                <a:effectLst/>
              </a:rPr>
              <a:t> would be kept in better condition.</a:t>
            </a:r>
            <a:endParaRPr lang="en-US" dirty="0"/>
          </a:p>
          <a:p>
            <a:r>
              <a:rPr lang="en-US" u="sng" dirty="0">
                <a:solidFill>
                  <a:srgbClr val="0000FF"/>
                </a:solidFill>
                <a:effectLst/>
              </a:rPr>
              <a:t>To sum up</a:t>
            </a:r>
            <a:r>
              <a:rPr lang="en-US" dirty="0">
                <a:solidFill>
                  <a:srgbClr val="0000FF"/>
                </a:solidFill>
                <a:effectLst/>
              </a:rPr>
              <a:t>, it is true that street rubbish is a problem in many areas. </a:t>
            </a:r>
            <a:r>
              <a:rPr lang="en-US" u="sng" dirty="0">
                <a:solidFill>
                  <a:srgbClr val="0000FF"/>
                </a:solidFill>
                <a:effectLst/>
              </a:rPr>
              <a:t>Nevertheless</a:t>
            </a:r>
            <a:r>
              <a:rPr lang="en-US" dirty="0">
                <a:solidFill>
                  <a:srgbClr val="0000FF"/>
                </a:solidFill>
                <a:effectLst/>
              </a:rPr>
              <a:t>, </a:t>
            </a:r>
            <a:r>
              <a:rPr lang="en-US" u="sng" dirty="0">
                <a:solidFill>
                  <a:srgbClr val="0000FF"/>
                </a:solidFill>
                <a:effectLst/>
              </a:rPr>
              <a:t>I believe</a:t>
            </a:r>
            <a:r>
              <a:rPr lang="en-US" dirty="0">
                <a:solidFill>
                  <a:srgbClr val="0000FF"/>
                </a:solidFill>
                <a:effectLst/>
              </a:rPr>
              <a:t> that if we all work together responsibly, we can make our </a:t>
            </a:r>
            <a:r>
              <a:rPr lang="en-US" dirty="0" err="1">
                <a:solidFill>
                  <a:srgbClr val="0000FF"/>
                </a:solidFill>
                <a:effectLst/>
              </a:rPr>
              <a:t>neighbourhoods</a:t>
            </a:r>
            <a:r>
              <a:rPr lang="en-US" dirty="0">
                <a:solidFill>
                  <a:srgbClr val="0000FF"/>
                </a:solidFill>
                <a:effectLst/>
              </a:rPr>
              <a:t> cleaner, better places to live in.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810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C26B36C-9C77-D577-D234-C41A30AE6891}"/>
              </a:ext>
            </a:extLst>
          </p:cNvPr>
          <p:cNvSpPr txBox="1"/>
          <p:nvPr/>
        </p:nvSpPr>
        <p:spPr>
          <a:xfrm>
            <a:off x="1286933" y="1308164"/>
            <a:ext cx="9268178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u="sng" dirty="0"/>
              <a:t>You will find </a:t>
            </a:r>
            <a:r>
              <a:rPr lang="en-US" b="1" u="sng" dirty="0"/>
              <a:t>tips</a:t>
            </a:r>
            <a:r>
              <a:rPr lang="en-US" u="sng" dirty="0"/>
              <a:t> on how to write an </a:t>
            </a:r>
            <a:r>
              <a:rPr lang="en-US" b="1" u="sng" dirty="0"/>
              <a:t>essay offering solutions to a problem</a:t>
            </a:r>
            <a:r>
              <a:rPr lang="en-US" u="sng" dirty="0"/>
              <a:t> in the </a:t>
            </a:r>
            <a:r>
              <a:rPr lang="en-US" b="1" u="sng" dirty="0"/>
              <a:t>document </a:t>
            </a:r>
            <a:r>
              <a:rPr lang="en-US" u="sng" dirty="0"/>
              <a:t>attached at the end of this unit on </a:t>
            </a:r>
            <a:r>
              <a:rPr lang="en-US" u="sng" dirty="0" err="1"/>
              <a:t>eclass</a:t>
            </a:r>
            <a:r>
              <a:rPr lang="en-US" u="sng" dirty="0"/>
              <a:t>.</a:t>
            </a:r>
            <a:endParaRPr lang="en-US" dirty="0"/>
          </a:p>
          <a:p>
            <a:pPr algn="r"/>
            <a:r>
              <a:rPr lang="en-US" dirty="0"/>
              <a:t> </a:t>
            </a:r>
          </a:p>
          <a:p>
            <a:r>
              <a:rPr lang="el-GR" dirty="0"/>
              <a:t>Γράψε την έκθεσή σου στο ακόλουθο </a:t>
            </a:r>
            <a:r>
              <a:rPr lang="en-US" dirty="0"/>
              <a:t>google doc:</a:t>
            </a:r>
          </a:p>
          <a:p>
            <a:r>
              <a:rPr lang="en-US" dirty="0">
                <a:hlinkClick r:id="rId2"/>
              </a:rPr>
              <a:t>https://docs.google.com/document/d/1WSULGx88zQ2LEvleQSZB_tjtb75BkeKexUhqFmhQ16M/edit?usp=sharing</a:t>
            </a:r>
            <a:endParaRPr lang="en-US" dirty="0"/>
          </a:p>
          <a:p>
            <a:r>
              <a:rPr lang="el-GR" dirty="0"/>
              <a:t>Μπορείς, επίσης, να γράψεις την έκθεση σου </a:t>
            </a:r>
            <a:r>
              <a:rPr lang="el-GR" u="sng" dirty="0">
                <a:effectLst/>
              </a:rPr>
              <a:t>σε έγγραφο </a:t>
            </a:r>
            <a:r>
              <a:rPr lang="en-US" u="sng" dirty="0">
                <a:effectLst/>
              </a:rPr>
              <a:t>word </a:t>
            </a:r>
            <a:r>
              <a:rPr lang="el-GR" u="sng" dirty="0">
                <a:effectLst/>
              </a:rPr>
              <a:t>και να μου τη στείλεις με μήνυμα στην </a:t>
            </a:r>
            <a:r>
              <a:rPr lang="en-US" u="sng" dirty="0" err="1">
                <a:effectLst/>
              </a:rPr>
              <a:t>eclass</a:t>
            </a:r>
            <a:r>
              <a:rPr lang="en-US" dirty="0"/>
              <a:t>.</a:t>
            </a:r>
          </a:p>
          <a:p>
            <a:r>
              <a:rPr lang="el-GR" dirty="0"/>
              <a:t>Εναλλακτικά, γράψε την έκθεσή σου </a:t>
            </a:r>
            <a:r>
              <a:rPr lang="el-GR" u="sng" dirty="0">
                <a:effectLst/>
              </a:rPr>
              <a:t>στο τετράδιό σου ή σε ένα φύλλο χαρτί.</a:t>
            </a:r>
          </a:p>
          <a:p>
            <a:endParaRPr lang="el-GR" dirty="0"/>
          </a:p>
          <a:p>
            <a:r>
              <a:rPr lang="en-US" dirty="0">
                <a:solidFill>
                  <a:srgbClr val="FF00FF"/>
                </a:solidFill>
                <a:effectLst/>
              </a:rPr>
              <a:t>MH </a:t>
            </a:r>
            <a:r>
              <a:rPr lang="el-GR" dirty="0">
                <a:solidFill>
                  <a:srgbClr val="FF00FF"/>
                </a:solidFill>
                <a:effectLst/>
              </a:rPr>
              <a:t>ΞΕΧΑΣΕΙΣ ΝΑ ΓΡΑΨΕΙΣ </a:t>
            </a:r>
            <a:r>
              <a:rPr lang="el-GR" b="1" dirty="0">
                <a:solidFill>
                  <a:srgbClr val="FF00FF"/>
                </a:solidFill>
                <a:effectLst/>
              </a:rPr>
              <a:t>ΟΝΟΜΑ ΚΑΙ ΤΜΗΜΑ</a:t>
            </a:r>
            <a:endParaRPr lang="el-GR" dirty="0"/>
          </a:p>
          <a:p>
            <a:r>
              <a:rPr lang="el-GR" dirty="0"/>
              <a:t>ΠΡΟΑΙΡΕΤΙΚΑ: </a:t>
            </a:r>
            <a:r>
              <a:rPr lang="en-US" dirty="0"/>
              <a:t>After you receive feedback for your essay, copy and </a:t>
            </a:r>
            <a:r>
              <a:rPr lang="en-US" u="sng" dirty="0"/>
              <a:t>post it</a:t>
            </a:r>
            <a:r>
              <a:rPr lang="en-US" dirty="0"/>
              <a:t> on the following </a:t>
            </a:r>
            <a:r>
              <a:rPr lang="en-US" u="sng" dirty="0"/>
              <a:t>padlet:</a:t>
            </a:r>
            <a:r>
              <a:rPr lang="en-US" dirty="0"/>
              <a:t> </a:t>
            </a:r>
            <a:r>
              <a:rPr lang="en-US" dirty="0">
                <a:hlinkClick r:id="rId3"/>
              </a:rPr>
              <a:t>https://</a:t>
            </a:r>
            <a:r>
              <a:rPr lang="en-US" dirty="0">
                <a:hlinkClick r:id="rId4"/>
              </a:rPr>
              <a:t>padlet.com/sophtsironi/tfk5zol8tx15fuxt  </a:t>
            </a:r>
            <a:endParaRPr lang="el-GR" dirty="0"/>
          </a:p>
          <a:p>
            <a:endParaRPr lang="en-US" dirty="0"/>
          </a:p>
          <a:p>
            <a:r>
              <a:rPr lang="en-US" dirty="0"/>
              <a:t>-Visit the padlet above and</a:t>
            </a:r>
            <a:r>
              <a:rPr lang="en-US" b="1" dirty="0"/>
              <a:t> like</a:t>
            </a:r>
            <a:r>
              <a:rPr lang="en-US" dirty="0"/>
              <a:t> the 3 best essays.</a:t>
            </a:r>
          </a:p>
        </p:txBody>
      </p:sp>
    </p:spTree>
    <p:extLst>
      <p:ext uri="{BB962C8B-B14F-4D97-AF65-F5344CB8AC3E}">
        <p14:creationId xmlns:p14="http://schemas.microsoft.com/office/powerpoint/2010/main" val="324021854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1084</Words>
  <Application>Microsoft Office PowerPoint</Application>
  <PresentationFormat>Ευρεία οθόνη</PresentationFormat>
  <Paragraphs>73</Paragraphs>
  <Slides>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Sofia Tsironi</dc:creator>
  <cp:lastModifiedBy>Sofia Tsironi</cp:lastModifiedBy>
  <cp:revision>1</cp:revision>
  <dcterms:created xsi:type="dcterms:W3CDTF">2024-11-25T12:48:14Z</dcterms:created>
  <dcterms:modified xsi:type="dcterms:W3CDTF">2024-11-25T12:57:04Z</dcterms:modified>
</cp:coreProperties>
</file>