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5" r:id="rId3"/>
    <p:sldId id="484" r:id="rId4"/>
    <p:sldId id="485" r:id="rId5"/>
    <p:sldId id="504" r:id="rId6"/>
    <p:sldId id="505" r:id="rId7"/>
    <p:sldId id="314" r:id="rId8"/>
    <p:sldId id="426" r:id="rId9"/>
    <p:sldId id="495" r:id="rId10"/>
    <p:sldId id="486" r:id="rId11"/>
    <p:sldId id="487" r:id="rId12"/>
    <p:sldId id="293" r:id="rId13"/>
    <p:sldId id="294" r:id="rId14"/>
    <p:sldId id="498" r:id="rId15"/>
    <p:sldId id="499" r:id="rId16"/>
    <p:sldId id="500" r:id="rId17"/>
    <p:sldId id="501" r:id="rId18"/>
    <p:sldId id="502" r:id="rId19"/>
    <p:sldId id="503" r:id="rId20"/>
    <p:sldId id="506" r:id="rId21"/>
    <p:sldId id="507" r:id="rId22"/>
    <p:sldId id="289" r:id="rId23"/>
    <p:sldId id="367" r:id="rId24"/>
    <p:sldId id="263" r:id="rId25"/>
    <p:sldId id="264" r:id="rId26"/>
    <p:sldId id="265" r:id="rId27"/>
    <p:sldId id="266" r:id="rId28"/>
    <p:sldId id="483" r:id="rId29"/>
    <p:sldId id="428" r:id="rId30"/>
    <p:sldId id="488" r:id="rId31"/>
    <p:sldId id="430" r:id="rId32"/>
    <p:sldId id="450" r:id="rId33"/>
    <p:sldId id="318" r:id="rId34"/>
    <p:sldId id="317" r:id="rId35"/>
    <p:sldId id="319" r:id="rId36"/>
    <p:sldId id="320" r:id="rId37"/>
    <p:sldId id="482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95" r:id="rId46"/>
    <p:sldId id="397" r:id="rId47"/>
    <p:sldId id="396" r:id="rId48"/>
    <p:sldId id="399" r:id="rId49"/>
    <p:sldId id="400" r:id="rId50"/>
    <p:sldId id="401" r:id="rId51"/>
    <p:sldId id="402" r:id="rId52"/>
    <p:sldId id="497" r:id="rId53"/>
    <p:sldId id="403" r:id="rId54"/>
  </p:sldIdLst>
  <p:sldSz cx="9144000" cy="6858000" type="screen4x3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2B2B2"/>
    <a:srgbClr val="CC0066"/>
    <a:srgbClr val="FFFF00"/>
    <a:srgbClr val="008000"/>
    <a:srgbClr val="660033"/>
    <a:srgbClr val="FF66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75" d="100"/>
          <a:sy n="75" d="100"/>
        </p:scale>
        <p:origin x="-3216" y="-145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9C98F45B-8BA6-468C-9D24-244E9F1922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DF570A22-9ED0-4FF4-842B-71072D807D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9388" y="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36D1701E-41A1-4306-A08A-3014C3666D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B3227DBB-772C-44F4-9A88-988299140E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9388" y="6646863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C1CCB9D-0DAA-45D1-A539-D48BA15408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72A5A057-6872-4E2B-9255-AEBE3171A6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3C971920-130C-4068-9C5A-44A2376749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FE11525-B349-4E79-B11B-B409D93EDA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D88B90CA-925D-49EC-ACF3-C624B40EBC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4225"/>
            <a:ext cx="74263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E6C2601B-BAD8-4625-8A75-B59AECAB6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6863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id="{8744201D-5B82-4665-B96D-0704811AF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6863"/>
            <a:ext cx="4022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7269A5-21C3-4263-B5CA-22DACCFB6F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EA188A-F451-4454-8BDB-7AB110905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03CC58-6ABB-422C-B0C0-FF344D30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A06F41-4780-459D-A80B-79CE4AFEC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605EAF9-200B-49E7-BB67-1D55213E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8D321DE-842D-4E11-A08E-0CA2E9365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0F04E15-3A80-4664-8654-E6C0CEA8E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EB291BF-A723-43D6-B1E3-20AE07F18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EA7681F-FCB2-4058-9208-881D2B326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B9A9E09-53DF-4ADB-9236-44B990994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E77D201-F374-41EE-93E9-F9E4DCA11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8DD421B-F87F-4854-9B26-DB15AAB79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6DD2508-B0E0-44AE-8D77-822D69F55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B7EAA27-D923-4843-AE7C-4CDAA013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D8256CF-C609-4BC7-ABB9-84E9B8900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8741DDD-F9B3-409E-AD54-04B65D1F4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8A5C8B2-7DE5-4603-97A7-9E67377A6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A747926-6120-4CE1-8337-B52C86EB3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AA6955F-2200-417E-81A9-6CE735ACA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FD8BC2C-6CE7-4389-AE7E-8CF7367E1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5AE30FA-B979-490F-9E20-25901095F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123F771-76BF-4B65-A312-B0DC8FDC2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57E4F2D-F843-4496-B66E-82F719D30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4EE8057-99AF-41B9-874D-2ADD55235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027148F-41F1-4630-9692-2A90324AB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B2444A9-D0BB-4BD2-960A-870997C4E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48800F7-577D-4C8E-A6F2-5EE4B6A06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8845C84-43C2-4CC4-9064-479D3222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90677CF-89D8-442F-930E-3414A6907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07329D8-2A3C-4FC8-B2FD-882CEE3B3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7DD6780-4797-4D5F-88FF-F137D8452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1926372-0023-4C10-BA53-BB7089EA15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ADF986E-072B-48EF-B1C8-FA4A9B0BE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3E09FB0-FB63-473B-BD80-CFC093F65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D62713C-7311-4320-B538-82C98C75B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DA7750-D34B-404E-B90C-19AEDA25C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4D262D7-9F2B-44D3-9015-0F1D32251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BD8A382-628F-4504-BC37-4DF1B3157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36D31F1-4543-4B1F-BD4F-101C7125F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1B267DF-051B-4A52-9EC4-8BE8C3D2A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8F942D-3721-4512-A32D-1AEA42D4F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C17AAB0-72F9-43AE-B3EA-383998BEF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9366B04-3B32-44DD-99AF-E6C8979AB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29FCE95-FFDB-4FFB-BBCA-0B4B0A575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2E1C6D8-A648-4958-AF02-B843B6267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A00F103-D2F2-4763-A885-D9CB301AA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CBDA7C-6517-4C57-B7FC-95BF2A7BCEA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4210F9A-B881-4956-903C-039CD55A8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FD3A636-C434-4D3A-9458-755CCBDB8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DBC9EDA-8512-4E20-8FD0-82D7A8F1A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69761B9-4C58-406C-A8E9-5F540680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1412AF-FBBC-44AC-94E1-62DB07F03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0D37955-B478-44BF-8EDC-C89C61623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C295821-D1C5-412B-8928-809233355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087B3C-AABC-4584-A111-E6E65787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FE8C695-C62C-45BC-B084-135DCD89A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460D97B-BC21-40E0-8BE0-149EA7670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1FE512C-3B3B-4BE8-B668-4F6D23CF2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5B6A38F-B813-42EE-B21A-CFEE1319C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53D610F-68AC-43FA-A42F-B9263CC8BA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827E25D-E6E1-4787-B6C9-63A3376BD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F5FA1D3-8E5B-4E2C-A2E8-0F20D3724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D717C25-4C6E-4D19-97DE-F4FD33202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26255C9-2910-437E-BDFE-F4DD9F5D1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1467717-0070-47D4-8FE4-9CABF9FC9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9B304852-B0EB-41C3-BF7E-A7759BF46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DEF8684-6443-4BC2-A8C6-6C97E2898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4EF1E83-CDB1-48C5-822B-2E90C3818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53F5A1D-7BC7-4D7E-872C-ECB551978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A5E209-49B0-491A-97C8-DDF0F38B6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E03636C-94A2-4681-9E56-52A612A56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349B562-414C-4B9A-8B0C-C57EE45AB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3C63542-2884-41F7-B315-74354300E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8250" y="3324225"/>
            <a:ext cx="6807200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F236767-C6B9-48D5-8771-51422B99E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EE2D72C-B15F-4222-A834-AB48A6FD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89A2FCE-C518-4519-86C7-30C93EEBB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82C0C4D-9DE5-41BE-A39E-EFA09A8A0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D130CE-6DCC-41C6-8A49-8D050FFF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0B5AF81-88AA-4347-BDBA-B9F05FD9A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>
              <a:buFont typeface="Symbol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7153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6B59A-C357-4008-9EDD-81E9EDD5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EB90-766C-45D5-A02B-F4AC3844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66E0-1F1D-485A-BF76-CE3F6EEA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71513AE9-3128-4B80-9D45-AD908DDCD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16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7292-6603-480E-A6D1-B8C9EC0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C0AA-721D-4858-92CC-634A8306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6F71-AE53-4071-B35C-D67EC1D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8B711108-CA21-4535-936E-36478DA89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195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0B50-21A4-4968-8FB0-3866BF43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93400-D6BF-4512-BAE2-B9DFDE78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0D-3D94-4ACB-91A3-92B74FEA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9559E874-D6ED-452E-A694-3E4531FB7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52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85C9-AFD9-44FD-BAF8-555DBA6F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4E0D-6479-4102-B150-B5DABB2C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0906-E12D-4EB6-A9D9-D801082F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7B57DF65-2D11-472F-B018-6F7946293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58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F0466-D429-4C0C-961E-41F2823D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B2E8B-1B23-4153-B559-AB073A88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BE334-8FB5-47DA-96AE-3A21805B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A6F5BEEC-8886-4BE5-8050-CF525202B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0964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2A83A-4B2F-48F7-A55C-D56B4229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FB916-BF79-494F-B4B7-6CEDAA22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E5769-8DF5-4FBD-9ED8-05682C14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D3CD84C9-F9BA-4749-AB24-A879268F6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279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C6573-B963-4D23-B712-DF9E978D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A1BDD-0292-4E5A-819B-7C607810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B8E36-41ED-4758-89D6-C20AD396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C7B67789-29D6-45C3-A1EF-A0E924002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477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74A39-F31A-4612-BC95-E05D58D8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D9E6F-B40C-466B-997D-23EFC869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289D8-F633-490A-BE90-C2B2693E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A8139D63-8011-4BFF-B24D-E07F5330E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0464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E5DE5-DC05-43E5-8009-9E5ED606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03F00-74B9-4977-8E31-16E1F626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77A44-C7F4-4294-A825-193E0003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DA521D50-5E29-46CC-99C0-FE3BA09A6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310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9B73E-CE74-47E8-B4B9-9287D4A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CIS 391 Fall 2008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93982-C88A-4FF0-A13B-339EF221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D802C-0F78-4D7D-A50B-DAB7DBDE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r>
              <a:rPr lang="en-US" altLang="en-US"/>
              <a:t>       </a:t>
            </a:r>
            <a:fld id="{82E476EF-7C8C-4E84-B6AB-41D85D023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031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>
            <a:extLst>
              <a:ext uri="{FF2B5EF4-FFF2-40B4-BE49-F238E27FC236}">
                <a16:creationId xmlns:a16="http://schemas.microsoft.com/office/drawing/2014/main" id="{CED5D6BE-D4D3-463B-AA6E-C30CD5ECD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0F9A3F6F-9439-4DA8-9347-195D0174B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Font typeface="Symbol" panose="05050102010706020507" pitchFamily="18" charset="2"/>
        <a:buChar char="·"/>
        <a:defRPr sz="24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—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5F3C95-6C86-46FE-9902-608265598D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altLang="en-US" sz="8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Learn Python in three hours</a:t>
            </a:r>
          </a:p>
        </p:txBody>
      </p:sp>
      <p:pic>
        <p:nvPicPr>
          <p:cNvPr id="15363" name="Picture 5" descr="j0111078">
            <a:extLst>
              <a:ext uri="{FF2B5EF4-FFF2-40B4-BE49-F238E27FC236}">
                <a16:creationId xmlns:a16="http://schemas.microsoft.com/office/drawing/2014/main" id="{9B5B8B9A-B6B6-4335-B4B1-C727293E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21175"/>
            <a:ext cx="1752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4D3E4FFF-C769-45B2-9906-3FA570C9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7F7F7F"/>
                </a:solidFill>
              </a:rPr>
              <a:t>Some material adapted from Upenn cmpe391 slides and other sources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60CCC15D-C064-4BB4-834B-E070EF0C5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023A-DFC5-4212-9C96-10CA7B5E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IDLE Development Environment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5CBDF666-99D3-4D68-92B9-2E92CAC2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IDLE is an Integrated DeveLopment Environ-ment for Python, typically used on Windows</a:t>
            </a:r>
          </a:p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Multi-window text editor with syntax highlighting, auto-completion, smart indent and other.</a:t>
            </a:r>
          </a:p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Python shell with syntax highlighting.</a:t>
            </a:r>
          </a:p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Integrated debugger</a:t>
            </a:r>
            <a:br>
              <a:rPr lang="en-US" altLang="en-US" sz="2800" b="0">
                <a:ea typeface="ＭＳ Ｐゴシック" panose="020B0600070205080204" pitchFamily="34" charset="-128"/>
              </a:rPr>
            </a:br>
            <a:r>
              <a:rPr lang="en-US" altLang="en-US" sz="2800" b="0">
                <a:ea typeface="ＭＳ Ｐゴシック" panose="020B0600070205080204" pitchFamily="34" charset="-128"/>
              </a:rPr>
              <a:t>with stepping, persis-</a:t>
            </a:r>
            <a:br>
              <a:rPr lang="en-US" altLang="en-US" sz="2800" b="0">
                <a:ea typeface="ＭＳ Ｐゴシック" panose="020B0600070205080204" pitchFamily="34" charset="-128"/>
              </a:rPr>
            </a:br>
            <a:r>
              <a:rPr lang="en-US" altLang="en-US" sz="2800" b="0">
                <a:ea typeface="ＭＳ Ｐゴシック" panose="020B0600070205080204" pitchFamily="34" charset="-128"/>
              </a:rPr>
              <a:t>tent breakpoints,</a:t>
            </a:r>
            <a:br>
              <a:rPr lang="en-US" altLang="en-US" sz="2800" b="0">
                <a:ea typeface="ＭＳ Ｐゴシック" panose="020B0600070205080204" pitchFamily="34" charset="-128"/>
              </a:rPr>
            </a:br>
            <a:r>
              <a:rPr lang="en-US" altLang="en-US" sz="2800" b="0">
                <a:ea typeface="ＭＳ Ｐゴシック" panose="020B0600070205080204" pitchFamily="34" charset="-128"/>
              </a:rPr>
              <a:t>and call stack visi-</a:t>
            </a:r>
            <a:br>
              <a:rPr lang="en-US" altLang="en-US" sz="2800" b="0">
                <a:ea typeface="ＭＳ Ｐゴシック" panose="020B0600070205080204" pitchFamily="34" charset="-128"/>
              </a:rPr>
            </a:br>
            <a:r>
              <a:rPr lang="en-US" altLang="en-US" sz="2800" b="0">
                <a:ea typeface="ＭＳ Ｐゴシック" panose="020B0600070205080204" pitchFamily="34" charset="-128"/>
              </a:rPr>
              <a:t>bility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E0899BDE-6E36-439E-B439-0783572F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114800"/>
            <a:ext cx="4651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7097-B579-426E-BC3A-D20E80D9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Editing Python in Emacs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3C3438-E609-4A5A-8D32-F67FE6BD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Emacs </a:t>
            </a:r>
            <a:r>
              <a:rPr lang="en-US" altLang="en-US" b="0" i="1">
                <a:ea typeface="ＭＳ Ｐゴシック" panose="020B0600070205080204" pitchFamily="34" charset="-128"/>
              </a:rPr>
              <a:t>python-mode </a:t>
            </a:r>
            <a:r>
              <a:rPr lang="en-US" altLang="en-US" b="0">
                <a:ea typeface="ＭＳ Ｐゴシック" panose="020B0600070205080204" pitchFamily="34" charset="-128"/>
              </a:rPr>
              <a:t>has good support for editing Python, enabled enabled by default for .py files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Features: completion, symbol help, eldoc, and inferior interpreter shell, etc.</a:t>
            </a:r>
          </a:p>
        </p:txBody>
      </p:sp>
      <p:pic>
        <p:nvPicPr>
          <p:cNvPr id="31748" name="Picture 3" descr="Picture 1.png">
            <a:extLst>
              <a:ext uri="{FF2B5EF4-FFF2-40B4-BE49-F238E27FC236}">
                <a16:creationId xmlns:a16="http://schemas.microsoft.com/office/drawing/2014/main" id="{609F1F4C-0396-4875-9BC7-62F89493C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514600"/>
            <a:ext cx="75072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C5FF7FB-EC98-47C0-9C53-F7617A445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Running Interactively on UNIX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9AE2F3C-EA7C-4202-B5DF-81B063534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On Unix…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%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python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3+3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6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Python prompts with ‘&gt;&gt;&gt;’. 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 exit Python (not Idle):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In Unix, type CONTROL-D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In Windows, type CONTROL-Z + &lt;Enter&gt;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Evaluate exit()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74A883C-4C5C-40F1-ADDE-6D5D59CF5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Running Programs on UNIX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0930D76-538C-45FF-8F45-9F55BA2DB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334000"/>
          </a:xfrm>
        </p:spPr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Call python program via the python interpreter</a:t>
            </a:r>
          </a:p>
          <a:p>
            <a:pPr lvl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% python fact.py</a:t>
            </a:r>
            <a:endParaRPr lang="en-US" altLang="en-US" sz="2800" i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Make a python file directly executable by 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Adding the appropriate path to your python  interpreter as the first line of your file</a:t>
            </a:r>
          </a:p>
          <a:p>
            <a:pPr lvl="2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#!/usr/bin/python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Making the file executable</a:t>
            </a:r>
          </a:p>
          <a:p>
            <a:pPr lvl="2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% chmod a+x fact.py</a:t>
            </a:r>
          </a:p>
          <a:p>
            <a:pPr lvl="1"/>
            <a:r>
              <a:rPr lang="en-US" altLang="en-US" sz="3000">
                <a:ea typeface="ＭＳ Ｐゴシック" panose="020B0600070205080204" pitchFamily="34" charset="-128"/>
              </a:rPr>
              <a:t>Invoking file from Unix command line</a:t>
            </a:r>
          </a:p>
          <a:p>
            <a:pPr lvl="2">
              <a:buFontTx/>
              <a:buNone/>
            </a:pPr>
            <a:r>
              <a:rPr lang="en-US" altLang="en-US" sz="30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% fact.py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4DE1-A74A-4A35-999A-DBB81F80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Example ‘script’: fact.py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DB85BF2-53C4-4DDB-8BF4-BE1426BB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3340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#! /usr/bin/python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800" b="0"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def fact(x):</a:t>
            </a:r>
            <a:br>
              <a:rPr lang="en-US" altLang="en-US" b="0">
                <a:ea typeface="ＭＳ Ｐゴシック" panose="020B0600070205080204" pitchFamily="34" charset="-128"/>
              </a:rPr>
            </a:br>
            <a:r>
              <a:rPr lang="en-US" altLang="en-US" sz="2000" b="0">
                <a:ea typeface="ＭＳ Ｐゴシック" panose="020B0600070205080204" pitchFamily="34" charset="-128"/>
              </a:rPr>
              <a:t>"""Returns the factorial of its argument, assumed to be a posint"""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    if x == 0: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        return 1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    return x * fact(x - 1)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800" b="0"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print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print ’N fact(N)’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print "---------"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800" b="0"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for n in range(10):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    print n, fact(n)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791B-51F2-4532-9F72-159AD15C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Python Scripts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E52E765-54CC-43BE-B590-2A40ECD5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When you call a python program from the command line the interpreter evaluates each expression in the file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Familiar mechanisms are used to provide command line arguments and/or redirect input and output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Python also has mechanisms to allow a python program to act both as a script and as a module to be imported and used by another python program</a:t>
            </a:r>
          </a:p>
          <a:p>
            <a:endParaRPr lang="en-US" altLang="en-US" sz="2800" b="0">
              <a:ea typeface="ＭＳ Ｐゴシック" panose="020B0600070205080204" pitchFamily="34" charset="-128"/>
            </a:endParaRPr>
          </a:p>
          <a:p>
            <a:endParaRPr lang="en-US" altLang="en-US" sz="2800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730-5576-4515-921D-404E5260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Example of a Script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1A55EC34-D5D1-4AAC-AEB7-4E323505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3340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#! /usr/bin/python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4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>
              <a:lnSpc>
                <a:spcPts val="21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""" reads text from standard input and outputs any email</a:t>
            </a:r>
            <a:b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addresses it finds, one to a line.</a:t>
            </a:r>
          </a:p>
          <a:p>
            <a:pPr>
              <a:lnSpc>
                <a:spcPts val="21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"""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4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import re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from sys import stdin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8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# a regular expression ~ for a valid email address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pat = re.compile(r'[-\w][-.\w]*@[-\w][-\w.]+[a-zA-Z]{2,4}')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8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for line in stdin.readlines():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for address in pat.findall(line):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    print address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D214-1B6A-4211-AD2E-8CED31A0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B6C88AD-8436-4F81-8D53-EB846320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05000"/>
            <a:ext cx="6172200" cy="34290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python&gt; python email0.py &lt;email.txt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bill@msft.com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gates@microsoft.com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steve@apple.com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bill@msft.com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python&gt; 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28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28D3-DE19-4193-80A1-646C94F2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Getting a unique, sorted list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DA69A84-EE67-4239-B155-263F50A6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import re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from sys import stdin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pat = re.compile(r'[-\w][-.\w]*@[-\w][-\w.]+[a-zA-Z]{2,4}’)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 i="1">
                <a:solidFill>
                  <a:srgbClr val="7F7F7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# found is an initially empty set (a list w/o duplicates)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found = set( 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for line in stdin.readlines():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for address in pat.findall(line):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    found.add(address)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 i="1">
                <a:solidFill>
                  <a:srgbClr val="7F7F7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# sorted() takes a sequence, returns a sorted list of its elements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for address in sorted(found):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print address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7BBE-02C7-458C-89C9-FF19107F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D7EB4E9A-D87F-458B-9C6B-5074D9C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2766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python&gt; python email2.py &lt;email.txt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bill@msft.com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gates@microsoft.com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steve@apple.com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python&gt; 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2800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DEC221FA-6D84-4BAE-846F-3B2B79CD7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274BC47-333D-454B-9B41-1EDDC6AE2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en-US" sz="3200" b="0">
                <a:ea typeface="ＭＳ Ｐゴシック" panose="020B0600070205080204" pitchFamily="34" charset="-128"/>
              </a:rPr>
              <a:t>History</a:t>
            </a: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Installing &amp; Running Python</a:t>
            </a: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Names &amp; Assignment</a:t>
            </a: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Sequences types: Lists, Tuples, and Strings</a:t>
            </a: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Mutability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3200" b="0">
              <a:ea typeface="ＭＳ Ｐゴシック" panose="020B0600070205080204" pitchFamily="34" charset="-128"/>
            </a:endParaRPr>
          </a:p>
          <a:p>
            <a:endParaRPr lang="en-US" altLang="en-US" sz="3200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5F19-F369-4118-ADBE-56EC776E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Simple functions: ex.py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AE085AED-7223-4394-9C3B-5B5D3ACD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"""factorial done recursively and iteratively"""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" pitchFamily="-65" charset="0"/>
              <a:ea typeface="Helvetica" panose="020B0604020202020204" pitchFamily="34" charset="0"/>
            </a:endParaRP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def fact1(n):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ans = 1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for i in range(2,n):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    ans = ans * n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return ans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b="0">
              <a:latin typeface="Courier" pitchFamily="-65" charset="0"/>
              <a:ea typeface="Helvetica" panose="020B0604020202020204" pitchFamily="34" charset="0"/>
            </a:endParaRP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def fact2(n):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if n &lt; 1: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    return 1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else: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b="0">
                <a:latin typeface="Courier" pitchFamily="-65" charset="0"/>
                <a:ea typeface="Helvetica" panose="020B0604020202020204" pitchFamily="34" charset="0"/>
              </a:rPr>
              <a:t>        return n * fact2(n - 1)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69C5-AF67-4268-BDE3-BED1D3F9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Simple functions: ex.py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9E38C94-FB17-4478-A031-A363F04C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671&gt;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python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Python 2.5.2 …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import ex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ex.fact1(6)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1296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ex.fact2(200)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78865786736479050355236321393218507…000000L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ex.fact1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&lt;function fact1 at 0x902470&gt;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  <a:r>
              <a:rPr lang="en-US" altLang="en-US" sz="2200" b="0">
                <a:solidFill>
                  <a:srgbClr val="FF3300"/>
                </a:solidFill>
                <a:latin typeface="Courier" pitchFamily="-65" charset="0"/>
                <a:ea typeface="Helvetica" panose="020B0604020202020204" pitchFamily="34" charset="0"/>
              </a:rPr>
              <a:t>fact1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Traceback (most recent call last):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  File "&lt;stdin&gt;", line 1, in &lt;module&gt;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NameError: name 'fact1' is not defined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r>
              <a:rPr lang="en-US" altLang="en-US" sz="2200" b="0">
                <a:latin typeface="Courier" pitchFamily="-65" charset="0"/>
                <a:ea typeface="Helvetica" panose="020B0604020202020204" pitchFamily="34" charset="0"/>
              </a:rPr>
              <a:t>&gt;&gt;&gt; </a:t>
            </a:r>
          </a:p>
          <a:p>
            <a:pPr>
              <a:lnSpc>
                <a:spcPts val="2475"/>
              </a:lnSpc>
              <a:buFont typeface="Symbol" panose="05050102010706020507" pitchFamily="18" charset="2"/>
              <a:buNone/>
            </a:pPr>
            <a:endParaRPr lang="en-US" altLang="en-US" b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1EC6A79-FE24-4E38-992B-5974FD8CBA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Basics</a:t>
            </a:r>
          </a:p>
        </p:txBody>
      </p:sp>
      <p:pic>
        <p:nvPicPr>
          <p:cNvPr id="45059" name="Picture 4" descr="AN03633_">
            <a:extLst>
              <a:ext uri="{FF2B5EF4-FFF2-40B4-BE49-F238E27FC236}">
                <a16:creationId xmlns:a16="http://schemas.microsoft.com/office/drawing/2014/main" id="{A4E3999F-6F9E-4E2C-B659-11841F50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05447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3B60A606-B9F3-4F11-9D02-336B2A3C3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 Code Sample (in IDLE)</a:t>
            </a:r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E8CB9420-E03C-43F9-B9CD-973D2F858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x = 34 - 23            </a:t>
            </a:r>
            <a:r>
              <a:rPr lang="en-US" altLang="en-US" b="0">
                <a:solidFill>
                  <a:srgbClr val="FF33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# A comment.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y = </a:t>
            </a:r>
            <a:r>
              <a:rPr lang="en-US" altLang="en-US" b="0">
                <a:solidFill>
                  <a:srgbClr val="33CC33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“Hello”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           </a:t>
            </a:r>
            <a:r>
              <a:rPr lang="en-US" altLang="en-US" b="0">
                <a:solidFill>
                  <a:srgbClr val="FF33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# Another one.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z = 3.45   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0">
                <a:solidFill>
                  <a:srgbClr val="FF66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if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z == 3.45 </a:t>
            </a:r>
            <a:r>
              <a:rPr lang="en-US" altLang="en-US" b="0">
                <a:solidFill>
                  <a:srgbClr val="FF66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or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y == </a:t>
            </a:r>
            <a:r>
              <a:rPr lang="en-US" altLang="en-US" b="0">
                <a:solidFill>
                  <a:srgbClr val="33CC33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“Hello”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: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    x = x + 1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    y = y + </a:t>
            </a:r>
            <a:r>
              <a:rPr lang="en-US" altLang="en-US" b="0">
                <a:solidFill>
                  <a:srgbClr val="33CC33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 World”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  </a:t>
            </a:r>
            <a:r>
              <a:rPr lang="en-US" altLang="en-US" b="0">
                <a:solidFill>
                  <a:srgbClr val="FF33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# String concat.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0">
                <a:solidFill>
                  <a:srgbClr val="FF66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print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x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0">
                <a:solidFill>
                  <a:srgbClr val="FF6600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print</a:t>
            </a:r>
            <a:r>
              <a:rPr lang="en-US" altLang="en-US" b="0"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 y</a:t>
            </a:r>
            <a:endParaRPr lang="en-US" altLang="en-US" sz="2800">
              <a:latin typeface="Lucida Sans Typewriter" panose="020B05090305040302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D8A3D6E-0ED6-4E8A-9185-C5F2EC2F7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Enough to Understand the Code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442CB3-8FCA-40F8-90BE-B5EF5967A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Indentation matters to code meaning</a:t>
            </a:r>
          </a:p>
          <a:p>
            <a:pPr marL="457200" lvl="1" indent="-220663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Block structure indicated by indentation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First assignment to a variable creates it</a:t>
            </a:r>
          </a:p>
          <a:p>
            <a:pPr marL="457200" lvl="1" indent="-220663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Variable types don’t need to be declared.</a:t>
            </a:r>
          </a:p>
          <a:p>
            <a:pPr marL="457200" lvl="1" indent="-220663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Python figures out the variable types on its own.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Assignment is </a:t>
            </a: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=</a:t>
            </a:r>
            <a:r>
              <a:rPr lang="en-US" altLang="en-US" sz="2800">
                <a:ea typeface="ＭＳ Ｐゴシック" panose="020B0600070205080204" pitchFamily="34" charset="-128"/>
              </a:rPr>
              <a:t> and comparison is </a:t>
            </a: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==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For numbers </a:t>
            </a: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+ - * / %</a:t>
            </a:r>
            <a:r>
              <a:rPr lang="en-US" altLang="en-US" sz="2800">
                <a:ea typeface="ＭＳ Ｐゴシック" panose="020B0600070205080204" pitchFamily="34" charset="-128"/>
              </a:rPr>
              <a:t> are as expected</a:t>
            </a:r>
          </a:p>
          <a:p>
            <a:pPr marL="457200" lvl="1" indent="-220663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Special use of </a:t>
            </a:r>
            <a:r>
              <a:rPr lang="en-US" altLang="en-US" sz="28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ea typeface="ＭＳ Ｐゴシック" panose="020B0600070205080204" pitchFamily="34" charset="-128"/>
              </a:rPr>
              <a:t> for string concatenation and </a:t>
            </a:r>
            <a:r>
              <a:rPr lang="en-US" altLang="en-US" sz="2800" b="1" i="1">
                <a:solidFill>
                  <a:schemeClr val="accent2"/>
                </a:solidFill>
                <a:ea typeface="ＭＳ Ｐゴシック" panose="020B0600070205080204" pitchFamily="34" charset="-128"/>
              </a:rPr>
              <a:t>%</a:t>
            </a:r>
            <a:r>
              <a:rPr lang="en-US" altLang="en-US" sz="2400">
                <a:ea typeface="ＭＳ Ｐゴシック" panose="020B0600070205080204" pitchFamily="34" charset="-128"/>
              </a:rPr>
              <a:t> for string formatting (as in C’s printf)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Logical operators are words (</a:t>
            </a: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and, or, not</a:t>
            </a:r>
            <a:r>
              <a:rPr lang="en-US" altLang="en-US" sz="2800">
                <a:ea typeface="ＭＳ Ｐゴシック" panose="020B0600070205080204" pitchFamily="34" charset="-128"/>
              </a:rPr>
              <a:t>) </a:t>
            </a:r>
            <a:r>
              <a:rPr lang="en-US" altLang="en-US" sz="2800" i="1">
                <a:ea typeface="ＭＳ Ｐゴシック" panose="020B0600070205080204" pitchFamily="34" charset="-128"/>
              </a:rPr>
              <a:t>not </a:t>
            </a:r>
            <a:r>
              <a:rPr lang="en-US" altLang="en-US" sz="2800">
                <a:ea typeface="ＭＳ Ｐゴシック" panose="020B0600070205080204" pitchFamily="34" charset="-128"/>
              </a:rPr>
              <a:t>symbols</a:t>
            </a:r>
            <a:endParaRPr lang="en-US" altLang="en-US" sz="2800" i="1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The basic printing command is </a:t>
            </a: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print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B6578D-8E09-449E-86E1-6B780010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Basic Datatypes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95707EC-16A0-41B7-8E97-1E843C62A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334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Integers (default for numbers)</a:t>
            </a:r>
          </a:p>
          <a:p>
            <a:pPr lvl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z = 5 / 2  # Answer 2, integer division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Floats</a:t>
            </a:r>
          </a:p>
          <a:p>
            <a:pPr lvl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x = 3.456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Strings</a:t>
            </a: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Can use “” or ‘’ to specify with </a:t>
            </a:r>
            <a:r>
              <a:rPr lang="en-US" altLang="en-US" sz="26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“abc” </a:t>
            </a:r>
            <a:r>
              <a:rPr lang="en-US" altLang="en-US" sz="2600">
                <a:ea typeface="ＭＳ Ｐゴシック" panose="020B0600070205080204" pitchFamily="34" charset="-128"/>
              </a:rPr>
              <a:t>== </a:t>
            </a:r>
            <a:r>
              <a:rPr lang="en-US" altLang="en-US" sz="26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‘abc’</a:t>
            </a:r>
            <a:endParaRPr lang="en-US" altLang="en-US" sz="26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Unmatched can occur within the string: </a:t>
            </a:r>
            <a:r>
              <a:rPr lang="en-US" altLang="en-US" sz="26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“matt’s”</a:t>
            </a: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Use triple double-quotes for multi-line strings or strings than contain both ‘ and “ inside of them:  </a:t>
            </a:r>
            <a:br>
              <a:rPr lang="en-US" altLang="en-US" sz="2600">
                <a:ea typeface="ＭＳ Ｐゴシック" panose="020B0600070205080204" pitchFamily="34" charset="-128"/>
              </a:rPr>
            </a:br>
            <a:r>
              <a:rPr lang="en-US" altLang="en-US" sz="260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“““a‘b“c”””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47840F0-C8D5-4599-9F50-1F5F4EC3E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Whitespace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EB57E97-E497-4C6F-BF00-3B18F132C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334000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Whitespace is meaningful in Python: especially indentation and placement of newlines</a:t>
            </a:r>
          </a:p>
          <a:p>
            <a:pPr marL="0" indent="0"/>
            <a:r>
              <a:rPr lang="en-US" altLang="en-US" sz="2800" b="0">
                <a:ea typeface="ＭＳ Ｐゴシック" panose="020B0600070205080204" pitchFamily="34" charset="-128"/>
              </a:rPr>
              <a:t>Use a newline to end a line of code</a:t>
            </a:r>
          </a:p>
          <a:p>
            <a:pPr marL="636588" lvl="2" indent="-236538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 </a:t>
            </a:r>
            <a:r>
              <a:rPr lang="en-US" altLang="en-US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\ </a:t>
            </a:r>
            <a:r>
              <a:rPr lang="en-US" altLang="en-US">
                <a:ea typeface="ＭＳ Ｐゴシック" panose="020B0600070205080204" pitchFamily="34" charset="-128"/>
              </a:rPr>
              <a:t>when must go to next line prematurely</a:t>
            </a:r>
          </a:p>
          <a:p>
            <a:pPr marL="0" indent="0"/>
            <a:r>
              <a:rPr lang="en-US" altLang="en-US" sz="2800" b="0">
                <a:ea typeface="ＭＳ Ｐゴシック" panose="020B0600070205080204" pitchFamily="34" charset="-128"/>
              </a:rPr>
              <a:t>No braces </a:t>
            </a:r>
            <a:r>
              <a:rPr lang="en-US" altLang="en-US" sz="2800" b="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{}</a:t>
            </a:r>
            <a:r>
              <a:rPr lang="en-US" altLang="en-US" sz="2800" b="0">
                <a:ea typeface="ＭＳ Ｐゴシック" panose="020B0600070205080204" pitchFamily="34" charset="-128"/>
              </a:rPr>
              <a:t> to mark blocks of code, use </a:t>
            </a:r>
            <a:r>
              <a:rPr lang="en-US" altLang="en-US" sz="2800" b="0" i="1">
                <a:ea typeface="ＭＳ Ｐゴシック" panose="020B0600070205080204" pitchFamily="34" charset="-128"/>
              </a:rPr>
              <a:t>consistent</a:t>
            </a:r>
            <a:r>
              <a:rPr lang="en-US" altLang="en-US" sz="2800" b="0">
                <a:ea typeface="ＭＳ Ｐゴシック" panose="020B0600070205080204" pitchFamily="34" charset="-128"/>
              </a:rPr>
              <a:t> indentation instead</a:t>
            </a:r>
          </a:p>
          <a:p>
            <a:pPr marL="636588" lvl="2" indent="-236538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First line with </a:t>
            </a:r>
            <a:r>
              <a:rPr lang="en-US" altLang="en-US" i="1">
                <a:ea typeface="ＭＳ Ｐゴシック" panose="020B0600070205080204" pitchFamily="34" charset="-128"/>
              </a:rPr>
              <a:t>less</a:t>
            </a:r>
            <a:r>
              <a:rPr lang="en-US" altLang="en-US">
                <a:ea typeface="ＭＳ Ｐゴシック" panose="020B0600070205080204" pitchFamily="34" charset="-128"/>
              </a:rPr>
              <a:t> indentation is outside of the block</a:t>
            </a:r>
          </a:p>
          <a:p>
            <a:pPr marL="636588" lvl="2" indent="-236538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First line with </a:t>
            </a:r>
            <a:r>
              <a:rPr lang="en-US" altLang="en-US" i="1">
                <a:ea typeface="ＭＳ Ｐゴシック" panose="020B0600070205080204" pitchFamily="34" charset="-128"/>
              </a:rPr>
              <a:t>more</a:t>
            </a:r>
            <a:r>
              <a:rPr lang="en-US" altLang="en-US">
                <a:ea typeface="ＭＳ Ｐゴシック" panose="020B0600070205080204" pitchFamily="34" charset="-128"/>
              </a:rPr>
              <a:t> indentation starts a nested block</a:t>
            </a:r>
          </a:p>
          <a:p>
            <a:pPr marL="0" indent="0"/>
            <a:r>
              <a:rPr lang="en-US" altLang="en-US" sz="2800" b="0">
                <a:ea typeface="ＭＳ Ｐゴシック" panose="020B0600070205080204" pitchFamily="34" charset="-128"/>
              </a:rPr>
              <a:t>Colons start of a new block in many constructs, e.g. function definitions, then clauses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A6CD86D-AABC-44BA-A252-460C896DD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Comments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137027A-D539-4A08-BCA4-76837FF1C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334000"/>
          </a:xfrm>
        </p:spPr>
        <p:txBody>
          <a:bodyPr/>
          <a:lstStyle/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Start comments with </a:t>
            </a:r>
            <a:r>
              <a:rPr lang="en-US" altLang="en-US" sz="2800" b="0">
                <a:solidFill>
                  <a:schemeClr val="accent2"/>
                </a:solidFill>
                <a:ea typeface="ＭＳ Ｐゴシック" panose="020B0600070205080204" pitchFamily="34" charset="-128"/>
              </a:rPr>
              <a:t>#, </a:t>
            </a:r>
            <a:r>
              <a:rPr lang="en-US" altLang="en-US" sz="2800" b="0">
                <a:ea typeface="ＭＳ Ｐゴシック" panose="020B0600070205080204" pitchFamily="34" charset="-128"/>
              </a:rPr>
              <a:t>rest of line is ignored</a:t>
            </a:r>
          </a:p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Can include a “documentation string” as the first line of a new function or class you define</a:t>
            </a:r>
          </a:p>
          <a:p>
            <a:pPr marL="236538" indent="-236538"/>
            <a:r>
              <a:rPr lang="en-US" altLang="en-US" sz="2800" b="0">
                <a:ea typeface="ＭＳ Ｐゴシック" panose="020B0600070205080204" pitchFamily="34" charset="-128"/>
              </a:rPr>
              <a:t>Development environments, debugger, and other tools use it: it’s good style to include one</a:t>
            </a:r>
          </a:p>
          <a:p>
            <a:pPr lvl="1">
              <a:buFontTx/>
              <a:buNone/>
            </a:pPr>
            <a:endParaRPr lang="en-US" altLang="en-US" sz="800">
              <a:solidFill>
                <a:srgbClr val="FF66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def fact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(n):</a:t>
            </a:r>
          </a:p>
          <a:p>
            <a:pPr lvl="1"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“““fact(n) assumes n is a positive integer and returns facorial of n.”””</a:t>
            </a:r>
            <a:br>
              <a:rPr lang="en-US" altLang="en-US" sz="24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assert(n&gt;0)</a:t>
            </a:r>
          </a:p>
          <a:p>
            <a:pPr lvl="1"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return 1 if n==1 else n*fact(n-1) </a:t>
            </a:r>
            <a:endParaRPr lang="en-US" altLang="en-US" sz="24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C191B5C9-0758-4D04-A790-EFDEC6E63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Assignment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2064F62-EA5A-4C0B-815A-9F3961536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en-US" b="0" i="1">
                <a:ea typeface="ＭＳ Ｐゴシック" panose="020B0600070205080204" pitchFamily="34" charset="-128"/>
              </a:rPr>
              <a:t>Binding a variable</a:t>
            </a:r>
            <a:r>
              <a:rPr lang="en-US" altLang="en-US" b="0">
                <a:ea typeface="ＭＳ Ｐゴシック" panose="020B0600070205080204" pitchFamily="34" charset="-128"/>
              </a:rPr>
              <a:t> in Python means setting a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name</a:t>
            </a:r>
            <a:r>
              <a:rPr lang="en-US" altLang="en-US" b="0">
                <a:ea typeface="ＭＳ Ｐゴシック" panose="020B0600070205080204" pitchFamily="34" charset="-128"/>
              </a:rPr>
              <a:t> to hold a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reference</a:t>
            </a:r>
            <a:r>
              <a:rPr lang="en-US" altLang="en-US" b="0">
                <a:ea typeface="ＭＳ Ｐゴシック" panose="020B0600070205080204" pitchFamily="34" charset="-128"/>
              </a:rPr>
              <a:t> to some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object</a:t>
            </a:r>
            <a:endParaRPr lang="en-US" altLang="en-US" b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r>
              <a:rPr lang="en-US" altLang="en-US" i="1">
                <a:ea typeface="ＭＳ Ｐゴシック" panose="020B0600070205080204" pitchFamily="34" charset="-128"/>
              </a:rPr>
              <a:t>Assignment creates references, not copies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en-US" b="0">
                <a:ea typeface="ＭＳ Ｐゴシック" panose="020B0600070205080204" pitchFamily="34" charset="-128"/>
              </a:rPr>
              <a:t>Names in Python do not have an intrinsic type,  objects have types</a:t>
            </a: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Python determines the type of the reference automatically based on what data is assigned to it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en-US" b="0">
                <a:ea typeface="ＭＳ Ｐゴシック" panose="020B0600070205080204" pitchFamily="34" charset="-128"/>
              </a:rPr>
              <a:t>You create a name the first time it appears on the left side of an assignment expression:    </a:t>
            </a:r>
            <a:br>
              <a:rPr lang="en-US" altLang="en-US" b="0">
                <a:ea typeface="ＭＳ Ｐゴシック" panose="020B0600070205080204" pitchFamily="34" charset="-128"/>
              </a:rPr>
            </a:br>
            <a:r>
              <a:rPr lang="en-US" altLang="en-US" sz="2000" b="0">
                <a:solidFill>
                  <a:schemeClr val="accent2"/>
                </a:solidFill>
                <a:latin typeface="Lucida Sans Typewriter" panose="020B0509030504030204" pitchFamily="49" charset="0"/>
                <a:ea typeface="ＭＳ Ｐゴシック" panose="020B0600070205080204" pitchFamily="34" charset="-128"/>
              </a:rPr>
              <a:t>	x = 3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en-US" b="0">
                <a:ea typeface="ＭＳ Ｐゴシック" panose="020B0600070205080204" pitchFamily="34" charset="-128"/>
              </a:rPr>
              <a:t>A reference is deleted via garbage collection after any names bound to it have passed out of scope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en-US" b="0">
                <a:ea typeface="ＭＳ Ｐゴシック" panose="020B0600070205080204" pitchFamily="34" charset="-128"/>
              </a:rPr>
              <a:t>Python uses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reference semantics</a:t>
            </a:r>
            <a:r>
              <a:rPr lang="en-US" altLang="en-US" b="0">
                <a:ea typeface="ＭＳ Ｐゴシック" panose="020B0600070205080204" pitchFamily="34" charset="-128"/>
              </a:rPr>
              <a:t> (more later)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13FBD6A3-DC2C-4B59-AF9A-286B20CA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Naming Rules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42E5319-ECC5-47FB-ABAF-AD22A22C1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Names are case sensitive and cannot start with a number.  They can contain letters, numbers, and underscores.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bob  Bob  _bob  _2_bob_  bob_2  BoB</a:t>
            </a:r>
          </a:p>
          <a:p>
            <a:pPr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There are some reserved words: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2D2DB9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2D2DB9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and, assert, break, class, continue, def, del, elif, else, except, exec, finally, for, from, global, if, import, in, is, lambda, not, or, pass, print, raise, return, try, while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CE23117-B1A4-431E-A6A7-89985B6B9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Brief History of Python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07F4854-7262-41FE-9EA9-D6E48A088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Invented in the Netherlands, early 90s by Guido van Rossum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Named after Monty Python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Open sourced from the beginning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Considered a scripting language, but is much more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Scalable, object oriented and functional from the beginning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Used by Google from the beginning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Increasingly popular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8627-5C40-4370-B500-E3DC3B72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Naming conventions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0517E78A-3221-48F0-B6CA-6149EB50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The Python community has these recommend-ed naming conventions</a:t>
            </a:r>
          </a:p>
          <a:p>
            <a:pPr marL="0" indent="0"/>
            <a:r>
              <a:rPr lang="en-US" altLang="en-US" sz="2800">
                <a:ea typeface="ＭＳ Ｐゴシック" panose="020B0600070205080204" pitchFamily="34" charset="-128"/>
              </a:rPr>
              <a:t>joined_lower</a:t>
            </a:r>
            <a:r>
              <a:rPr lang="en-US" altLang="en-US" sz="2800" b="0">
                <a:ea typeface="ＭＳ Ｐゴシック" panose="020B0600070205080204" pitchFamily="34" charset="-128"/>
              </a:rPr>
              <a:t> for functions, methods and, attributes</a:t>
            </a:r>
          </a:p>
          <a:p>
            <a:pPr marL="0" indent="0"/>
            <a:r>
              <a:rPr lang="en-US" altLang="en-US" sz="2800">
                <a:ea typeface="ＭＳ Ｐゴシック" panose="020B0600070205080204" pitchFamily="34" charset="-128"/>
              </a:rPr>
              <a:t>joined_lower</a:t>
            </a:r>
            <a:r>
              <a:rPr lang="en-US" altLang="en-US" sz="2800" b="0">
                <a:ea typeface="ＭＳ Ｐゴシック" panose="020B0600070205080204" pitchFamily="34" charset="-128"/>
              </a:rPr>
              <a:t> or </a:t>
            </a:r>
            <a:r>
              <a:rPr lang="en-US" altLang="en-US" sz="2800">
                <a:ea typeface="ＭＳ Ｐゴシック" panose="020B0600070205080204" pitchFamily="34" charset="-128"/>
              </a:rPr>
              <a:t>ALL_CAPS</a:t>
            </a:r>
            <a:r>
              <a:rPr lang="en-US" altLang="en-US" sz="2800" b="0">
                <a:ea typeface="ＭＳ Ｐゴシック" panose="020B0600070205080204" pitchFamily="34" charset="-128"/>
              </a:rPr>
              <a:t> for constants</a:t>
            </a:r>
          </a:p>
          <a:p>
            <a:pPr marL="0" indent="0"/>
            <a:r>
              <a:rPr lang="en-US" altLang="en-US" sz="2800">
                <a:ea typeface="ＭＳ Ｐゴシック" panose="020B0600070205080204" pitchFamily="34" charset="-128"/>
              </a:rPr>
              <a:t>StudlyCaps</a:t>
            </a:r>
            <a:r>
              <a:rPr lang="en-US" altLang="en-US" sz="2800" b="0">
                <a:ea typeface="ＭＳ Ｐゴシック" panose="020B0600070205080204" pitchFamily="34" charset="-128"/>
              </a:rPr>
              <a:t> for classes</a:t>
            </a:r>
          </a:p>
          <a:p>
            <a:pPr marL="0" indent="0"/>
            <a:r>
              <a:rPr lang="en-US" altLang="en-US" sz="2800">
                <a:ea typeface="ＭＳ Ｐゴシック" panose="020B0600070205080204" pitchFamily="34" charset="-128"/>
              </a:rPr>
              <a:t>camelCase</a:t>
            </a:r>
            <a:r>
              <a:rPr lang="en-US" altLang="en-US" sz="2800" b="0">
                <a:ea typeface="ＭＳ Ｐゴシック" panose="020B0600070205080204" pitchFamily="34" charset="-128"/>
              </a:rPr>
              <a:t> only to conform to pre-existing conventions</a:t>
            </a:r>
          </a:p>
          <a:p>
            <a:pPr marL="0" indent="0"/>
            <a:r>
              <a:rPr lang="en-US" altLang="en-US" sz="2800" b="0">
                <a:ea typeface="ＭＳ Ｐゴシック" panose="020B0600070205080204" pitchFamily="34" charset="-128"/>
              </a:rPr>
              <a:t>Attributes: interface, _internal, __private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3D7FA61B-AFB4-4A28-8E53-55ECE38A5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Assignment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D5217FB-D033-4851-8E59-495397B89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You can assign to multiple names at the same time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x, y = 2, 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x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</a:t>
            </a:r>
          </a:p>
          <a:p>
            <a:pPr marL="236538" indent="-23653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3200" b="0">
                <a:solidFill>
                  <a:srgbClr val="000000"/>
                </a:solidFill>
                <a:ea typeface="ＭＳ Ｐゴシック" panose="020B0600070205080204" pitchFamily="34" charset="-128"/>
              </a:rPr>
              <a:t>This makes it easy to swap values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x, y = y, x</a:t>
            </a:r>
          </a:p>
          <a:p>
            <a:pPr marL="236538" indent="-236538"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Assignments can be chained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a = b = x = 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11582833-B6ED-4219-80EB-E541DE97B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Accessing Non-Existent Name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35737AE-33B4-46DE-910F-01E4D50D3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Accessing a name before it’s been properly created (by placing it on the left side of an assignment), raises an error  </a:t>
            </a:r>
            <a:endParaRPr lang="en-US" altLang="en-US" sz="2800" b="0">
              <a:solidFill>
                <a:srgbClr val="660033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solidFill>
                <a:srgbClr val="660033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y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Traceback (most recent call last):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File "&lt;pyshell#16&gt;", line 1, in -toplevel-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y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NameError: name ‘y' is not defined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y = 3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y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AF8356B-0930-43A9-B60E-31134DB93D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19400"/>
          </a:xfrm>
        </p:spPr>
        <p:txBody>
          <a:bodyPr/>
          <a:lstStyle/>
          <a:p>
            <a:r>
              <a:rPr lang="en-US" altLang="en-US" sz="6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Sequence types: Tuples, Lists, and Strings</a:t>
            </a:r>
          </a:p>
        </p:txBody>
      </p:sp>
      <p:pic>
        <p:nvPicPr>
          <p:cNvPr id="66563" name="Picture 5" descr="j0138565">
            <a:extLst>
              <a:ext uri="{FF2B5EF4-FFF2-40B4-BE49-F238E27FC236}">
                <a16:creationId xmlns:a16="http://schemas.microsoft.com/office/drawing/2014/main" id="{5C0D26E3-0A1F-49F7-A3F2-5E7B0B24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1375"/>
            <a:ext cx="42672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91ED5DC-B746-41C6-A4A6-4B484FDB2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Sequence Types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F4D7E7B-4C55-4958-9F56-4177D1905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Symbol" panose="05050102010706020507" pitchFamily="18" charset="2"/>
              <a:buAutoNum type="arabicPeriod"/>
            </a:pPr>
            <a:r>
              <a:rPr lang="en-US" altLang="en-US" sz="3200">
                <a:ea typeface="ＭＳ Ｐゴシック" panose="020B0600070205080204" pitchFamily="34" charset="-128"/>
              </a:rPr>
              <a:t>Tuple: (‘john’, 32, [CMSC])</a:t>
            </a:r>
          </a:p>
          <a:p>
            <a:pPr marL="838200" lvl="1" indent="-381000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2800">
                <a:ea typeface="ＭＳ Ｐゴシック" panose="020B0600070205080204" pitchFamily="34" charset="-128"/>
              </a:rPr>
              <a:t>A simple </a:t>
            </a: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immutable</a:t>
            </a:r>
            <a:r>
              <a:rPr lang="en-US" altLang="en-US" sz="2800">
                <a:ea typeface="ＭＳ Ｐゴシック" panose="020B0600070205080204" pitchFamily="34" charset="-128"/>
              </a:rPr>
              <a:t> ordered sequence of items</a:t>
            </a:r>
          </a:p>
          <a:p>
            <a:pPr marL="838200" lvl="1" indent="-381000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2800">
                <a:ea typeface="ＭＳ Ｐゴシック" panose="020B0600070205080204" pitchFamily="34" charset="-128"/>
              </a:rPr>
              <a:t>Items can be of mixed types, including collection types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3200">
                <a:ea typeface="ＭＳ Ｐゴシック" panose="020B0600070205080204" pitchFamily="34" charset="-128"/>
              </a:rPr>
              <a:t>Strings: “John Smith”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Immutable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Conceptually very much like a tuple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n-US" sz="3200">
                <a:ea typeface="ＭＳ Ｐゴシック" panose="020B0600070205080204" pitchFamily="34" charset="-128"/>
              </a:rPr>
              <a:t>List: [1, 2, ‘john’, (‘up’, ‘down’)]</a:t>
            </a:r>
          </a:p>
          <a:p>
            <a:pPr marL="838200" lvl="1" indent="-381000"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en-US" altLang="en-US" sz="28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Mutable</a:t>
            </a:r>
            <a:r>
              <a:rPr lang="en-US" altLang="en-US" sz="2800">
                <a:ea typeface="ＭＳ Ｐゴシック" panose="020B0600070205080204" pitchFamily="34" charset="-128"/>
              </a:rPr>
              <a:t> ordered sequence of items of mixed types</a:t>
            </a:r>
          </a:p>
          <a:p>
            <a:pPr marL="838200" lvl="1" indent="-381000"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3200" b="0" i="1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B2B6D252-6A61-4EF7-9851-B37815283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Similar Syntax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43F05F0-6FEA-4CC5-BF5A-A64EF99DE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All three sequence types (tuples, strings, and lists) share much of the same syntax and functionality.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Key difference: 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Tuples and strings are </a:t>
            </a:r>
            <a:r>
              <a:rPr lang="en-US" altLang="en-US" sz="32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immutable</a:t>
            </a:r>
            <a:endParaRPr lang="en-US" altLang="en-US" sz="32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 Lists are </a:t>
            </a:r>
            <a:r>
              <a:rPr lang="en-US" altLang="en-US" sz="32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mutable</a:t>
            </a:r>
          </a:p>
          <a:p>
            <a:pPr>
              <a:lnSpc>
                <a:spcPct val="9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The operations shown in this section can be applied to </a:t>
            </a:r>
            <a:r>
              <a:rPr lang="en-US" altLang="en-US" sz="32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all</a:t>
            </a:r>
            <a:r>
              <a:rPr lang="en-US" altLang="en-US" sz="3200" b="0">
                <a:ea typeface="ＭＳ Ｐゴシック" panose="020B0600070205080204" pitchFamily="34" charset="-128"/>
              </a:rPr>
              <a:t> sequence types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most examples will just show the operation performed on one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E5D23BC-ED25-460A-8897-5273700A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Sequence Types 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61870E8-E0A6-4A5C-A913-F9C1FB9FE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Define tuples using parentheses and commas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tu = (23,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Define lists are using square brackets and commas</a:t>
            </a: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“abc”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34, 4.34, 23]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Define strings using quotes (“, ‘, or “““).</a:t>
            </a: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st =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“Hello World”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st =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‘Hello World’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st =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“““This is a multi-line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that uses triple quotes.”””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5CAE0A3C-90FB-4D9B-8E99-9108782C6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Sequence Types 2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D87420A-79AB-424F-B99C-2387F3194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Access individual members of a tuple, list, or string using square bracket “array” notation </a:t>
            </a:r>
          </a:p>
          <a:p>
            <a:pPr>
              <a:lnSpc>
                <a:spcPct val="90000"/>
              </a:lnSpc>
            </a:pPr>
            <a:r>
              <a:rPr lang="en-US" altLang="en-US" sz="2800" b="0" i="1">
                <a:ea typeface="ＭＳ Ｐゴシック" panose="020B0600070205080204" pitchFamily="34" charset="-128"/>
              </a:rPr>
              <a:t>Note that all are 0 based…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1000" b="0" i="1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tu = (23,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tu[1]     # Second item in the tuple.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‘abc’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8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“abc”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34, 4.34, 23]</a:t>
            </a: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li[1]      # Second item in the list.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34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8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st =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“Hello World”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st[1]   # Second character in string.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‘e’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7FDEA69-E5B6-47AA-83B5-95CA0F595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Positive and negative indices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DB5822D-34E0-4552-A76D-364B164B1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572000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(23,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Positive index: count from the left, starting with 0</a:t>
            </a:r>
          </a:p>
          <a:p>
            <a:pPr marL="400050" lvl="1" indent="0">
              <a:buFont typeface="Symbol" panose="05050102010706020507" pitchFamily="18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t[1] </a:t>
            </a:r>
          </a:p>
          <a:p>
            <a:pPr marL="400050" lvl="1" indent="0"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Negative index: count from right, starting with –1</a:t>
            </a:r>
            <a:endParaRPr lang="en-US" altLang="en-US" sz="28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00050" lvl="1" indent="0"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t[-3] </a:t>
            </a:r>
          </a:p>
          <a:p>
            <a:pPr marL="400050" lvl="1" indent="0"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4.56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345170B-37FF-494B-8496-C2D0D6819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Slicing: return copy of a subset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379859D-2D41-4DA5-A7E6-6C0E5C41C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(23,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1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Return a copy of the container with a subset of the original members.  Start copying at the first index, and stop copying </a:t>
            </a:r>
            <a:r>
              <a:rPr lang="en-US" altLang="en-US" sz="2800" b="0" i="1" u="sng">
                <a:solidFill>
                  <a:schemeClr val="accent2"/>
                </a:solidFill>
                <a:ea typeface="ＭＳ Ｐゴシック" panose="020B0600070205080204" pitchFamily="34" charset="-128"/>
              </a:rPr>
              <a:t>before</a:t>
            </a:r>
            <a:r>
              <a:rPr lang="en-US" altLang="en-US" sz="2800" b="0">
                <a:ea typeface="ＭＳ Ｐゴシック" panose="020B0600070205080204" pitchFamily="34" charset="-128"/>
              </a:rPr>
              <a:t> second.</a:t>
            </a:r>
          </a:p>
          <a:p>
            <a:pPr marL="400050" lvl="1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t[1:4]	</a:t>
            </a:r>
          </a:p>
          <a:p>
            <a:pPr marL="400050" lvl="1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(‘abc’, 4.56, (2,3))</a:t>
            </a:r>
            <a:endParaRPr lang="en-US" altLang="en-US" sz="2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Negative indices count from end</a:t>
            </a:r>
          </a:p>
          <a:p>
            <a:pPr marL="400050" lvl="1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 t[1:-1]</a:t>
            </a:r>
          </a:p>
          <a:p>
            <a:pPr marL="400050" lvl="1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(‘abc’, 4.56, (2,3))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>
            <a:extLst>
              <a:ext uri="{FF2B5EF4-FFF2-40B4-BE49-F238E27FC236}">
                <a16:creationId xmlns:a16="http://schemas.microsoft.com/office/drawing/2014/main" id="{1ABFF9BF-D09C-4450-BF83-8B410A8CA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Python’s Benevolent Dictator For Life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8C3FC0B-056B-47FF-9C8F-5550973D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8"/>
            <a:ext cx="52578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“Python is an experiment in how  much freedom program-mers need.  Too much freedom and nobody can read another's code; too little and expressive-ness is endangered.”</a:t>
            </a:r>
          </a:p>
          <a:p>
            <a:r>
              <a:rPr lang="en-US" altLang="en-US" sz="3200"/>
              <a:t>      - Guido van Rossum 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CB9F2F55-6A5C-4485-BA09-B8C603A2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4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40E60AA-23FC-4640-8FD4-FA4B41B7E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Slicing: return copy of a =subset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B7AFA16-B885-427B-85AA-E2C805356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(23,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Omit first index to make copy starting from beginning of the container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8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t[:2] 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(23, ‘abc’)</a:t>
            </a:r>
            <a:endParaRPr lang="en-US" altLang="en-US" sz="28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Omit second index to make copy starting at first index and going to end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8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t[2:]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(4.56, (2,3), ‘def’)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934BF07-2230-4E7F-97EE-72D5721D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Copying the Whole Sequence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749D50F-586A-4B46-AF78-30D08E73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[ : ] makes a </a:t>
            </a: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copy</a:t>
            </a:r>
            <a:r>
              <a:rPr lang="en-US" altLang="en-US" sz="2800" b="0">
                <a:ea typeface="ＭＳ Ｐゴシック" panose="020B0600070205080204" pitchFamily="34" charset="-128"/>
              </a:rPr>
              <a:t> of an entire sequence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28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t[:]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(23, ‘abc’, 4.56, (2,3), ‘def’)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Note the difference between these two lines for mutable sequences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l2 = l1 # Both refer to 1 ref,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	       # changing one affects both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l2 = l1[:] # Independent copies, two refs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07E56949-35F4-40CD-A971-332E967A0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‘in’ Operator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0AE7649-44B2-41E8-A3B3-5282E06E8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ea typeface="ＭＳ Ｐゴシック" panose="020B0600070205080204" pitchFamily="34" charset="-128"/>
              </a:rPr>
              <a:t>Boolean test whether a value is inside a container:</a:t>
            </a: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[1, 2, 4, 5]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3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t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False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4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t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True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4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not in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t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False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ea typeface="ＭＳ Ｐゴシック" panose="020B0600070205080204" pitchFamily="34" charset="-128"/>
                <a:cs typeface="Arial" panose="020B0604020202020204" pitchFamily="34" charset="0"/>
              </a:rPr>
              <a:t>For strings, tests for substrings</a:t>
            </a:r>
            <a:endParaRPr lang="en-US" altLang="en-US" b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 a = 'abcde'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 'c'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True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 'cd'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True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 'ac' </a:t>
            </a:r>
            <a:r>
              <a:rPr lang="en-US" altLang="en-US" sz="1800">
                <a:solidFill>
                  <a:srgbClr val="FF66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False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ea typeface="ＭＳ Ｐゴシック" panose="020B0600070205080204" pitchFamily="34" charset="-128"/>
              </a:rPr>
              <a:t>Be careful: the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in</a:t>
            </a:r>
            <a:r>
              <a:rPr lang="en-US" altLang="en-US" b="0">
                <a:ea typeface="ＭＳ Ｐゴシック" panose="020B0600070205080204" pitchFamily="34" charset="-128"/>
              </a:rPr>
              <a:t> keyword is also used in the syntax of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for</a:t>
            </a:r>
            <a:r>
              <a:rPr lang="en-US" altLang="en-US" b="0">
                <a:ea typeface="ＭＳ Ｐゴシック" panose="020B0600070205080204" pitchFamily="34" charset="-128"/>
              </a:rPr>
              <a:t>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loops</a:t>
            </a:r>
            <a:r>
              <a:rPr lang="en-US" altLang="en-US" b="0">
                <a:ea typeface="ＭＳ Ｐゴシック" panose="020B0600070205080204" pitchFamily="34" charset="-128"/>
              </a:rPr>
              <a:t> and </a:t>
            </a:r>
            <a:r>
              <a:rPr lang="en-US" altLang="en-US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list comprehensions</a:t>
            </a:r>
            <a:endParaRPr lang="en-US" altLang="en-US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E3FDB2A-0804-4F24-B68D-DCBC91C4D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+ Operator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7883084-8FE2-48FB-A598-5F147F8E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0">
                <a:ea typeface="ＭＳ Ｐゴシック" panose="020B0600070205080204" pitchFamily="34" charset="-128"/>
              </a:rPr>
              <a:t>The + operator produces a </a:t>
            </a: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new</a:t>
            </a:r>
            <a:r>
              <a:rPr lang="en-US" altLang="en-US" sz="2800" b="0">
                <a:ea typeface="ＭＳ Ｐゴシック" panose="020B0600070205080204" pitchFamily="34" charset="-128"/>
              </a:rPr>
              <a:t>  tuple, list, or string whose value is the concatenation of its arguments.</a:t>
            </a:r>
            <a:endParaRPr lang="en-US" altLang="en-US" sz="3200" b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(1, 2, 3) + (4, 5, 6)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(1, 2, 3, 4, 5, 6)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[1, 2, 3] + [4, 5, 6]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[1, 2, 3, 4, 5, 6]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“Hello” 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+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“ ” 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+</a:t>
            </a:r>
            <a:r>
              <a:rPr lang="en-US" altLang="en-US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“World”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‘Hello World’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FCEF455-0E06-4ACF-9A39-430A720B6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* Operator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1C1EACA-6D76-4092-9C37-4463E5E75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The * operator produces a </a:t>
            </a: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new</a:t>
            </a:r>
            <a:r>
              <a:rPr lang="en-US" altLang="en-US" sz="2800" b="0">
                <a:ea typeface="ＭＳ Ｐゴシック" panose="020B0600070205080204" pitchFamily="34" charset="-128"/>
              </a:rPr>
              <a:t> tuple, list, or string that “repeats” the original content.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(1, 2, 3) * 3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(1, 2, 3, 1, 2, 3, 1, 2, 3)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[1, 2, 3] * 3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[1, 2, 3, 1, 2, 3, 1, 2, 3]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“Hello”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* 3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‘HelloHelloHello’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8A33B5C-E53E-4CA0-A315-BCEDB65BED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altLang="en-US" sz="6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Mutability:</a:t>
            </a:r>
            <a:br>
              <a:rPr lang="en-US" altLang="en-US" sz="6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66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Tuples vs. Lists</a:t>
            </a:r>
          </a:p>
        </p:txBody>
      </p:sp>
      <p:pic>
        <p:nvPicPr>
          <p:cNvPr id="91139" name="Picture 4" descr="j0084446">
            <a:extLst>
              <a:ext uri="{FF2B5EF4-FFF2-40B4-BE49-F238E27FC236}">
                <a16:creationId xmlns:a16="http://schemas.microsoft.com/office/drawing/2014/main" id="{6392B2A3-2A79-46CB-BEBA-517CE97C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3300"/>
            <a:ext cx="1828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A6FBB79F-E81D-4498-87AA-8B48BAD92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Lists are mutable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80C4A595-34BE-4934-889C-D08035EE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8768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sz="32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32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</a:t>
            </a:r>
            <a:r>
              <a:rPr lang="en-US" altLang="en-US" sz="32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sz="32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23, 4.34, 23]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32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32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li[1] = 45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32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32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  <a:br>
              <a:rPr lang="en-US" altLang="en-US" sz="3200" b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32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[‘abc’, 45, 4.34, 23]</a:t>
            </a:r>
            <a:endParaRPr lang="en-US" altLang="en-US" sz="3600" b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 sz="1100" b="0">
              <a:ea typeface="ＭＳ Ｐゴシック" panose="020B0600070205080204" pitchFamily="34" charset="-128"/>
            </a:endParaRP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We can change lists </a:t>
            </a:r>
            <a:r>
              <a:rPr lang="en-US" altLang="en-US" sz="3200" b="0" i="1">
                <a:ea typeface="ＭＳ Ｐゴシック" panose="020B0600070205080204" pitchFamily="34" charset="-128"/>
              </a:rPr>
              <a:t>in place.</a:t>
            </a:r>
            <a:r>
              <a:rPr lang="en-US" altLang="en-US" sz="3200" b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3200" b="0">
                <a:ea typeface="ＭＳ Ｐゴシック" panose="020B0600070205080204" pitchFamily="34" charset="-128"/>
              </a:rPr>
              <a:t>Name </a:t>
            </a:r>
            <a:r>
              <a:rPr lang="en-US" altLang="en-US" sz="32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li</a:t>
            </a:r>
            <a:r>
              <a:rPr lang="en-US" altLang="en-US" sz="3200" b="0">
                <a:ea typeface="ＭＳ Ｐゴシック" panose="020B0600070205080204" pitchFamily="34" charset="-128"/>
              </a:rPr>
              <a:t> still points to the same memory reference when we’re done. </a:t>
            </a:r>
          </a:p>
          <a:p>
            <a:endParaRPr lang="en-US" altLang="en-US" sz="1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17ABA814-B642-4624-9730-E438849A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Tuples are immutable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8D9137D-B4C0-47AE-9EFD-CD5C2D242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00600"/>
          </a:xfrm>
        </p:spPr>
        <p:txBody>
          <a:bodyPr/>
          <a:lstStyle/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(23,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4.56, (2,3),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endParaRPr lang="en-US" altLang="en-US" sz="20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t[2] = 3.14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1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18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Traceback (most recent call last):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18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File "&lt;pyshell#75&gt;", line 1, in -toplevel-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18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tu[2] = 3.14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1800" b="0">
                <a:solidFill>
                  <a:srgbClr val="FF33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TypeError: object doesn't support item assignment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1000" b="0">
              <a:solidFill>
                <a:srgbClr val="FF33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179388" indent="-179388"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You can’t change a tuple. </a:t>
            </a:r>
          </a:p>
          <a:p>
            <a:pPr marL="179388" indent="-179388">
              <a:lnSpc>
                <a:spcPct val="90000"/>
              </a:lnSpc>
            </a:pPr>
            <a:r>
              <a:rPr lang="en-US" altLang="en-US" sz="2800" b="0">
                <a:ea typeface="ＭＳ Ｐゴシック" panose="020B0600070205080204" pitchFamily="34" charset="-128"/>
              </a:rPr>
              <a:t>You can make a fresh tuple and assign its reference to a previously used name.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t = (23,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‘abc’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, 3.14, (2,3), </a:t>
            </a:r>
            <a:r>
              <a:rPr lang="en-US" altLang="en-US" sz="2000" b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‘def’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 marL="179388" indent="-179388">
              <a:lnSpc>
                <a:spcPct val="90000"/>
              </a:lnSpc>
            </a:pP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The immutability of tuples means they’re faster than lists. </a:t>
            </a:r>
          </a:p>
          <a:p>
            <a:pPr marL="179388" indent="-179388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b="0" i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FEF167F5-31A5-4E68-A64D-4EEF910A4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Operations on Lists Only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0E2D0A3-3333-412F-BE03-FB60D4AAF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6482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[1, 11, 3, 4, 5]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li.append(‘a’)	# Note the </a:t>
            </a:r>
            <a:r>
              <a:rPr lang="en-US" altLang="en-US" b="0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method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syntax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[1, 11, 3, 4, 5, ‘a’]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li.insert(2, ‘i’)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li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[1, 11, ‘i’, 3, 4, 5, ‘a’]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02CD8E98-42AD-4F6C-8E12-BD75B6AAC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</a:t>
            </a:r>
            <a:r>
              <a:rPr lang="en-US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extend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 method vs  </a:t>
            </a:r>
            <a:r>
              <a:rPr lang="en-US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78999639-8F5A-4A4D-B632-FE2B38EDF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>
              <a:lnSpc>
                <a:spcPct val="90000"/>
              </a:lnSpc>
              <a:tabLst>
                <a:tab pos="6224588" algn="l"/>
              </a:tabLst>
            </a:pP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800" b="0">
                <a:ea typeface="ＭＳ Ｐゴシック" panose="020B0600070205080204" pitchFamily="34" charset="-128"/>
              </a:rPr>
              <a:t> creates a fresh list with a new memory ref</a:t>
            </a:r>
          </a:p>
          <a:p>
            <a:pPr marL="236538" indent="-236538">
              <a:lnSpc>
                <a:spcPct val="90000"/>
              </a:lnSpc>
              <a:tabLst>
                <a:tab pos="6224588" algn="l"/>
              </a:tabLst>
            </a:pP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extend</a:t>
            </a:r>
            <a:r>
              <a:rPr lang="en-US" altLang="en-US" sz="2800" b="0">
                <a:ea typeface="ＭＳ Ｐゴシック" panose="020B0600070205080204" pitchFamily="34" charset="-128"/>
              </a:rPr>
              <a:t> operates on list </a:t>
            </a:r>
            <a:r>
              <a:rPr lang="en-US" altLang="en-US" sz="28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li</a:t>
            </a:r>
            <a:r>
              <a:rPr lang="en-US" altLang="en-US" sz="2800" b="0">
                <a:ea typeface="ＭＳ Ｐゴシック" panose="020B0600070205080204" pitchFamily="34" charset="-128"/>
              </a:rPr>
              <a:t> in place.</a:t>
            </a:r>
          </a:p>
          <a:p>
            <a:pPr marL="236538" indent="-236538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endParaRPr lang="en-US" altLang="en-US" sz="1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li.extend([9, 8, 7])           </a:t>
            </a: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 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li</a:t>
            </a: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[1, 2, ‘i’, 3, 4, 5, ‘a’, 9, 8, 7]</a:t>
            </a:r>
          </a:p>
          <a:p>
            <a:pPr marL="236538" indent="-236538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endParaRPr lang="en-US" altLang="en-US" sz="10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236538" indent="-236538">
              <a:lnSpc>
                <a:spcPct val="90000"/>
              </a:lnSpc>
              <a:tabLst>
                <a:tab pos="6224588" algn="l"/>
              </a:tabLst>
            </a:pPr>
            <a:r>
              <a:rPr lang="en-US" altLang="en-US" sz="2800" b="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Potentially confusing</a:t>
            </a:r>
            <a:r>
              <a:rPr lang="en-US" altLang="en-US" sz="2800" b="0">
                <a:ea typeface="ＭＳ Ｐゴシック" panose="020B0600070205080204" pitchFamily="34" charset="-128"/>
              </a:rPr>
              <a:t>: </a:t>
            </a:r>
          </a:p>
          <a:p>
            <a:pPr marL="857250" lvl="1" indent="-457200">
              <a:lnSpc>
                <a:spcPct val="90000"/>
              </a:lnSpc>
              <a:tabLst>
                <a:tab pos="6224588" algn="l"/>
              </a:tabLst>
            </a:pPr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extend</a:t>
            </a:r>
            <a:r>
              <a:rPr lang="en-US" altLang="en-US" sz="2400">
                <a:ea typeface="ＭＳ Ｐゴシック" panose="020B0600070205080204" pitchFamily="34" charset="-128"/>
              </a:rPr>
              <a:t> takes a list as an argument. </a:t>
            </a:r>
          </a:p>
          <a:p>
            <a:pPr marL="857250" lvl="1" indent="-457200">
              <a:lnSpc>
                <a:spcPct val="90000"/>
              </a:lnSpc>
              <a:tabLst>
                <a:tab pos="6224588" algn="l"/>
              </a:tabLst>
            </a:pPr>
            <a:r>
              <a:rPr lang="en-US" altLang="en-US" sz="2400" i="1">
                <a:solidFill>
                  <a:schemeClr val="accent2"/>
                </a:solidFill>
                <a:ea typeface="ＭＳ Ｐゴシック" panose="020B0600070205080204" pitchFamily="34" charset="-128"/>
              </a:rPr>
              <a:t>append</a:t>
            </a:r>
            <a:r>
              <a:rPr lang="en-US" altLang="en-US" sz="2400">
                <a:ea typeface="ＭＳ Ｐゴシック" panose="020B0600070205080204" pitchFamily="34" charset="-128"/>
              </a:rPr>
              <a:t> takes a singleton as an argument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li.append([10, 11, 12])</a:t>
            </a: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</a:p>
          <a:p>
            <a:pPr marL="857250" lvl="1" indent="-457200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[1, 2, ‘i’, 3, 4, 5, ‘a’, 9, 8, 7, [10, 11, 12]]</a:t>
            </a:r>
          </a:p>
          <a:p>
            <a:pPr marL="236538" indent="-236538">
              <a:lnSpc>
                <a:spcPct val="90000"/>
              </a:lnSpc>
              <a:buFont typeface="Symbol" panose="05050102010706020507" pitchFamily="18" charset="2"/>
              <a:buNone/>
              <a:tabLst>
                <a:tab pos="6224588" algn="l"/>
              </a:tabLst>
            </a:pPr>
            <a:endParaRPr lang="en-US" altLang="en-US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7E76-CB72-4377-9551-38769C6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http://docs.python.org/</a:t>
            </a:r>
          </a:p>
        </p:txBody>
      </p:sp>
      <p:pic>
        <p:nvPicPr>
          <p:cNvPr id="22531" name="Picture 4" descr="Picture 1.png">
            <a:extLst>
              <a:ext uri="{FF2B5EF4-FFF2-40B4-BE49-F238E27FC236}">
                <a16:creationId xmlns:a16="http://schemas.microsoft.com/office/drawing/2014/main" id="{487DB618-CE66-46C9-86FE-4FFA5187D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4575"/>
            <a:ext cx="81534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589257AF-D2DF-4D2E-87E9-347A29EE5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Operations on Lists Only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9365065-EC43-46F0-B903-C72E5F6D4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334000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800" b="0">
                <a:solidFill>
                  <a:srgbClr val="000000"/>
                </a:solidFill>
                <a:ea typeface="ＭＳ Ｐゴシック" panose="020B0600070205080204" pitchFamily="34" charset="-128"/>
              </a:rPr>
              <a:t>Lists have many methods, including index, count, remove, reverse, sort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[‘a’, ‘b’, ‘c’, ‘b’]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li.index(‘b’)  # index of 1</a:t>
            </a:r>
            <a:r>
              <a:rPr lang="en-US" altLang="en-US" b="0" baseline="30000">
                <a:latin typeface="Courier New" panose="02070309020205020404" pitchFamily="49" charset="0"/>
                <a:ea typeface="ＭＳ Ｐゴシック" panose="020B0600070205080204" pitchFamily="34" charset="-128"/>
              </a:rPr>
              <a:t>st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occurrence</a:t>
            </a:r>
            <a:endParaRPr lang="en-US" altLang="en-US" b="0" baseline="30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li.count(‘b’)  # number of occurrences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2</a:t>
            </a:r>
            <a:endParaRPr lang="en-US" altLang="en-US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li.remove(‘b’) # remove 1</a:t>
            </a:r>
            <a:r>
              <a:rPr lang="en-US" altLang="en-US" b="0" baseline="30000">
                <a:latin typeface="Courier New" panose="02070309020205020404" pitchFamily="49" charset="0"/>
                <a:ea typeface="ＭＳ Ｐゴシック" panose="020B0600070205080204" pitchFamily="34" charset="-128"/>
              </a:rPr>
              <a:t>st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occurrence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[‘a’, ‘c’, ‘b’]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altLang="en-US" b="0" baseline="30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103F3B22-71BE-4A27-98E6-8CD1AA090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Operations on Lists Only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B426AC1-8D07-485D-A442-DF2485218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 = [5, 2, 6, 8]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li.reverse()    # reverse the list </a:t>
            </a:r>
            <a:r>
              <a:rPr lang="en-US" altLang="en-US" sz="2000" b="0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*in place*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</a:t>
            </a: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[8, 6, 2, 5]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li.sort()       # sort the list </a:t>
            </a:r>
            <a:r>
              <a:rPr lang="en-US" altLang="en-US" sz="2000" b="0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*in place*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</a:t>
            </a:r>
            <a:r>
              <a:rPr lang="en-US" altLang="en-US" sz="2000" b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[2, 5, 6, 8]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en-US" sz="2000" b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solidFill>
                  <a:srgbClr val="660033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&gt;&gt;&gt;</a:t>
            </a: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li.sort(some_function) 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000" b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# sort in place using user-defined comparison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09F4-AC75-44F0-B804-D0A6F7FC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Tuple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2A0A-6766-455A-80B5-FDB8870F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5334000"/>
          </a:xfrm>
        </p:spPr>
        <p:txBody>
          <a:bodyPr/>
          <a:lstStyle/>
          <a:p>
            <a:pPr marL="236538" indent="-236538"/>
            <a:r>
              <a:rPr lang="en-US" altLang="en-US" b="0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</a:rPr>
              <a:t>comma</a:t>
            </a:r>
            <a:r>
              <a:rPr lang="en-US" altLang="en-US" b="0">
                <a:ea typeface="ＭＳ Ｐゴシック" panose="020B0600070205080204" pitchFamily="34" charset="-128"/>
              </a:rPr>
              <a:t> is the tuple creation operator, not parens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&gt;&gt;&gt; 1,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(1,)</a:t>
            </a:r>
          </a:p>
          <a:p>
            <a:pPr marL="236538" indent="-236538"/>
            <a:r>
              <a:rPr lang="en-US" altLang="en-US" b="0">
                <a:ea typeface="ＭＳ Ｐゴシック" panose="020B0600070205080204" pitchFamily="34" charset="-128"/>
              </a:rPr>
              <a:t>Python shows parens for clarity (best practice)</a:t>
            </a:r>
            <a:endParaRPr lang="en-US" altLang="en-US" sz="1600" b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&gt;&gt;&gt; (1,)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(1,)</a:t>
            </a:r>
          </a:p>
          <a:p>
            <a:pPr marL="236538" indent="-236538"/>
            <a:r>
              <a:rPr lang="en-US" altLang="en-US" b="0">
                <a:ea typeface="ＭＳ Ｐゴシック" panose="020B0600070205080204" pitchFamily="34" charset="-128"/>
              </a:rPr>
              <a:t>Don't forget the comma!</a:t>
            </a:r>
            <a:endParaRPr lang="en-US" altLang="en-US" sz="1600" b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&gt;&gt;&gt; (1)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1</a:t>
            </a:r>
          </a:p>
          <a:p>
            <a:pPr marL="236538" indent="-236538"/>
            <a:r>
              <a:rPr lang="en-US" altLang="en-US" b="0">
                <a:ea typeface="ＭＳ Ｐゴシック" panose="020B0600070205080204" pitchFamily="34" charset="-128"/>
              </a:rPr>
              <a:t>Trailing comma only required for singletons others</a:t>
            </a:r>
          </a:p>
          <a:p>
            <a:pPr marL="236538" indent="-236538"/>
            <a:r>
              <a:rPr lang="en-US" altLang="en-US" b="0">
                <a:ea typeface="ＭＳ Ｐゴシック" panose="020B0600070205080204" pitchFamily="34" charset="-128"/>
              </a:rPr>
              <a:t>Empty tuples have a special syntactic form</a:t>
            </a:r>
            <a:endParaRPr lang="en-US" altLang="en-US" sz="1600" b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&gt;&gt;&gt; ()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()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&gt;&gt;&gt; tuple()</a:t>
            </a:r>
          </a:p>
          <a:p>
            <a:pPr lvl="1"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()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895BF658-B00D-4EAA-A7D4-EBF41825F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Summary: Tuples vs. Lists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E9CD6F4-F0B2-49FF-8ABE-AC7434695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Lists slower but more powerful than tuples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Lists can be modified, and they have lots of handy operations and mehtods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Tuples are immutable and have fewer features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To convert between tuples and lists use the list() and tuple() functions:</a:t>
            </a:r>
          </a:p>
          <a:p>
            <a:pPr lvl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li = list(tu)</a:t>
            </a:r>
          </a:p>
          <a:p>
            <a:pPr lvl="1">
              <a:buFontTx/>
              <a:buNone/>
            </a:pPr>
            <a:r>
              <a:rPr lang="en-US" altLang="en-US" sz="2800">
                <a:latin typeface="Courier New" panose="02070309020205020404" pitchFamily="49" charset="0"/>
                <a:ea typeface="ＭＳ Ｐゴシック" panose="020B0600070205080204" pitchFamily="34" charset="-128"/>
              </a:rPr>
              <a:t>tu = tuple(li)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0280-772C-4F62-B847-3454549F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Python tutorial is good!</a:t>
            </a:r>
          </a:p>
        </p:txBody>
      </p:sp>
      <p:pic>
        <p:nvPicPr>
          <p:cNvPr id="24579" name="Picture 3" descr="Picture 2.png">
            <a:extLst>
              <a:ext uri="{FF2B5EF4-FFF2-40B4-BE49-F238E27FC236}">
                <a16:creationId xmlns:a16="http://schemas.microsoft.com/office/drawing/2014/main" id="{7EEBAE45-02A5-4D53-ABF9-4258CA60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5FDBB40-61D1-4306-94C7-B3EA79E39A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r>
              <a:rPr lang="en-US" altLang="en-US" sz="8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Running Python</a:t>
            </a:r>
          </a:p>
        </p:txBody>
      </p:sp>
      <p:pic>
        <p:nvPicPr>
          <p:cNvPr id="25603" name="Picture 5" descr="AN03634_">
            <a:extLst>
              <a:ext uri="{FF2B5EF4-FFF2-40B4-BE49-F238E27FC236}">
                <a16:creationId xmlns:a16="http://schemas.microsoft.com/office/drawing/2014/main" id="{6857E12D-DA04-4733-9704-FC1AAB49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962400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684FAF1D-D80C-464E-BC21-F4EB19BA5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The Python Interpreter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883A4A-85AB-49D7-87A7-C6D3DF92A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Typical Python implementations offer</a:t>
            </a:r>
            <a:br>
              <a:rPr lang="en-US" altLang="en-US" sz="3200" b="0">
                <a:ea typeface="ＭＳ Ｐゴシック" panose="020B0600070205080204" pitchFamily="34" charset="-128"/>
              </a:rPr>
            </a:br>
            <a:r>
              <a:rPr lang="en-US" altLang="en-US" sz="3200" b="0">
                <a:ea typeface="ＭＳ Ｐゴシック" panose="020B0600070205080204" pitchFamily="34" charset="-128"/>
              </a:rPr>
              <a:t>both an interpreter and compiler</a:t>
            </a:r>
          </a:p>
          <a:p>
            <a:pPr>
              <a:lnSpc>
                <a:spcPct val="80000"/>
              </a:lnSpc>
            </a:pPr>
            <a:r>
              <a:rPr lang="en-US" altLang="en-US" sz="3200" b="0">
                <a:ea typeface="ＭＳ Ｐゴシック" panose="020B0600070205080204" pitchFamily="34" charset="-128"/>
              </a:rPr>
              <a:t>Interactive interface to Python with a</a:t>
            </a:r>
            <a:br>
              <a:rPr lang="en-US" altLang="en-US" sz="3200" b="0">
                <a:ea typeface="ＭＳ Ｐゴシック" panose="020B0600070205080204" pitchFamily="34" charset="-128"/>
              </a:rPr>
            </a:br>
            <a:r>
              <a:rPr lang="en-US" altLang="en-US" sz="3200" b="0">
                <a:ea typeface="ＭＳ Ｐゴシック" panose="020B0600070205080204" pitchFamily="34" charset="-128"/>
              </a:rPr>
              <a:t>read-eval-print loop</a:t>
            </a:r>
          </a:p>
          <a:p>
            <a:pPr>
              <a:lnSpc>
                <a:spcPct val="80000"/>
              </a:lnSpc>
            </a:pPr>
            <a:endParaRPr lang="en-US" altLang="en-US" sz="800" b="0">
              <a:ea typeface="ＭＳ Ｐゴシック" panose="020B0600070205080204" pitchFamily="34" charset="-128"/>
            </a:endParaRP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[finin@linux2 ~]$ </a:t>
            </a:r>
            <a:r>
              <a:rPr lang="en-US" altLang="en-US" sz="2200" b="1">
                <a:ea typeface="ＭＳ Ｐゴシック" panose="020B0600070205080204" pitchFamily="34" charset="-128"/>
              </a:rPr>
              <a:t>python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Python 2.4.3 (#1, Jan 14 2008, 18:32:40) 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[GCC 4.1.2 20070626 (Red Hat 4.1.2-14)] on linux2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Type "help", "copyright", "credits" or "license" for more information.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&gt;&gt;&gt; </a:t>
            </a:r>
            <a:r>
              <a:rPr lang="en-US" altLang="en-US" sz="2200" b="1">
                <a:ea typeface="ＭＳ Ｐゴシック" panose="020B0600070205080204" pitchFamily="34" charset="-128"/>
              </a:rPr>
              <a:t>def square(x):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...   </a:t>
            </a:r>
            <a:r>
              <a:rPr lang="en-US" altLang="en-US" sz="2200" b="1">
                <a:ea typeface="ＭＳ Ｐゴシック" panose="020B0600070205080204" pitchFamily="34" charset="-128"/>
              </a:rPr>
              <a:t>return x * x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... 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&gt;&gt;&gt; </a:t>
            </a:r>
            <a:r>
              <a:rPr lang="en-US" altLang="en-US" sz="2200" b="1">
                <a:ea typeface="ＭＳ Ｐゴシック" panose="020B0600070205080204" pitchFamily="34" charset="-128"/>
              </a:rPr>
              <a:t>map(square, [1, 2, 3, 4])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[1, 4, 9, 16]</a:t>
            </a:r>
          </a:p>
          <a:p>
            <a:pPr marL="119063" lvl="2" indent="0">
              <a:lnSpc>
                <a:spcPct val="80000"/>
              </a:lnSpc>
              <a:buFontTx/>
              <a:buNone/>
            </a:pPr>
            <a:r>
              <a:rPr lang="en-US" altLang="en-US" sz="2200">
                <a:ea typeface="ＭＳ Ｐゴシック" panose="020B0600070205080204" pitchFamily="34" charset="-128"/>
              </a:rPr>
              <a:t>&gt;&gt;&gt;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8256-16A2-4496-9970-65F7F276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Installing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C33ED13-3970-45E6-9FF8-2DA7BD90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334000"/>
          </a:xfrm>
        </p:spPr>
        <p:txBody>
          <a:bodyPr/>
          <a:lstStyle/>
          <a:p>
            <a:r>
              <a:rPr lang="en-US" altLang="en-US" sz="2800" b="0">
                <a:ea typeface="ＭＳ Ｐゴシック" panose="020B0600070205080204" pitchFamily="34" charset="-128"/>
              </a:rPr>
              <a:t>Python is pre-installed on most Unix systems, including Linux and MAC OS X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The pre-installed version may not be the most recent one (2.6.2 and 3.1.1 as of Sept 09)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Download from http://python.org/download/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Python comes with a large library of standard modules</a:t>
            </a:r>
          </a:p>
          <a:p>
            <a:r>
              <a:rPr lang="en-US" altLang="en-US" sz="2800" b="0">
                <a:ea typeface="ＭＳ Ｐゴシック" panose="020B0600070205080204" pitchFamily="34" charset="-128"/>
              </a:rPr>
              <a:t>There are several options for an IDE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IDLE – works well with Windows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Emacs with python-mode or your favorite text editor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Eclipse with Pydev (http://pydev.sourceforge.net/)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bbn-upen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bn-upe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2_bbn-upen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-upen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-upen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-upen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-upen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-upen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-upen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penn-07</Template>
  <TotalTime>6914</TotalTime>
  <Words>3390</Words>
  <Application>Microsoft Office PowerPoint</Application>
  <PresentationFormat>On-screen Show (4:3)</PresentationFormat>
  <Paragraphs>458</Paragraphs>
  <Slides>53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Times New Roman</vt:lpstr>
      <vt:lpstr>Arial</vt:lpstr>
      <vt:lpstr>ＭＳ Ｐゴシック</vt:lpstr>
      <vt:lpstr>Symbol</vt:lpstr>
      <vt:lpstr>Courier New</vt:lpstr>
      <vt:lpstr>Helvetica</vt:lpstr>
      <vt:lpstr>Courier</vt:lpstr>
      <vt:lpstr>Lucida Sans Typewriter</vt:lpstr>
      <vt:lpstr>2_bbn-upenn</vt:lpstr>
      <vt:lpstr>Learn Python in three hours</vt:lpstr>
      <vt:lpstr>Overview</vt:lpstr>
      <vt:lpstr>Brief History of Python</vt:lpstr>
      <vt:lpstr>Python’s Benevolent Dictator For Life</vt:lpstr>
      <vt:lpstr>http://docs.python.org/</vt:lpstr>
      <vt:lpstr>The Python tutorial is good!</vt:lpstr>
      <vt:lpstr>Running Python</vt:lpstr>
      <vt:lpstr>The Python Interpreter</vt:lpstr>
      <vt:lpstr>Installing</vt:lpstr>
      <vt:lpstr>IDLE Development Environment</vt:lpstr>
      <vt:lpstr>Editing Python in Emacs</vt:lpstr>
      <vt:lpstr>Running Interactively on UNIX</vt:lpstr>
      <vt:lpstr>Running Programs on UNIX</vt:lpstr>
      <vt:lpstr>Example ‘script’: fact.py</vt:lpstr>
      <vt:lpstr>Python Scripts</vt:lpstr>
      <vt:lpstr>Example of a Script</vt:lpstr>
      <vt:lpstr>results</vt:lpstr>
      <vt:lpstr>Getting a unique, sorted list</vt:lpstr>
      <vt:lpstr>results</vt:lpstr>
      <vt:lpstr>Simple functions: ex.py</vt:lpstr>
      <vt:lpstr>Simple functions: ex.py</vt:lpstr>
      <vt:lpstr>The Basics</vt:lpstr>
      <vt:lpstr>A Code Sample (in IDLE)</vt:lpstr>
      <vt:lpstr>Enough to Understand the Code</vt:lpstr>
      <vt:lpstr>Basic Datatypes</vt:lpstr>
      <vt:lpstr>Whitespace</vt:lpstr>
      <vt:lpstr>Comments</vt:lpstr>
      <vt:lpstr>Assignment</vt:lpstr>
      <vt:lpstr>Naming Rules</vt:lpstr>
      <vt:lpstr>Naming conventions</vt:lpstr>
      <vt:lpstr>Assignment</vt:lpstr>
      <vt:lpstr>Accessing Non-Existent Name</vt:lpstr>
      <vt:lpstr>Sequence types: Tuples, Lists, and Strings</vt:lpstr>
      <vt:lpstr>Sequence Types</vt:lpstr>
      <vt:lpstr>Similar Syntax</vt:lpstr>
      <vt:lpstr>Sequence Types 1</vt:lpstr>
      <vt:lpstr>Sequence Types 2</vt:lpstr>
      <vt:lpstr>Positive and negative indices</vt:lpstr>
      <vt:lpstr>Slicing: return copy of a subset</vt:lpstr>
      <vt:lpstr>Slicing: return copy of a =subset</vt:lpstr>
      <vt:lpstr>Copying the Whole Sequence</vt:lpstr>
      <vt:lpstr>The ‘in’ Operator</vt:lpstr>
      <vt:lpstr>The + Operator</vt:lpstr>
      <vt:lpstr>The * Operator</vt:lpstr>
      <vt:lpstr>Mutability: Tuples vs. Lists</vt:lpstr>
      <vt:lpstr>Lists are mutable</vt:lpstr>
      <vt:lpstr>Tuples are immutable</vt:lpstr>
      <vt:lpstr>Operations on Lists Only </vt:lpstr>
      <vt:lpstr>The extend method vs  +  </vt:lpstr>
      <vt:lpstr>Operations on Lists Only</vt:lpstr>
      <vt:lpstr>Operations on Lists Only</vt:lpstr>
      <vt:lpstr>Tuple details</vt:lpstr>
      <vt:lpstr>Summary: Tuples vs. 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</dc:title>
  <dc:creator>Matt Huenerfauth</dc:creator>
  <cp:lastModifiedBy>cloudconvert_8</cp:lastModifiedBy>
  <cp:revision>355</cp:revision>
  <cp:lastPrinted>2008-11-03T20:43:19Z</cp:lastPrinted>
  <dcterms:created xsi:type="dcterms:W3CDTF">2009-09-14T19:39:05Z</dcterms:created>
  <dcterms:modified xsi:type="dcterms:W3CDTF">2025-11-05T12:34:56Z</dcterms:modified>
</cp:coreProperties>
</file>