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Open Sans" panose="020B0606030504020204" pitchFamily="34" charset="0"/>
      <p:regular r:id="rId13"/>
    </p:embeddedFont>
  </p:embeddedFont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1" d="100"/>
          <a:sy n="71" d="100"/>
        </p:scale>
        <p:origin x="56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329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2700099"/>
            <a:ext cx="7556421" cy="2126337"/>
          </a:xfrm>
          <a:prstGeom prst="rect">
            <a:avLst/>
          </a:prstGeom>
          <a:noFill/>
          <a:ln/>
        </p:spPr>
        <p:txBody>
          <a:bodyPr wrap="square" lIns="0" tIns="0" rIns="0" bIns="0" rtlCol="0" anchor="t"/>
          <a:lstStyle/>
          <a:p>
            <a:pPr marL="0" indent="0" algn="l">
              <a:lnSpc>
                <a:spcPts val="5550"/>
              </a:lnSpc>
              <a:buNone/>
            </a:pPr>
            <a:r>
              <a:rPr lang="en-US" sz="4450" b="1" dirty="0">
                <a:solidFill>
                  <a:srgbClr val="333F70"/>
                </a:solidFill>
                <a:latin typeface="Times New Roman" panose="02020603050405020304" pitchFamily="18" charset="0"/>
                <a:ea typeface="Unbounded Bold" pitchFamily="34" charset="-122"/>
                <a:cs typeface="Times New Roman" panose="02020603050405020304" pitchFamily="18" charset="0"/>
              </a:rPr>
              <a:t>Πρόσθεση </a:t>
            </a:r>
            <a:r>
              <a:rPr lang="en-US" sz="4450" b="1" dirty="0" err="1">
                <a:solidFill>
                  <a:srgbClr val="333F70"/>
                </a:solidFill>
                <a:latin typeface="Times New Roman" panose="02020603050405020304" pitchFamily="18" charset="0"/>
                <a:ea typeface="Unbounded Bold" pitchFamily="34" charset="-122"/>
                <a:cs typeface="Times New Roman" panose="02020603050405020304" pitchFamily="18" charset="0"/>
              </a:rPr>
              <a:t>με</a:t>
            </a:r>
            <a:r>
              <a:rPr lang="en-US" sz="4450" b="1" dirty="0">
                <a:solidFill>
                  <a:srgbClr val="333F70"/>
                </a:solidFill>
                <a:latin typeface="Times New Roman" panose="02020603050405020304" pitchFamily="18" charset="0"/>
                <a:ea typeface="Unbounded Bold" pitchFamily="34" charset="-122"/>
                <a:cs typeface="Times New Roman" panose="02020603050405020304" pitchFamily="18" charset="0"/>
              </a:rPr>
              <a:t> </a:t>
            </a:r>
            <a:r>
              <a:rPr lang="en-US" sz="4450" b="1" dirty="0" err="1">
                <a:solidFill>
                  <a:srgbClr val="333F70"/>
                </a:solidFill>
                <a:latin typeface="Times New Roman" panose="02020603050405020304" pitchFamily="18" charset="0"/>
                <a:ea typeface="Unbounded Bold" pitchFamily="34" charset="-122"/>
                <a:cs typeface="Times New Roman" panose="02020603050405020304" pitchFamily="18" charset="0"/>
              </a:rPr>
              <a:t>Κρ</a:t>
            </a:r>
            <a:r>
              <a:rPr lang="en-US" sz="4450" b="1" dirty="0">
                <a:solidFill>
                  <a:srgbClr val="333F70"/>
                </a:solidFill>
                <a:latin typeface="Times New Roman" panose="02020603050405020304" pitchFamily="18" charset="0"/>
                <a:ea typeface="Unbounded Bold" pitchFamily="34" charset="-122"/>
                <a:cs typeface="Times New Roman" panose="02020603050405020304" pitchFamily="18" charset="0"/>
              </a:rPr>
              <a:t>ατούμενο</a:t>
            </a:r>
            <a:endParaRPr lang="en-US" sz="4450" dirty="0">
              <a:latin typeface="Times New Roman" panose="02020603050405020304" pitchFamily="18" charset="0"/>
              <a:cs typeface="Times New Roman" panose="02020603050405020304" pitchFamily="18" charset="0"/>
            </a:endParaRPr>
          </a:p>
        </p:txBody>
      </p:sp>
      <p:sp>
        <p:nvSpPr>
          <p:cNvPr id="4" name="Text 1"/>
          <p:cNvSpPr/>
          <p:nvPr/>
        </p:nvSpPr>
        <p:spPr>
          <a:xfrm>
            <a:off x="793790" y="5166598"/>
            <a:ext cx="7556421"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Μια διασκεδαστική περιπέτεια στον κόσμο των αριθμών!</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12840"/>
            <a:ext cx="7556421" cy="2835116"/>
          </a:xfrm>
          <a:prstGeom prst="rect">
            <a:avLst/>
          </a:prstGeom>
          <a:noFill/>
          <a:ln/>
        </p:spPr>
        <p:txBody>
          <a:bodyPr wrap="square" lIns="0" tIns="0" rIns="0" bIns="0" rtlCol="0" anchor="t"/>
          <a:lstStyle/>
          <a:p>
            <a:pPr marL="0" indent="0" algn="l">
              <a:lnSpc>
                <a:spcPts val="5550"/>
              </a:lnSpc>
              <a:buNone/>
            </a:pPr>
            <a:r>
              <a:rPr lang="en-US" sz="4450" b="1" dirty="0">
                <a:solidFill>
                  <a:srgbClr val="333F70"/>
                </a:solidFill>
                <a:latin typeface="Times New Roman" panose="02020603050405020304" pitchFamily="18" charset="0"/>
                <a:ea typeface="Unbounded Bold" pitchFamily="34" charset="-122"/>
                <a:cs typeface="Times New Roman" panose="02020603050405020304" pitchFamily="18" charset="0"/>
              </a:rPr>
              <a:t>Πρόσθεση με Κρατούμενο: Μια Μαθηματική Περιπέτεια!</a:t>
            </a:r>
            <a:endParaRPr lang="en-US" sz="4450" dirty="0">
              <a:latin typeface="Times New Roman" panose="02020603050405020304" pitchFamily="18" charset="0"/>
              <a:cs typeface="Times New Roman" panose="02020603050405020304" pitchFamily="18" charset="0"/>
            </a:endParaRPr>
          </a:p>
        </p:txBody>
      </p:sp>
      <p:sp>
        <p:nvSpPr>
          <p:cNvPr id="4" name="Text 1"/>
          <p:cNvSpPr/>
          <p:nvPr/>
        </p:nvSpPr>
        <p:spPr>
          <a:xfrm>
            <a:off x="6280190" y="3988117"/>
            <a:ext cx="7556421" cy="1088708"/>
          </a:xfrm>
          <a:prstGeom prst="rect">
            <a:avLst/>
          </a:prstGeom>
          <a:noFill/>
          <a:ln/>
        </p:spPr>
        <p:txBody>
          <a:bodyPr wrap="square" lIns="0" tIns="0" rIns="0" bIns="0" rtlCol="0" anchor="t"/>
          <a:lstStyle/>
          <a:p>
            <a:pPr marL="0" indent="0" algn="l">
              <a:lnSpc>
                <a:spcPts val="2850"/>
              </a:lnSpc>
              <a:buNone/>
            </a:pPr>
            <a:r>
              <a:rPr lang="en-US" sz="1750" dirty="0">
                <a:solidFill>
                  <a:srgbClr val="333F70"/>
                </a:solidFill>
                <a:latin typeface="Open Sans" pitchFamily="34" charset="0"/>
                <a:ea typeface="Open Sans" pitchFamily="34" charset="-122"/>
                <a:cs typeface="Open Sans" pitchFamily="34" charset="-120"/>
              </a:rPr>
              <a:t>Με λίγη εξάσκηση και υπομονή, η πρόσθεση με κρατούμενο γίνεται εύκολη και διασκεδαστική. Τώρα μπορείς να προσθέτεις μεγάλους αριθμούς και να λύνεις πραγματικά προβλήματα!</a:t>
            </a:r>
            <a:endParaRPr lang="en-US" sz="1750" dirty="0"/>
          </a:p>
        </p:txBody>
      </p:sp>
      <p:sp>
        <p:nvSpPr>
          <p:cNvPr id="5" name="Shape 2"/>
          <p:cNvSpPr/>
          <p:nvPr/>
        </p:nvSpPr>
        <p:spPr>
          <a:xfrm>
            <a:off x="6280190" y="5331976"/>
            <a:ext cx="2367558" cy="2084784"/>
          </a:xfrm>
          <a:prstGeom prst="roundRect">
            <a:avLst>
              <a:gd name="adj" fmla="val 4570"/>
            </a:avLst>
          </a:prstGeom>
          <a:solidFill>
            <a:srgbClr val="D6F5EE"/>
          </a:solidFill>
          <a:ln w="7620">
            <a:solidFill>
              <a:srgbClr val="BCDBD4"/>
            </a:solidFill>
            <a:prstDash val="solid"/>
          </a:ln>
        </p:spPr>
      </p:sp>
      <p:sp>
        <p:nvSpPr>
          <p:cNvPr id="6" name="Shape 3"/>
          <p:cNvSpPr/>
          <p:nvPr/>
        </p:nvSpPr>
        <p:spPr>
          <a:xfrm>
            <a:off x="6514624" y="5566410"/>
            <a:ext cx="680442" cy="680442"/>
          </a:xfrm>
          <a:prstGeom prst="roundRect">
            <a:avLst>
              <a:gd name="adj" fmla="val 13436980"/>
            </a:avLst>
          </a:prstGeom>
          <a:solidFill>
            <a:srgbClr val="26A688"/>
          </a:solidFill>
          <a:ln/>
        </p:spPr>
      </p:sp>
      <p:pic>
        <p:nvPicPr>
          <p:cNvPr id="7"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01790" y="5753457"/>
            <a:ext cx="306110" cy="306110"/>
          </a:xfrm>
          <a:prstGeom prst="rect">
            <a:avLst/>
          </a:prstGeom>
        </p:spPr>
      </p:pic>
      <p:sp>
        <p:nvSpPr>
          <p:cNvPr id="8" name="Text 4"/>
          <p:cNvSpPr/>
          <p:nvPr/>
        </p:nvSpPr>
        <p:spPr>
          <a:xfrm>
            <a:off x="6514624" y="6473666"/>
            <a:ext cx="1898690" cy="708660"/>
          </a:xfrm>
          <a:prstGeom prst="rect">
            <a:avLst/>
          </a:prstGeom>
          <a:noFill/>
          <a:ln/>
        </p:spPr>
        <p:txBody>
          <a:bodyPr wrap="squar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Κάνε το πρώτο βήμα</a:t>
            </a:r>
            <a:endParaRPr lang="en-US" sz="2200" dirty="0"/>
          </a:p>
        </p:txBody>
      </p:sp>
      <p:sp>
        <p:nvSpPr>
          <p:cNvPr id="9" name="Shape 5"/>
          <p:cNvSpPr/>
          <p:nvPr/>
        </p:nvSpPr>
        <p:spPr>
          <a:xfrm>
            <a:off x="8874562" y="5331976"/>
            <a:ext cx="2367558" cy="2084784"/>
          </a:xfrm>
          <a:prstGeom prst="roundRect">
            <a:avLst>
              <a:gd name="adj" fmla="val 4570"/>
            </a:avLst>
          </a:prstGeom>
          <a:solidFill>
            <a:srgbClr val="D6F5EE"/>
          </a:solidFill>
          <a:ln w="7620">
            <a:solidFill>
              <a:srgbClr val="BCDBD4"/>
            </a:solidFill>
            <a:prstDash val="solid"/>
          </a:ln>
        </p:spPr>
      </p:sp>
      <p:sp>
        <p:nvSpPr>
          <p:cNvPr id="10" name="Shape 6"/>
          <p:cNvSpPr/>
          <p:nvPr/>
        </p:nvSpPr>
        <p:spPr>
          <a:xfrm>
            <a:off x="9108996" y="5566410"/>
            <a:ext cx="680442" cy="680442"/>
          </a:xfrm>
          <a:prstGeom prst="roundRect">
            <a:avLst>
              <a:gd name="adj" fmla="val 13436980"/>
            </a:avLst>
          </a:prstGeom>
          <a:solidFill>
            <a:srgbClr val="26A688"/>
          </a:solidFill>
          <a:ln/>
        </p:spPr>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96162" y="5753457"/>
            <a:ext cx="306110" cy="306110"/>
          </a:xfrm>
          <a:prstGeom prst="rect">
            <a:avLst/>
          </a:prstGeom>
        </p:spPr>
      </p:pic>
      <p:sp>
        <p:nvSpPr>
          <p:cNvPr id="12" name="Text 7"/>
          <p:cNvSpPr/>
          <p:nvPr/>
        </p:nvSpPr>
        <p:spPr>
          <a:xfrm>
            <a:off x="9108996" y="6473666"/>
            <a:ext cx="1898690" cy="708660"/>
          </a:xfrm>
          <a:prstGeom prst="rect">
            <a:avLst/>
          </a:prstGeom>
          <a:noFill/>
          <a:ln/>
        </p:spPr>
        <p:txBody>
          <a:bodyPr wrap="squar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Εξασκήσου καθημερινά</a:t>
            </a:r>
            <a:endParaRPr lang="en-US" sz="2200" dirty="0"/>
          </a:p>
        </p:txBody>
      </p:sp>
      <p:sp>
        <p:nvSpPr>
          <p:cNvPr id="13" name="Shape 8"/>
          <p:cNvSpPr/>
          <p:nvPr/>
        </p:nvSpPr>
        <p:spPr>
          <a:xfrm>
            <a:off x="11468933" y="5331976"/>
            <a:ext cx="2367558" cy="2084784"/>
          </a:xfrm>
          <a:prstGeom prst="roundRect">
            <a:avLst>
              <a:gd name="adj" fmla="val 4570"/>
            </a:avLst>
          </a:prstGeom>
          <a:solidFill>
            <a:srgbClr val="D6F5EE"/>
          </a:solidFill>
          <a:ln w="7620">
            <a:solidFill>
              <a:srgbClr val="BCDBD4"/>
            </a:solidFill>
            <a:prstDash val="solid"/>
          </a:ln>
        </p:spPr>
      </p:sp>
      <p:sp>
        <p:nvSpPr>
          <p:cNvPr id="14" name="Shape 9"/>
          <p:cNvSpPr/>
          <p:nvPr/>
        </p:nvSpPr>
        <p:spPr>
          <a:xfrm>
            <a:off x="11703368" y="5566410"/>
            <a:ext cx="680442" cy="680442"/>
          </a:xfrm>
          <a:prstGeom prst="roundRect">
            <a:avLst>
              <a:gd name="adj" fmla="val 13436980"/>
            </a:avLst>
          </a:prstGeom>
          <a:solidFill>
            <a:srgbClr val="26A688"/>
          </a:solidFill>
          <a:ln/>
        </p:spPr>
      </p:sp>
      <p:pic>
        <p:nvPicPr>
          <p:cNvPr id="15"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890534" y="5753457"/>
            <a:ext cx="306110" cy="306110"/>
          </a:xfrm>
          <a:prstGeom prst="rect">
            <a:avLst/>
          </a:prstGeom>
        </p:spPr>
      </p:pic>
      <p:sp>
        <p:nvSpPr>
          <p:cNvPr id="16" name="Text 10"/>
          <p:cNvSpPr/>
          <p:nvPr/>
        </p:nvSpPr>
        <p:spPr>
          <a:xfrm>
            <a:off x="11703368" y="6473666"/>
            <a:ext cx="1898690" cy="708660"/>
          </a:xfrm>
          <a:prstGeom prst="rect">
            <a:avLst/>
          </a:prstGeom>
          <a:noFill/>
          <a:ln/>
        </p:spPr>
        <p:txBody>
          <a:bodyPr wrap="square" lIns="0" tIns="0" rIns="0" bIns="0" rtlCol="0" anchor="t"/>
          <a:lstStyle/>
          <a:p>
            <a:pPr marL="0" indent="0" algn="l">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Θα τα καταφέρεις!</a:t>
            </a:r>
            <a:endParaRPr lang="en-US" sz="2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7581900" y="2257306"/>
            <a:ext cx="6254710" cy="708779"/>
          </a:xfrm>
          <a:prstGeom prst="rect">
            <a:avLst/>
          </a:prstGeom>
          <a:noFill/>
          <a:ln/>
        </p:spPr>
        <p:txBody>
          <a:bodyPr wrap="none" lIns="0" tIns="0" rIns="0" bIns="0" rtlCol="0" anchor="t"/>
          <a:lstStyle/>
          <a:p>
            <a:pPr marL="0" indent="0" algn="r" rtl="1">
              <a:lnSpc>
                <a:spcPts val="5550"/>
              </a:lnSpc>
              <a:buNone/>
            </a:pPr>
            <a:r>
              <a:rPr lang="en-US" sz="4450" b="1" dirty="0">
                <a:solidFill>
                  <a:srgbClr val="333F70"/>
                </a:solidFill>
                <a:latin typeface="Times New Roman" panose="02020603050405020304" pitchFamily="18" charset="0"/>
                <a:ea typeface="Unbounded Bold" pitchFamily="34" charset="-122"/>
                <a:cs typeface="Times New Roman" panose="02020603050405020304" pitchFamily="18" charset="0"/>
              </a:rPr>
              <a:t>Τι είναι η Πρόσθεση;</a:t>
            </a:r>
            <a:endParaRPr lang="en-US" sz="4450" dirty="0">
              <a:latin typeface="Times New Roman" panose="02020603050405020304" pitchFamily="18" charset="0"/>
              <a:cs typeface="Times New Roman" panose="02020603050405020304" pitchFamily="18" charset="0"/>
            </a:endParaRPr>
          </a:p>
        </p:txBody>
      </p:sp>
      <p:sp>
        <p:nvSpPr>
          <p:cNvPr id="4" name="Text 1"/>
          <p:cNvSpPr/>
          <p:nvPr/>
        </p:nvSpPr>
        <p:spPr>
          <a:xfrm>
            <a:off x="6280190" y="3306247"/>
            <a:ext cx="7556421" cy="1088708"/>
          </a:xfrm>
          <a:prstGeom prst="rect">
            <a:avLst/>
          </a:prstGeom>
          <a:noFill/>
          <a:ln/>
        </p:spPr>
        <p:txBody>
          <a:bodyPr wrap="square" lIns="0" tIns="0" rIns="0" bIns="0" rtlCol="0" anchor="t"/>
          <a:lstStyle/>
          <a:p>
            <a:pPr marL="0" indent="0" algn="r" rtl="1">
              <a:lnSpc>
                <a:spcPts val="2850"/>
              </a:lnSpc>
              <a:buNone/>
            </a:pPr>
            <a:r>
              <a:rPr lang="en-US" sz="1750" dirty="0">
                <a:solidFill>
                  <a:srgbClr val="333F70"/>
                </a:solidFill>
                <a:latin typeface="Open Sans" pitchFamily="34" charset="0"/>
                <a:ea typeface="Open Sans" pitchFamily="34" charset="-122"/>
                <a:cs typeface="Open Sans" pitchFamily="34" charset="-120"/>
              </a:rPr>
              <a:t>Η πρόσθεση είναι η μαθηματική πράξη που ενώνει δύο αριθμούς για να βρούμε πόσα γίνονται όλα μαζί. Όταν έχουμε 3 μήλα και προσθέσουμε άλλα 4, έχουμε συνολικά 7 μήλα!</a:t>
            </a:r>
            <a:endParaRPr lang="en-US" sz="1750" dirty="0"/>
          </a:p>
        </p:txBody>
      </p:sp>
      <p:sp>
        <p:nvSpPr>
          <p:cNvPr id="5" name="Shape 2"/>
          <p:cNvSpPr/>
          <p:nvPr/>
        </p:nvSpPr>
        <p:spPr>
          <a:xfrm>
            <a:off x="6280190" y="4650105"/>
            <a:ext cx="7556421" cy="1322189"/>
          </a:xfrm>
          <a:prstGeom prst="roundRect">
            <a:avLst>
              <a:gd name="adj" fmla="val 7205"/>
            </a:avLst>
          </a:prstGeom>
          <a:solidFill>
            <a:srgbClr val="D6F5EE"/>
          </a:solidFill>
          <a:ln w="7620">
            <a:solidFill>
              <a:srgbClr val="BCDBD4"/>
            </a:solidFill>
            <a:prstDash val="solid"/>
          </a:ln>
        </p:spPr>
      </p:sp>
      <p:sp>
        <p:nvSpPr>
          <p:cNvPr id="6" name="Text 3"/>
          <p:cNvSpPr/>
          <p:nvPr/>
        </p:nvSpPr>
        <p:spPr>
          <a:xfrm>
            <a:off x="10766941" y="4884539"/>
            <a:ext cx="2835235" cy="354330"/>
          </a:xfrm>
          <a:prstGeom prst="rect">
            <a:avLst/>
          </a:prstGeom>
          <a:noFill/>
          <a:ln/>
        </p:spPr>
        <p:txBody>
          <a:bodyPr wrap="none" lIns="0" tIns="0" rIns="0" bIns="0" rtlCol="0" anchor="t"/>
          <a:lstStyle/>
          <a:p>
            <a:pPr marL="0" indent="0" algn="r" rtl="1">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3 + 4 = 7</a:t>
            </a:r>
            <a:endParaRPr lang="en-US" sz="2200" dirty="0"/>
          </a:p>
        </p:txBody>
      </p:sp>
      <p:sp>
        <p:nvSpPr>
          <p:cNvPr id="7" name="Text 4"/>
          <p:cNvSpPr/>
          <p:nvPr/>
        </p:nvSpPr>
        <p:spPr>
          <a:xfrm>
            <a:off x="6514624" y="5374958"/>
            <a:ext cx="7087553" cy="362903"/>
          </a:xfrm>
          <a:prstGeom prst="rect">
            <a:avLst/>
          </a:prstGeom>
          <a:noFill/>
          <a:ln/>
        </p:spPr>
        <p:txBody>
          <a:bodyPr wrap="none" lIns="0" tIns="0" rIns="0" bIns="0" rtlCol="0" anchor="t"/>
          <a:lstStyle/>
          <a:p>
            <a:pPr marL="0" indent="0" algn="r" rtl="1">
              <a:lnSpc>
                <a:spcPts val="2850"/>
              </a:lnSpc>
              <a:buNone/>
            </a:pPr>
            <a:r>
              <a:rPr lang="en-US" sz="1750" dirty="0">
                <a:solidFill>
                  <a:srgbClr val="333F70"/>
                </a:solidFill>
                <a:latin typeface="Open Sans" pitchFamily="34" charset="0"/>
                <a:ea typeface="Open Sans" pitchFamily="34" charset="-122"/>
                <a:cs typeface="Open Sans" pitchFamily="34" charset="-120"/>
              </a:rPr>
              <a:t>Ένα απλό παράδειγμα</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714" y="1615202"/>
            <a:ext cx="8332113" cy="4999196"/>
          </a:xfrm>
          <a:prstGeom prst="rect">
            <a:avLst/>
          </a:prstGeom>
        </p:spPr>
      </p:pic>
      <p:sp>
        <p:nvSpPr>
          <p:cNvPr id="3" name="Text 0"/>
          <p:cNvSpPr/>
          <p:nvPr/>
        </p:nvSpPr>
        <p:spPr>
          <a:xfrm>
            <a:off x="9634180" y="1378982"/>
            <a:ext cx="4241006" cy="1362075"/>
          </a:xfrm>
          <a:prstGeom prst="rect">
            <a:avLst/>
          </a:prstGeom>
          <a:noFill/>
          <a:ln/>
        </p:spPr>
        <p:txBody>
          <a:bodyPr wrap="square" lIns="0" tIns="0" rIns="0" bIns="0" rtlCol="0" anchor="t"/>
          <a:lstStyle/>
          <a:p>
            <a:pPr marL="0" indent="0" algn="l">
              <a:lnSpc>
                <a:spcPts val="5350"/>
              </a:lnSpc>
              <a:buNone/>
            </a:pPr>
            <a:r>
              <a:rPr lang="en-US" sz="4250" b="1" dirty="0">
                <a:solidFill>
                  <a:srgbClr val="333F70"/>
                </a:solidFill>
                <a:latin typeface="Unbounded Bold" pitchFamily="34" charset="0"/>
                <a:ea typeface="Unbounded Bold" pitchFamily="34" charset="-122"/>
                <a:cs typeface="Unbounded Bold" pitchFamily="34" charset="-120"/>
              </a:rPr>
              <a:t>Τι σημαίνει "Κρατούμενο";</a:t>
            </a:r>
            <a:endParaRPr lang="en-US" sz="4250" dirty="0"/>
          </a:p>
        </p:txBody>
      </p:sp>
      <p:sp>
        <p:nvSpPr>
          <p:cNvPr id="4" name="Text 1"/>
          <p:cNvSpPr/>
          <p:nvPr/>
        </p:nvSpPr>
        <p:spPr>
          <a:xfrm>
            <a:off x="9634180" y="2950369"/>
            <a:ext cx="4241006" cy="2051685"/>
          </a:xfrm>
          <a:prstGeom prst="rect">
            <a:avLst/>
          </a:prstGeom>
          <a:noFill/>
          <a:ln/>
        </p:spPr>
        <p:txBody>
          <a:bodyPr wrap="square" lIns="0" tIns="0" rIns="0" bIns="0" rtlCol="0" anchor="t"/>
          <a:lstStyle/>
          <a:p>
            <a:pPr marL="0" indent="0" algn="l">
              <a:lnSpc>
                <a:spcPts val="2650"/>
              </a:lnSpc>
              <a:buNone/>
            </a:pPr>
            <a:r>
              <a:rPr lang="en-US" sz="1700" dirty="0">
                <a:solidFill>
                  <a:srgbClr val="333F70"/>
                </a:solidFill>
                <a:latin typeface="Open Sans" pitchFamily="34" charset="0"/>
                <a:ea typeface="Open Sans" pitchFamily="34" charset="-122"/>
                <a:cs typeface="Open Sans" pitchFamily="34" charset="-120"/>
              </a:rPr>
              <a:t>Το κρατούμενο είναι σαν ένα μικρό δωράκι που μεταφέρουμε στην επόμενη θέση! Όταν προσθέτουμε τις μονάδες και το άθροισμά τους είναι μεγαλύτερο από 9, παίρνουμε ένα "1" και το μεταφέρουμε στη θέση των δεκάδων.</a:t>
            </a:r>
            <a:endParaRPr lang="en-US" sz="1700" dirty="0"/>
          </a:p>
        </p:txBody>
      </p:sp>
      <p:sp>
        <p:nvSpPr>
          <p:cNvPr id="5" name="Shape 2"/>
          <p:cNvSpPr/>
          <p:nvPr/>
        </p:nvSpPr>
        <p:spPr>
          <a:xfrm>
            <a:off x="9634180" y="5237559"/>
            <a:ext cx="4241006" cy="1586865"/>
          </a:xfrm>
          <a:prstGeom prst="roundRect">
            <a:avLst>
              <a:gd name="adj" fmla="val 5769"/>
            </a:avLst>
          </a:prstGeom>
          <a:solidFill>
            <a:srgbClr val="C1F1E5"/>
          </a:solidFill>
          <a:ln/>
        </p:spPr>
      </p:sp>
      <p:pic>
        <p:nvPicPr>
          <p:cNvPr id="6" name="Image 1" descr="preencoded.png"/>
          <p:cNvPicPr>
            <a:picLocks noChangeAspect="1"/>
          </p:cNvPicPr>
          <p:nvPr/>
        </p:nvPicPr>
        <p:blipFill>
          <a:blip r:embed="rId4"/>
          <a:stretch>
            <a:fillRect/>
          </a:stretch>
        </p:blipFill>
        <p:spPr>
          <a:xfrm>
            <a:off x="9852065" y="5570577"/>
            <a:ext cx="272415" cy="217884"/>
          </a:xfrm>
          <a:prstGeom prst="rect">
            <a:avLst/>
          </a:prstGeom>
        </p:spPr>
      </p:pic>
      <p:sp>
        <p:nvSpPr>
          <p:cNvPr id="7" name="Text 3"/>
          <p:cNvSpPr/>
          <p:nvPr/>
        </p:nvSpPr>
        <p:spPr>
          <a:xfrm>
            <a:off x="10342364" y="5501283"/>
            <a:ext cx="3314938" cy="1025843"/>
          </a:xfrm>
          <a:prstGeom prst="rect">
            <a:avLst/>
          </a:prstGeom>
          <a:noFill/>
          <a:ln/>
        </p:spPr>
        <p:txBody>
          <a:bodyPr wrap="square" lIns="0" tIns="0" rIns="0" bIns="0" rtlCol="0" anchor="t"/>
          <a:lstStyle/>
          <a:p>
            <a:pPr marL="0" indent="0" algn="l">
              <a:lnSpc>
                <a:spcPts val="2650"/>
              </a:lnSpc>
              <a:buNone/>
            </a:pPr>
            <a:r>
              <a:rPr lang="en-US" sz="1700" dirty="0">
                <a:solidFill>
                  <a:srgbClr val="000000"/>
                </a:solidFill>
                <a:latin typeface="Open Sans" pitchFamily="34" charset="0"/>
                <a:ea typeface="Open Sans" pitchFamily="34" charset="-122"/>
                <a:cs typeface="Open Sans" pitchFamily="34" charset="-120"/>
              </a:rPr>
              <a:t>Σκέψου το κρατούμενο σαν ένα μικρό βοηθό που πηδάει στην επόμενη θέση!</a:t>
            </a:r>
            <a:endParaRPr lang="en-US" sz="1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39140" y="676037"/>
            <a:ext cx="8596313" cy="659844"/>
          </a:xfrm>
          <a:prstGeom prst="rect">
            <a:avLst/>
          </a:prstGeom>
          <a:noFill/>
          <a:ln/>
        </p:spPr>
        <p:txBody>
          <a:bodyPr wrap="none" lIns="0" tIns="0" rIns="0" bIns="0" rtlCol="0" anchor="t"/>
          <a:lstStyle/>
          <a:p>
            <a:pPr marL="0" indent="0" algn="l">
              <a:lnSpc>
                <a:spcPts val="5150"/>
              </a:lnSpc>
              <a:buNone/>
            </a:pPr>
            <a:r>
              <a:rPr lang="en-US" sz="4150" b="1" dirty="0">
                <a:solidFill>
                  <a:srgbClr val="333F70"/>
                </a:solidFill>
                <a:latin typeface="Unbounded Bold" pitchFamily="34" charset="0"/>
                <a:ea typeface="Unbounded Bold" pitchFamily="34" charset="-122"/>
                <a:cs typeface="Unbounded Bold" pitchFamily="34" charset="-120"/>
              </a:rPr>
              <a:t>Παράδειγμα χωρίς Κρατούμενο</a:t>
            </a:r>
            <a:endParaRPr lang="en-US" sz="4150" dirty="0"/>
          </a:p>
        </p:txBody>
      </p:sp>
      <p:pic>
        <p:nvPicPr>
          <p:cNvPr id="3" name="Image 0" descr="preencoded.png"/>
          <p:cNvPicPr>
            <a:picLocks noChangeAspect="1"/>
          </p:cNvPicPr>
          <p:nvPr/>
        </p:nvPicPr>
        <p:blipFill>
          <a:blip r:embed="rId3"/>
          <a:stretch>
            <a:fillRect/>
          </a:stretch>
        </p:blipFill>
        <p:spPr>
          <a:xfrm>
            <a:off x="739140" y="2787848"/>
            <a:ext cx="8368546" cy="3608665"/>
          </a:xfrm>
          <a:prstGeom prst="rect">
            <a:avLst/>
          </a:prstGeom>
        </p:spPr>
      </p:pic>
      <p:sp>
        <p:nvSpPr>
          <p:cNvPr id="4" name="Text 1"/>
          <p:cNvSpPr/>
          <p:nvPr/>
        </p:nvSpPr>
        <p:spPr>
          <a:xfrm>
            <a:off x="1302301" y="5712176"/>
            <a:ext cx="1898517" cy="237314"/>
          </a:xfrm>
          <a:prstGeom prst="rect">
            <a:avLst/>
          </a:prstGeom>
          <a:noFill/>
          <a:ln/>
        </p:spPr>
        <p:txBody>
          <a:bodyPr wrap="none" lIns="0" tIns="0" rIns="0" bIns="0" rtlCol="0" anchor="t"/>
          <a:lstStyle/>
          <a:p>
            <a:pPr marL="0" indent="0" algn="l">
              <a:lnSpc>
                <a:spcPts val="1650"/>
              </a:lnSpc>
              <a:buNone/>
            </a:pPr>
            <a:r>
              <a:rPr lang="en-US" sz="1350" b="1" dirty="0">
                <a:solidFill>
                  <a:srgbClr val="FFFFFF"/>
                </a:solidFill>
                <a:latin typeface="Unbounded Bold" pitchFamily="34" charset="0"/>
                <a:ea typeface="Unbounded Bold" pitchFamily="34" charset="-122"/>
                <a:cs typeface="Unbounded Bold" pitchFamily="34" charset="-120"/>
              </a:rPr>
              <a:t>2 + 1 = 3</a:t>
            </a:r>
            <a:endParaRPr lang="en-US" sz="1350" dirty="0"/>
          </a:p>
        </p:txBody>
      </p:sp>
      <p:sp>
        <p:nvSpPr>
          <p:cNvPr id="5" name="Text 2"/>
          <p:cNvSpPr/>
          <p:nvPr/>
        </p:nvSpPr>
        <p:spPr>
          <a:xfrm>
            <a:off x="1302301" y="4876828"/>
            <a:ext cx="2022185" cy="237315"/>
          </a:xfrm>
          <a:prstGeom prst="rect">
            <a:avLst/>
          </a:prstGeom>
          <a:noFill/>
          <a:ln/>
        </p:spPr>
        <p:txBody>
          <a:bodyPr wrap="none" lIns="0" tIns="0" rIns="0" bIns="0" rtlCol="0" anchor="t"/>
          <a:lstStyle/>
          <a:p>
            <a:pPr marL="0" indent="0" algn="l">
              <a:lnSpc>
                <a:spcPts val="1650"/>
              </a:lnSpc>
              <a:buNone/>
            </a:pPr>
            <a:r>
              <a:rPr lang="en-US" sz="1350" b="1" dirty="0">
                <a:solidFill>
                  <a:srgbClr val="FFFFFF"/>
                </a:solidFill>
                <a:latin typeface="Unbounded Bold" pitchFamily="34" charset="0"/>
                <a:ea typeface="Unbounded Bold" pitchFamily="34" charset="-122"/>
                <a:cs typeface="Unbounded Bold" pitchFamily="34" charset="-120"/>
              </a:rPr>
              <a:t>Πρόσθεση δεκάδων</a:t>
            </a:r>
            <a:endParaRPr lang="en-US" sz="1350" dirty="0"/>
          </a:p>
        </p:txBody>
      </p:sp>
      <p:sp>
        <p:nvSpPr>
          <p:cNvPr id="6" name="Text 3"/>
          <p:cNvSpPr/>
          <p:nvPr/>
        </p:nvSpPr>
        <p:spPr>
          <a:xfrm>
            <a:off x="1302301" y="4049918"/>
            <a:ext cx="1898517" cy="237314"/>
          </a:xfrm>
          <a:prstGeom prst="rect">
            <a:avLst/>
          </a:prstGeom>
          <a:noFill/>
          <a:ln/>
        </p:spPr>
        <p:txBody>
          <a:bodyPr wrap="none" lIns="0" tIns="0" rIns="0" bIns="0" rtlCol="0" anchor="t"/>
          <a:lstStyle/>
          <a:p>
            <a:pPr marL="0" indent="0" algn="l">
              <a:lnSpc>
                <a:spcPts val="1650"/>
              </a:lnSpc>
              <a:buNone/>
            </a:pPr>
            <a:r>
              <a:rPr lang="en-US" sz="1350" b="1" dirty="0">
                <a:solidFill>
                  <a:srgbClr val="FFFFFF"/>
                </a:solidFill>
                <a:latin typeface="Unbounded Bold" pitchFamily="34" charset="0"/>
                <a:ea typeface="Unbounded Bold" pitchFamily="34" charset="-122"/>
                <a:cs typeface="Unbounded Bold" pitchFamily="34" charset="-120"/>
              </a:rPr>
              <a:t>4 + 3 = 7</a:t>
            </a:r>
            <a:endParaRPr lang="en-US" sz="1350" dirty="0"/>
          </a:p>
        </p:txBody>
      </p:sp>
      <p:sp>
        <p:nvSpPr>
          <p:cNvPr id="7" name="Text 4"/>
          <p:cNvSpPr/>
          <p:nvPr/>
        </p:nvSpPr>
        <p:spPr>
          <a:xfrm>
            <a:off x="1302301" y="3214570"/>
            <a:ext cx="2003595" cy="237315"/>
          </a:xfrm>
          <a:prstGeom prst="rect">
            <a:avLst/>
          </a:prstGeom>
          <a:noFill/>
          <a:ln/>
        </p:spPr>
        <p:txBody>
          <a:bodyPr wrap="none" lIns="0" tIns="0" rIns="0" bIns="0" rtlCol="0" anchor="t"/>
          <a:lstStyle/>
          <a:p>
            <a:pPr marL="0" indent="0" algn="l">
              <a:lnSpc>
                <a:spcPts val="1650"/>
              </a:lnSpc>
              <a:buNone/>
            </a:pPr>
            <a:r>
              <a:rPr lang="en-US" sz="1350" b="1" dirty="0">
                <a:solidFill>
                  <a:srgbClr val="FFFFFF"/>
                </a:solidFill>
                <a:latin typeface="Unbounded Bold" pitchFamily="34" charset="0"/>
                <a:ea typeface="Unbounded Bold" pitchFamily="34" charset="-122"/>
                <a:cs typeface="Unbounded Bold" pitchFamily="34" charset="-120"/>
              </a:rPr>
              <a:t>Πρόσθεση μονάδων</a:t>
            </a:r>
            <a:endParaRPr lang="en-US" sz="1350" dirty="0"/>
          </a:p>
        </p:txBody>
      </p:sp>
      <p:sp>
        <p:nvSpPr>
          <p:cNvPr id="8" name="Text 5"/>
          <p:cNvSpPr/>
          <p:nvPr/>
        </p:nvSpPr>
        <p:spPr>
          <a:xfrm>
            <a:off x="9630370" y="1827371"/>
            <a:ext cx="3167658" cy="396002"/>
          </a:xfrm>
          <a:prstGeom prst="rect">
            <a:avLst/>
          </a:prstGeom>
          <a:noFill/>
          <a:ln/>
        </p:spPr>
        <p:txBody>
          <a:bodyPr wrap="none" lIns="0" tIns="0" rIns="0" bIns="0" rtlCol="0" anchor="t"/>
          <a:lstStyle/>
          <a:p>
            <a:pPr marL="0" indent="0" algn="l">
              <a:lnSpc>
                <a:spcPts val="3100"/>
              </a:lnSpc>
              <a:buNone/>
            </a:pPr>
            <a:r>
              <a:rPr lang="en-US" sz="2450" b="1" dirty="0">
                <a:solidFill>
                  <a:srgbClr val="333F70"/>
                </a:solidFill>
                <a:latin typeface="Unbounded Bold" pitchFamily="34" charset="0"/>
                <a:ea typeface="Unbounded Bold" pitchFamily="34" charset="-122"/>
                <a:cs typeface="Unbounded Bold" pitchFamily="34" charset="-120"/>
              </a:rPr>
              <a:t>24 + 13 = 37</a:t>
            </a:r>
            <a:endParaRPr lang="en-US" sz="2450" dirty="0"/>
          </a:p>
        </p:txBody>
      </p:sp>
      <p:sp>
        <p:nvSpPr>
          <p:cNvPr id="9" name="Text 6"/>
          <p:cNvSpPr/>
          <p:nvPr/>
        </p:nvSpPr>
        <p:spPr>
          <a:xfrm>
            <a:off x="9630370" y="2444472"/>
            <a:ext cx="211098" cy="263962"/>
          </a:xfrm>
          <a:prstGeom prst="rect">
            <a:avLst/>
          </a:prstGeom>
          <a:noFill/>
          <a:ln/>
        </p:spPr>
        <p:txBody>
          <a:bodyPr wrap="none" lIns="0" tIns="0" rIns="0" bIns="0" rtlCol="0" anchor="t"/>
          <a:lstStyle/>
          <a:p>
            <a:pPr marL="0" indent="0" algn="l">
              <a:lnSpc>
                <a:spcPts val="2550"/>
              </a:lnSpc>
              <a:buNone/>
            </a:pPr>
            <a:r>
              <a:rPr lang="en-US" sz="1650" dirty="0">
                <a:solidFill>
                  <a:srgbClr val="333F70"/>
                </a:solidFill>
                <a:latin typeface="Unbounded Light" pitchFamily="34" charset="0"/>
                <a:ea typeface="Unbounded Light" pitchFamily="34" charset="-122"/>
                <a:cs typeface="Unbounded Light" pitchFamily="34" charset="-120"/>
              </a:rPr>
              <a:t>01</a:t>
            </a:r>
            <a:endParaRPr lang="en-US" sz="1650" dirty="0"/>
          </a:p>
        </p:txBody>
      </p:sp>
      <p:sp>
        <p:nvSpPr>
          <p:cNvPr id="10" name="Shape 7"/>
          <p:cNvSpPr/>
          <p:nvPr/>
        </p:nvSpPr>
        <p:spPr>
          <a:xfrm>
            <a:off x="9630370" y="2780467"/>
            <a:ext cx="4268391" cy="22860"/>
          </a:xfrm>
          <a:prstGeom prst="rect">
            <a:avLst/>
          </a:prstGeom>
          <a:solidFill>
            <a:srgbClr val="26A688"/>
          </a:solidFill>
          <a:ln/>
        </p:spPr>
      </p:sp>
      <p:sp>
        <p:nvSpPr>
          <p:cNvPr id="11" name="Text 8"/>
          <p:cNvSpPr/>
          <p:nvPr/>
        </p:nvSpPr>
        <p:spPr>
          <a:xfrm>
            <a:off x="9630370" y="2931676"/>
            <a:ext cx="3620214" cy="329922"/>
          </a:xfrm>
          <a:prstGeom prst="rect">
            <a:avLst/>
          </a:prstGeom>
          <a:noFill/>
          <a:ln/>
        </p:spPr>
        <p:txBody>
          <a:bodyPr wrap="none" lIns="0" tIns="0" rIns="0" bIns="0" rtlCol="0" anchor="t"/>
          <a:lstStyle/>
          <a:p>
            <a:pPr marL="0" indent="0" algn="l">
              <a:lnSpc>
                <a:spcPts val="2550"/>
              </a:lnSpc>
              <a:buNone/>
            </a:pPr>
            <a:r>
              <a:rPr lang="en-US" sz="2050" b="1" dirty="0">
                <a:solidFill>
                  <a:srgbClr val="333F70"/>
                </a:solidFill>
                <a:latin typeface="Unbounded Bold" pitchFamily="34" charset="0"/>
                <a:ea typeface="Unbounded Bold" pitchFamily="34" charset="-122"/>
                <a:cs typeface="Unbounded Bold" pitchFamily="34" charset="-120"/>
              </a:rPr>
              <a:t>Προσθέτουμε τις μονάδες</a:t>
            </a:r>
            <a:endParaRPr lang="en-US" sz="2050" dirty="0"/>
          </a:p>
        </p:txBody>
      </p:sp>
      <p:sp>
        <p:nvSpPr>
          <p:cNvPr id="12" name="Text 9"/>
          <p:cNvSpPr/>
          <p:nvPr/>
        </p:nvSpPr>
        <p:spPr>
          <a:xfrm>
            <a:off x="9630370" y="3458170"/>
            <a:ext cx="4268391" cy="326231"/>
          </a:xfrm>
          <a:prstGeom prst="rect">
            <a:avLst/>
          </a:prstGeom>
          <a:noFill/>
          <a:ln/>
        </p:spPr>
        <p:txBody>
          <a:bodyPr wrap="none" lIns="0" tIns="0" rIns="0" bIns="0" rtlCol="0" anchor="t"/>
          <a:lstStyle/>
          <a:p>
            <a:pPr marL="0" indent="0" algn="l">
              <a:lnSpc>
                <a:spcPts val="2550"/>
              </a:lnSpc>
              <a:buNone/>
            </a:pPr>
            <a:r>
              <a:rPr lang="en-US" sz="1650" dirty="0">
                <a:solidFill>
                  <a:srgbClr val="333F70"/>
                </a:solidFill>
                <a:latin typeface="Open Sans" pitchFamily="34" charset="0"/>
                <a:ea typeface="Open Sans" pitchFamily="34" charset="-122"/>
                <a:cs typeface="Open Sans" pitchFamily="34" charset="-120"/>
              </a:rPr>
              <a:t>4 + 3 = 7</a:t>
            </a:r>
            <a:endParaRPr lang="en-US" sz="1650" dirty="0"/>
          </a:p>
        </p:txBody>
      </p:sp>
      <p:sp>
        <p:nvSpPr>
          <p:cNvPr id="13" name="Text 10"/>
          <p:cNvSpPr/>
          <p:nvPr/>
        </p:nvSpPr>
        <p:spPr>
          <a:xfrm>
            <a:off x="9630370" y="4139327"/>
            <a:ext cx="211098" cy="263962"/>
          </a:xfrm>
          <a:prstGeom prst="rect">
            <a:avLst/>
          </a:prstGeom>
          <a:noFill/>
          <a:ln/>
        </p:spPr>
        <p:txBody>
          <a:bodyPr wrap="none" lIns="0" tIns="0" rIns="0" bIns="0" rtlCol="0" anchor="t"/>
          <a:lstStyle/>
          <a:p>
            <a:pPr marL="0" indent="0" algn="l">
              <a:lnSpc>
                <a:spcPts val="2550"/>
              </a:lnSpc>
              <a:buNone/>
            </a:pPr>
            <a:r>
              <a:rPr lang="en-US" sz="1650" dirty="0">
                <a:solidFill>
                  <a:srgbClr val="333F70"/>
                </a:solidFill>
                <a:latin typeface="Unbounded Light" pitchFamily="34" charset="0"/>
                <a:ea typeface="Unbounded Light" pitchFamily="34" charset="-122"/>
                <a:cs typeface="Unbounded Light" pitchFamily="34" charset="-120"/>
              </a:rPr>
              <a:t>02</a:t>
            </a:r>
            <a:endParaRPr lang="en-US" sz="1650" dirty="0"/>
          </a:p>
        </p:txBody>
      </p:sp>
      <p:sp>
        <p:nvSpPr>
          <p:cNvPr id="14" name="Shape 11"/>
          <p:cNvSpPr/>
          <p:nvPr/>
        </p:nvSpPr>
        <p:spPr>
          <a:xfrm>
            <a:off x="9630370" y="4475321"/>
            <a:ext cx="4268391" cy="22860"/>
          </a:xfrm>
          <a:prstGeom prst="rect">
            <a:avLst/>
          </a:prstGeom>
          <a:solidFill>
            <a:srgbClr val="26A688"/>
          </a:solidFill>
          <a:ln/>
        </p:spPr>
      </p:sp>
      <p:sp>
        <p:nvSpPr>
          <p:cNvPr id="15" name="Text 12"/>
          <p:cNvSpPr/>
          <p:nvPr/>
        </p:nvSpPr>
        <p:spPr>
          <a:xfrm>
            <a:off x="9630370" y="4626531"/>
            <a:ext cx="3645932" cy="329922"/>
          </a:xfrm>
          <a:prstGeom prst="rect">
            <a:avLst/>
          </a:prstGeom>
          <a:noFill/>
          <a:ln/>
        </p:spPr>
        <p:txBody>
          <a:bodyPr wrap="none" lIns="0" tIns="0" rIns="0" bIns="0" rtlCol="0" anchor="t"/>
          <a:lstStyle/>
          <a:p>
            <a:pPr marL="0" indent="0" algn="l">
              <a:lnSpc>
                <a:spcPts val="2550"/>
              </a:lnSpc>
              <a:buNone/>
            </a:pPr>
            <a:r>
              <a:rPr lang="en-US" sz="2050" b="1" dirty="0">
                <a:solidFill>
                  <a:srgbClr val="333F70"/>
                </a:solidFill>
                <a:latin typeface="Unbounded Bold" pitchFamily="34" charset="0"/>
                <a:ea typeface="Unbounded Bold" pitchFamily="34" charset="-122"/>
                <a:cs typeface="Unbounded Bold" pitchFamily="34" charset="-120"/>
              </a:rPr>
              <a:t>Προσθέτουμε τις δεκάδες</a:t>
            </a:r>
            <a:endParaRPr lang="en-US" sz="2050" dirty="0"/>
          </a:p>
        </p:txBody>
      </p:sp>
      <p:sp>
        <p:nvSpPr>
          <p:cNvPr id="16" name="Text 13"/>
          <p:cNvSpPr/>
          <p:nvPr/>
        </p:nvSpPr>
        <p:spPr>
          <a:xfrm>
            <a:off x="9630370" y="5153025"/>
            <a:ext cx="4268391" cy="326231"/>
          </a:xfrm>
          <a:prstGeom prst="rect">
            <a:avLst/>
          </a:prstGeom>
          <a:noFill/>
          <a:ln/>
        </p:spPr>
        <p:txBody>
          <a:bodyPr wrap="none" lIns="0" tIns="0" rIns="0" bIns="0" rtlCol="0" anchor="t"/>
          <a:lstStyle/>
          <a:p>
            <a:pPr marL="0" indent="0" algn="l">
              <a:lnSpc>
                <a:spcPts val="2550"/>
              </a:lnSpc>
              <a:buNone/>
            </a:pPr>
            <a:r>
              <a:rPr lang="en-US" sz="1650" dirty="0">
                <a:solidFill>
                  <a:srgbClr val="333F70"/>
                </a:solidFill>
                <a:latin typeface="Open Sans" pitchFamily="34" charset="0"/>
                <a:ea typeface="Open Sans" pitchFamily="34" charset="-122"/>
                <a:cs typeface="Open Sans" pitchFamily="34" charset="-120"/>
              </a:rPr>
              <a:t>2 + 1 = 3</a:t>
            </a:r>
            <a:endParaRPr lang="en-US" sz="1650" dirty="0"/>
          </a:p>
        </p:txBody>
      </p:sp>
      <p:sp>
        <p:nvSpPr>
          <p:cNvPr id="17" name="Text 14"/>
          <p:cNvSpPr/>
          <p:nvPr/>
        </p:nvSpPr>
        <p:spPr>
          <a:xfrm>
            <a:off x="9630370" y="5834182"/>
            <a:ext cx="211098" cy="263962"/>
          </a:xfrm>
          <a:prstGeom prst="rect">
            <a:avLst/>
          </a:prstGeom>
          <a:noFill/>
          <a:ln/>
        </p:spPr>
        <p:txBody>
          <a:bodyPr wrap="none" lIns="0" tIns="0" rIns="0" bIns="0" rtlCol="0" anchor="t"/>
          <a:lstStyle/>
          <a:p>
            <a:pPr marL="0" indent="0" algn="l">
              <a:lnSpc>
                <a:spcPts val="2550"/>
              </a:lnSpc>
              <a:buNone/>
            </a:pPr>
            <a:r>
              <a:rPr lang="en-US" sz="1650" dirty="0">
                <a:solidFill>
                  <a:srgbClr val="333F70"/>
                </a:solidFill>
                <a:latin typeface="Unbounded Light" pitchFamily="34" charset="0"/>
                <a:ea typeface="Unbounded Light" pitchFamily="34" charset="-122"/>
                <a:cs typeface="Unbounded Light" pitchFamily="34" charset="-120"/>
              </a:rPr>
              <a:t>03</a:t>
            </a:r>
            <a:endParaRPr lang="en-US" sz="1650" dirty="0"/>
          </a:p>
        </p:txBody>
      </p:sp>
      <p:sp>
        <p:nvSpPr>
          <p:cNvPr id="18" name="Shape 15"/>
          <p:cNvSpPr/>
          <p:nvPr/>
        </p:nvSpPr>
        <p:spPr>
          <a:xfrm>
            <a:off x="9630370" y="6170176"/>
            <a:ext cx="4268391" cy="22860"/>
          </a:xfrm>
          <a:prstGeom prst="rect">
            <a:avLst/>
          </a:prstGeom>
          <a:solidFill>
            <a:srgbClr val="26A688"/>
          </a:solidFill>
          <a:ln/>
        </p:spPr>
      </p:sp>
      <p:sp>
        <p:nvSpPr>
          <p:cNvPr id="19" name="Text 16"/>
          <p:cNvSpPr/>
          <p:nvPr/>
        </p:nvSpPr>
        <p:spPr>
          <a:xfrm>
            <a:off x="9630370" y="6321385"/>
            <a:ext cx="2762607" cy="329922"/>
          </a:xfrm>
          <a:prstGeom prst="rect">
            <a:avLst/>
          </a:prstGeom>
          <a:noFill/>
          <a:ln/>
        </p:spPr>
        <p:txBody>
          <a:bodyPr wrap="none" lIns="0" tIns="0" rIns="0" bIns="0" rtlCol="0" anchor="t"/>
          <a:lstStyle/>
          <a:p>
            <a:pPr marL="0" indent="0" algn="l">
              <a:lnSpc>
                <a:spcPts val="2550"/>
              </a:lnSpc>
              <a:buNone/>
            </a:pPr>
            <a:r>
              <a:rPr lang="en-US" sz="2050" b="1" dirty="0">
                <a:solidFill>
                  <a:srgbClr val="333F70"/>
                </a:solidFill>
                <a:latin typeface="Unbounded Bold" pitchFamily="34" charset="0"/>
                <a:ea typeface="Unbounded Bold" pitchFamily="34" charset="-122"/>
                <a:cs typeface="Unbounded Bold" pitchFamily="34" charset="-120"/>
              </a:rPr>
              <a:t>Το τελικό άθροισμα</a:t>
            </a:r>
            <a:endParaRPr lang="en-US" sz="2050" dirty="0"/>
          </a:p>
        </p:txBody>
      </p:sp>
      <p:sp>
        <p:nvSpPr>
          <p:cNvPr id="20" name="Text 17"/>
          <p:cNvSpPr/>
          <p:nvPr/>
        </p:nvSpPr>
        <p:spPr>
          <a:xfrm>
            <a:off x="9630370" y="6847880"/>
            <a:ext cx="4268391" cy="326231"/>
          </a:xfrm>
          <a:prstGeom prst="rect">
            <a:avLst/>
          </a:prstGeom>
          <a:noFill/>
          <a:ln/>
        </p:spPr>
        <p:txBody>
          <a:bodyPr wrap="none" lIns="0" tIns="0" rIns="0" bIns="0" rtlCol="0" anchor="t"/>
          <a:lstStyle/>
          <a:p>
            <a:pPr marL="0" indent="0" algn="l">
              <a:lnSpc>
                <a:spcPts val="2550"/>
              </a:lnSpc>
              <a:buNone/>
            </a:pPr>
            <a:r>
              <a:rPr lang="en-US" sz="1650" dirty="0">
                <a:solidFill>
                  <a:srgbClr val="333F70"/>
                </a:solidFill>
                <a:latin typeface="Open Sans" pitchFamily="34" charset="0"/>
                <a:ea typeface="Open Sans" pitchFamily="34" charset="-122"/>
                <a:cs typeface="Open Sans" pitchFamily="34" charset="-120"/>
              </a:rPr>
              <a:t>37</a:t>
            </a:r>
            <a:endParaRPr lang="en-US" sz="1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756678" y="1056561"/>
            <a:ext cx="7181255" cy="618292"/>
          </a:xfrm>
          <a:prstGeom prst="rect">
            <a:avLst/>
          </a:prstGeom>
          <a:noFill/>
          <a:ln/>
        </p:spPr>
        <p:txBody>
          <a:bodyPr wrap="none" lIns="0" tIns="0" rIns="0" bIns="0" rtlCol="0" anchor="t"/>
          <a:lstStyle/>
          <a:p>
            <a:pPr marL="0" indent="0" algn="r" rtl="1">
              <a:lnSpc>
                <a:spcPts val="4850"/>
              </a:lnSpc>
              <a:buNone/>
            </a:pPr>
            <a:r>
              <a:rPr lang="en-US" sz="3850" b="1" dirty="0">
                <a:solidFill>
                  <a:srgbClr val="333F70"/>
                </a:solidFill>
                <a:latin typeface="Unbounded Bold" pitchFamily="34" charset="0"/>
                <a:ea typeface="Unbounded Bold" pitchFamily="34" charset="-122"/>
                <a:cs typeface="Unbounded Bold" pitchFamily="34" charset="-120"/>
              </a:rPr>
              <a:t>Παράδειγμα με Κρατούμενο</a:t>
            </a:r>
            <a:endParaRPr lang="en-US" sz="3850" dirty="0"/>
          </a:p>
        </p:txBody>
      </p:sp>
      <p:sp>
        <p:nvSpPr>
          <p:cNvPr id="4" name="Text 1"/>
          <p:cNvSpPr/>
          <p:nvPr/>
        </p:nvSpPr>
        <p:spPr>
          <a:xfrm>
            <a:off x="6178868" y="1933694"/>
            <a:ext cx="7759065" cy="296347"/>
          </a:xfrm>
          <a:prstGeom prst="rect">
            <a:avLst/>
          </a:prstGeom>
          <a:noFill/>
          <a:ln/>
        </p:spPr>
        <p:txBody>
          <a:bodyPr wrap="none" lIns="0" tIns="0" rIns="0" bIns="0" rtlCol="0" anchor="t"/>
          <a:lstStyle/>
          <a:p>
            <a:pPr marL="0" indent="0" algn="r" rtl="1">
              <a:lnSpc>
                <a:spcPts val="2300"/>
              </a:lnSpc>
              <a:buNone/>
            </a:pPr>
            <a:r>
              <a:rPr lang="en-US" sz="1550" dirty="0">
                <a:solidFill>
                  <a:srgbClr val="333F70"/>
                </a:solidFill>
                <a:latin typeface="Open Sans" pitchFamily="34" charset="0"/>
                <a:ea typeface="Open Sans" pitchFamily="34" charset="-122"/>
                <a:cs typeface="Open Sans" pitchFamily="34" charset="-120"/>
              </a:rPr>
              <a:t>Ας δούμε πώς λειτουργεί η πρόσθεση όταν χρειάζεται να κρατήσουμε το 1!</a:t>
            </a:r>
            <a:endParaRPr lang="en-US" sz="1550" dirty="0"/>
          </a:p>
        </p:txBody>
      </p:sp>
      <p:pic>
        <p:nvPicPr>
          <p:cNvPr id="5" name="Image 1" descr="preencoded.png"/>
          <p:cNvPicPr>
            <a:picLocks noChangeAspect="1"/>
          </p:cNvPicPr>
          <p:nvPr/>
        </p:nvPicPr>
        <p:blipFill>
          <a:blip r:embed="rId4"/>
          <a:stretch>
            <a:fillRect/>
          </a:stretch>
        </p:blipFill>
        <p:spPr>
          <a:xfrm>
            <a:off x="12948642" y="2424232"/>
            <a:ext cx="989290" cy="1187172"/>
          </a:xfrm>
          <a:prstGeom prst="rect">
            <a:avLst/>
          </a:prstGeom>
        </p:spPr>
      </p:pic>
      <p:sp>
        <p:nvSpPr>
          <p:cNvPr id="6" name="Text 2"/>
          <p:cNvSpPr/>
          <p:nvPr/>
        </p:nvSpPr>
        <p:spPr>
          <a:xfrm>
            <a:off x="10302716" y="2621994"/>
            <a:ext cx="2473404" cy="309086"/>
          </a:xfrm>
          <a:prstGeom prst="rect">
            <a:avLst/>
          </a:prstGeom>
          <a:noFill/>
          <a:ln/>
        </p:spPr>
        <p:txBody>
          <a:bodyPr wrap="none" lIns="0" tIns="0" rIns="0" bIns="0" rtlCol="0" anchor="t"/>
          <a:lstStyle/>
          <a:p>
            <a:pPr marL="0" indent="0" algn="r" rtl="1">
              <a:lnSpc>
                <a:spcPts val="2400"/>
              </a:lnSpc>
              <a:buNone/>
            </a:pPr>
            <a:r>
              <a:rPr lang="en-US" sz="1900" b="1" dirty="0">
                <a:solidFill>
                  <a:srgbClr val="333F70"/>
                </a:solidFill>
                <a:latin typeface="Unbounded Bold" pitchFamily="34" charset="0"/>
                <a:ea typeface="Unbounded Bold" pitchFamily="34" charset="-122"/>
                <a:cs typeface="Unbounded Bold" pitchFamily="34" charset="-120"/>
              </a:rPr>
              <a:t>27 + 15</a:t>
            </a:r>
            <a:endParaRPr lang="en-US" sz="1900" dirty="0"/>
          </a:p>
        </p:txBody>
      </p:sp>
      <p:sp>
        <p:nvSpPr>
          <p:cNvPr id="7" name="Text 3"/>
          <p:cNvSpPr/>
          <p:nvPr/>
        </p:nvSpPr>
        <p:spPr>
          <a:xfrm>
            <a:off x="6178868" y="3034546"/>
            <a:ext cx="6597253" cy="296347"/>
          </a:xfrm>
          <a:prstGeom prst="rect">
            <a:avLst/>
          </a:prstGeom>
          <a:noFill/>
          <a:ln/>
        </p:spPr>
        <p:txBody>
          <a:bodyPr wrap="none" lIns="0" tIns="0" rIns="0" bIns="0" rtlCol="0" anchor="t"/>
          <a:lstStyle/>
          <a:p>
            <a:pPr marL="0" indent="0" algn="r" rtl="1">
              <a:lnSpc>
                <a:spcPts val="2300"/>
              </a:lnSpc>
              <a:buNone/>
            </a:pPr>
            <a:r>
              <a:rPr lang="en-US" sz="1550" dirty="0">
                <a:solidFill>
                  <a:srgbClr val="333F70"/>
                </a:solidFill>
                <a:latin typeface="Open Sans" pitchFamily="34" charset="0"/>
                <a:ea typeface="Open Sans" pitchFamily="34" charset="-122"/>
                <a:cs typeface="Open Sans" pitchFamily="34" charset="-120"/>
              </a:rPr>
              <a:t>Ξεκινάμε με τους αριθμούς μας</a:t>
            </a:r>
            <a:endParaRPr lang="en-US" sz="1550" dirty="0"/>
          </a:p>
        </p:txBody>
      </p:sp>
      <p:pic>
        <p:nvPicPr>
          <p:cNvPr id="8" name="Image 2" descr="preencoded.png"/>
          <p:cNvPicPr>
            <a:picLocks noChangeAspect="1"/>
          </p:cNvPicPr>
          <p:nvPr/>
        </p:nvPicPr>
        <p:blipFill>
          <a:blip r:embed="rId5"/>
          <a:stretch>
            <a:fillRect/>
          </a:stretch>
        </p:blipFill>
        <p:spPr>
          <a:xfrm>
            <a:off x="12948642" y="3611404"/>
            <a:ext cx="989290" cy="1187172"/>
          </a:xfrm>
          <a:prstGeom prst="rect">
            <a:avLst/>
          </a:prstGeom>
        </p:spPr>
      </p:pic>
      <p:sp>
        <p:nvSpPr>
          <p:cNvPr id="9" name="Text 4"/>
          <p:cNvSpPr/>
          <p:nvPr/>
        </p:nvSpPr>
        <p:spPr>
          <a:xfrm>
            <a:off x="10302716" y="3809167"/>
            <a:ext cx="2473404" cy="309086"/>
          </a:xfrm>
          <a:prstGeom prst="rect">
            <a:avLst/>
          </a:prstGeom>
          <a:noFill/>
          <a:ln/>
        </p:spPr>
        <p:txBody>
          <a:bodyPr wrap="none" lIns="0" tIns="0" rIns="0" bIns="0" rtlCol="0" anchor="t"/>
          <a:lstStyle/>
          <a:p>
            <a:pPr marL="0" indent="0" algn="r" rtl="1">
              <a:lnSpc>
                <a:spcPts val="2400"/>
              </a:lnSpc>
              <a:buNone/>
            </a:pPr>
            <a:r>
              <a:rPr lang="en-US" sz="1900" b="1" dirty="0">
                <a:solidFill>
                  <a:srgbClr val="333F70"/>
                </a:solidFill>
                <a:latin typeface="Unbounded Bold" pitchFamily="34" charset="0"/>
                <a:ea typeface="Unbounded Bold" pitchFamily="34" charset="-122"/>
                <a:cs typeface="Unbounded Bold" pitchFamily="34" charset="-120"/>
              </a:rPr>
              <a:t>7 + 5 = 12</a:t>
            </a:r>
            <a:endParaRPr lang="en-US" sz="1900" dirty="0"/>
          </a:p>
        </p:txBody>
      </p:sp>
      <p:sp>
        <p:nvSpPr>
          <p:cNvPr id="10" name="Text 5"/>
          <p:cNvSpPr/>
          <p:nvPr/>
        </p:nvSpPr>
        <p:spPr>
          <a:xfrm>
            <a:off x="6178868" y="4221718"/>
            <a:ext cx="6597253" cy="296347"/>
          </a:xfrm>
          <a:prstGeom prst="rect">
            <a:avLst/>
          </a:prstGeom>
          <a:noFill/>
          <a:ln/>
        </p:spPr>
        <p:txBody>
          <a:bodyPr wrap="none" lIns="0" tIns="0" rIns="0" bIns="0" rtlCol="0" anchor="t"/>
          <a:lstStyle/>
          <a:p>
            <a:pPr marL="0" indent="0" algn="r" rtl="1">
              <a:lnSpc>
                <a:spcPts val="2300"/>
              </a:lnSpc>
              <a:buNone/>
            </a:pPr>
            <a:r>
              <a:rPr lang="en-US" sz="1550" dirty="0">
                <a:solidFill>
                  <a:srgbClr val="333F70"/>
                </a:solidFill>
                <a:latin typeface="Open Sans" pitchFamily="34" charset="0"/>
                <a:ea typeface="Open Sans" pitchFamily="34" charset="-122"/>
                <a:cs typeface="Open Sans" pitchFamily="34" charset="-120"/>
              </a:rPr>
              <a:t>Γράφουμε 2, κρατάμε 1</a:t>
            </a:r>
            <a:endParaRPr lang="en-US" sz="1550" dirty="0"/>
          </a:p>
        </p:txBody>
      </p:sp>
      <p:pic>
        <p:nvPicPr>
          <p:cNvPr id="11" name="Image 3" descr="preencoded.png"/>
          <p:cNvPicPr>
            <a:picLocks noChangeAspect="1"/>
          </p:cNvPicPr>
          <p:nvPr/>
        </p:nvPicPr>
        <p:blipFill>
          <a:blip r:embed="rId6"/>
          <a:stretch>
            <a:fillRect/>
          </a:stretch>
        </p:blipFill>
        <p:spPr>
          <a:xfrm>
            <a:off x="12948642" y="4798576"/>
            <a:ext cx="989290" cy="1187172"/>
          </a:xfrm>
          <a:prstGeom prst="rect">
            <a:avLst/>
          </a:prstGeom>
        </p:spPr>
      </p:pic>
      <p:sp>
        <p:nvSpPr>
          <p:cNvPr id="12" name="Text 6"/>
          <p:cNvSpPr/>
          <p:nvPr/>
        </p:nvSpPr>
        <p:spPr>
          <a:xfrm>
            <a:off x="10302716" y="4996339"/>
            <a:ext cx="2473404" cy="309086"/>
          </a:xfrm>
          <a:prstGeom prst="rect">
            <a:avLst/>
          </a:prstGeom>
          <a:noFill/>
          <a:ln/>
        </p:spPr>
        <p:txBody>
          <a:bodyPr wrap="none" lIns="0" tIns="0" rIns="0" bIns="0" rtlCol="0" anchor="t"/>
          <a:lstStyle/>
          <a:p>
            <a:pPr marL="0" indent="0" algn="r" rtl="1">
              <a:lnSpc>
                <a:spcPts val="2400"/>
              </a:lnSpc>
              <a:buNone/>
            </a:pPr>
            <a:r>
              <a:rPr lang="en-US" sz="1900" b="1" dirty="0">
                <a:solidFill>
                  <a:srgbClr val="333F70"/>
                </a:solidFill>
                <a:latin typeface="Unbounded Bold" pitchFamily="34" charset="0"/>
                <a:ea typeface="Unbounded Bold" pitchFamily="34" charset="-122"/>
                <a:cs typeface="Unbounded Bold" pitchFamily="34" charset="-120"/>
              </a:rPr>
              <a:t>2 + 1 + 1 = 4</a:t>
            </a:r>
            <a:endParaRPr lang="en-US" sz="1900" dirty="0"/>
          </a:p>
        </p:txBody>
      </p:sp>
      <p:sp>
        <p:nvSpPr>
          <p:cNvPr id="13" name="Text 7"/>
          <p:cNvSpPr/>
          <p:nvPr/>
        </p:nvSpPr>
        <p:spPr>
          <a:xfrm>
            <a:off x="6178868" y="5408890"/>
            <a:ext cx="6597253" cy="296347"/>
          </a:xfrm>
          <a:prstGeom prst="rect">
            <a:avLst/>
          </a:prstGeom>
          <a:noFill/>
          <a:ln/>
        </p:spPr>
        <p:txBody>
          <a:bodyPr wrap="none" lIns="0" tIns="0" rIns="0" bIns="0" rtlCol="0" anchor="t"/>
          <a:lstStyle/>
          <a:p>
            <a:pPr marL="0" indent="0" algn="r" rtl="1">
              <a:lnSpc>
                <a:spcPts val="2300"/>
              </a:lnSpc>
              <a:buNone/>
            </a:pPr>
            <a:r>
              <a:rPr lang="en-US" sz="1550" dirty="0">
                <a:solidFill>
                  <a:srgbClr val="333F70"/>
                </a:solidFill>
                <a:latin typeface="Open Sans" pitchFamily="34" charset="0"/>
                <a:ea typeface="Open Sans" pitchFamily="34" charset="-122"/>
                <a:cs typeface="Open Sans" pitchFamily="34" charset="-120"/>
              </a:rPr>
              <a:t>Προσθέτουμε και το κρατούμενο</a:t>
            </a:r>
            <a:endParaRPr lang="en-US" sz="1550" dirty="0"/>
          </a:p>
        </p:txBody>
      </p:sp>
      <p:pic>
        <p:nvPicPr>
          <p:cNvPr id="14" name="Image 4" descr="preencoded.png"/>
          <p:cNvPicPr>
            <a:picLocks noChangeAspect="1"/>
          </p:cNvPicPr>
          <p:nvPr/>
        </p:nvPicPr>
        <p:blipFill>
          <a:blip r:embed="rId7"/>
          <a:stretch>
            <a:fillRect/>
          </a:stretch>
        </p:blipFill>
        <p:spPr>
          <a:xfrm>
            <a:off x="12948642" y="5985748"/>
            <a:ext cx="989290" cy="1187172"/>
          </a:xfrm>
          <a:prstGeom prst="rect">
            <a:avLst/>
          </a:prstGeom>
        </p:spPr>
      </p:pic>
      <p:sp>
        <p:nvSpPr>
          <p:cNvPr id="15" name="Text 8"/>
          <p:cNvSpPr/>
          <p:nvPr/>
        </p:nvSpPr>
        <p:spPr>
          <a:xfrm>
            <a:off x="10302716" y="6183511"/>
            <a:ext cx="2473404" cy="309086"/>
          </a:xfrm>
          <a:prstGeom prst="rect">
            <a:avLst/>
          </a:prstGeom>
          <a:noFill/>
          <a:ln/>
        </p:spPr>
        <p:txBody>
          <a:bodyPr wrap="none" lIns="0" tIns="0" rIns="0" bIns="0" rtlCol="0" anchor="t"/>
          <a:lstStyle/>
          <a:p>
            <a:pPr marL="0" indent="0" algn="r" rtl="1">
              <a:lnSpc>
                <a:spcPts val="2400"/>
              </a:lnSpc>
              <a:buNone/>
            </a:pPr>
            <a:r>
              <a:rPr lang="en-US" sz="1900" b="1" dirty="0">
                <a:solidFill>
                  <a:srgbClr val="333F70"/>
                </a:solidFill>
                <a:latin typeface="Unbounded Bold" pitchFamily="34" charset="0"/>
                <a:ea typeface="Unbounded Bold" pitchFamily="34" charset="-122"/>
                <a:cs typeface="Unbounded Bold" pitchFamily="34" charset="-120"/>
              </a:rPr>
              <a:t>Άθροισμα: 42</a:t>
            </a:r>
            <a:endParaRPr lang="en-US" sz="1900" dirty="0"/>
          </a:p>
        </p:txBody>
      </p:sp>
      <p:sp>
        <p:nvSpPr>
          <p:cNvPr id="16" name="Text 9"/>
          <p:cNvSpPr/>
          <p:nvPr/>
        </p:nvSpPr>
        <p:spPr>
          <a:xfrm>
            <a:off x="6178868" y="6596063"/>
            <a:ext cx="6597253" cy="296347"/>
          </a:xfrm>
          <a:prstGeom prst="rect">
            <a:avLst/>
          </a:prstGeom>
          <a:noFill/>
          <a:ln/>
        </p:spPr>
        <p:txBody>
          <a:bodyPr wrap="none" lIns="0" tIns="0" rIns="0" bIns="0" rtlCol="0" anchor="t"/>
          <a:lstStyle/>
          <a:p>
            <a:pPr marL="0" indent="0" algn="r" rtl="1">
              <a:lnSpc>
                <a:spcPts val="2300"/>
              </a:lnSpc>
              <a:buNone/>
            </a:pPr>
            <a:r>
              <a:rPr lang="en-US" sz="1550" dirty="0">
                <a:solidFill>
                  <a:srgbClr val="333F70"/>
                </a:solidFill>
                <a:latin typeface="Open Sans" pitchFamily="34" charset="0"/>
                <a:ea typeface="Open Sans" pitchFamily="34" charset="-122"/>
                <a:cs typeface="Open Sans" pitchFamily="34" charset="-120"/>
              </a:rPr>
              <a:t>Το τελικό αποτέλεσμα!</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78550" y="1503521"/>
            <a:ext cx="4222909" cy="2085261"/>
          </a:xfrm>
          <a:prstGeom prst="rect">
            <a:avLst/>
          </a:prstGeom>
          <a:noFill/>
          <a:ln/>
        </p:spPr>
        <p:txBody>
          <a:bodyPr wrap="square" lIns="0" tIns="0" rIns="0" bIns="0" rtlCol="0" anchor="t"/>
          <a:lstStyle/>
          <a:p>
            <a:pPr marL="0" indent="0" algn="l">
              <a:lnSpc>
                <a:spcPts val="5450"/>
              </a:lnSpc>
              <a:buNone/>
            </a:pPr>
            <a:r>
              <a:rPr lang="en-US" sz="4350" b="1" dirty="0">
                <a:solidFill>
                  <a:srgbClr val="333F70"/>
                </a:solidFill>
                <a:latin typeface="Unbounded Bold" pitchFamily="34" charset="0"/>
                <a:ea typeface="Unbounded Bold" pitchFamily="34" charset="-122"/>
                <a:cs typeface="Unbounded Bold" pitchFamily="34" charset="-120"/>
              </a:rPr>
              <a:t>Πώς το Γράφουμε Κάθετα</a:t>
            </a:r>
            <a:endParaRPr lang="en-US" sz="4350" dirty="0"/>
          </a:p>
        </p:txBody>
      </p:sp>
      <p:sp>
        <p:nvSpPr>
          <p:cNvPr id="3" name="Text 1"/>
          <p:cNvSpPr/>
          <p:nvPr/>
        </p:nvSpPr>
        <p:spPr>
          <a:xfrm>
            <a:off x="778550" y="3806904"/>
            <a:ext cx="4222909" cy="1410176"/>
          </a:xfrm>
          <a:prstGeom prst="rect">
            <a:avLst/>
          </a:prstGeom>
          <a:noFill/>
          <a:ln/>
        </p:spPr>
        <p:txBody>
          <a:bodyPr wrap="square" lIns="0" tIns="0" rIns="0" bIns="0" rtlCol="0" anchor="t"/>
          <a:lstStyle/>
          <a:p>
            <a:pPr marL="0" indent="0" algn="l">
              <a:lnSpc>
                <a:spcPts val="2750"/>
              </a:lnSpc>
              <a:buNone/>
            </a:pPr>
            <a:r>
              <a:rPr lang="en-US" sz="1750" dirty="0">
                <a:solidFill>
                  <a:srgbClr val="333F70"/>
                </a:solidFill>
                <a:latin typeface="Open Sans" pitchFamily="34" charset="0"/>
                <a:ea typeface="Open Sans" pitchFamily="34" charset="-122"/>
                <a:cs typeface="Open Sans" pitchFamily="34" charset="-120"/>
              </a:rPr>
              <a:t>Η κάθετη γραφή μας βοηθά να οργανώσουμε τους αριθμούς και να μην μπερδευόμαστε. Είναι σαν να στοιβάζουμε τους αριθμούς με τάξη!</a:t>
            </a:r>
            <a:endParaRPr lang="en-US" sz="1750" dirty="0"/>
          </a:p>
        </p:txBody>
      </p:sp>
      <p:pic>
        <p:nvPicPr>
          <p:cNvPr id="4" name="Image 0" descr="preencoded.png"/>
          <p:cNvPicPr>
            <a:picLocks noChangeAspect="1"/>
          </p:cNvPicPr>
          <p:nvPr/>
        </p:nvPicPr>
        <p:blipFill>
          <a:blip r:embed="rId3"/>
          <a:stretch>
            <a:fillRect/>
          </a:stretch>
        </p:blipFill>
        <p:spPr>
          <a:xfrm>
            <a:off x="5551765" y="857131"/>
            <a:ext cx="8307705" cy="4984552"/>
          </a:xfrm>
          <a:prstGeom prst="rect">
            <a:avLst/>
          </a:prstGeom>
        </p:spPr>
      </p:pic>
      <p:sp>
        <p:nvSpPr>
          <p:cNvPr id="5" name="Shape 2"/>
          <p:cNvSpPr/>
          <p:nvPr/>
        </p:nvSpPr>
        <p:spPr>
          <a:xfrm>
            <a:off x="778550" y="6332458"/>
            <a:ext cx="6427589" cy="1291114"/>
          </a:xfrm>
          <a:prstGeom prst="roundRect">
            <a:avLst>
              <a:gd name="adj" fmla="val 7237"/>
            </a:avLst>
          </a:prstGeom>
          <a:solidFill>
            <a:srgbClr val="D6F5EE"/>
          </a:solidFill>
          <a:ln w="7620">
            <a:solidFill>
              <a:srgbClr val="BCDBD4"/>
            </a:solidFill>
            <a:prstDash val="solid"/>
          </a:ln>
        </p:spPr>
      </p:sp>
      <p:sp>
        <p:nvSpPr>
          <p:cNvPr id="6" name="Text 3"/>
          <p:cNvSpPr/>
          <p:nvPr/>
        </p:nvSpPr>
        <p:spPr>
          <a:xfrm>
            <a:off x="1008578" y="6562487"/>
            <a:ext cx="3007519" cy="347663"/>
          </a:xfrm>
          <a:prstGeom prst="rect">
            <a:avLst/>
          </a:prstGeom>
          <a:noFill/>
          <a:ln/>
        </p:spPr>
        <p:txBody>
          <a:bodyPr wrap="none" lIns="0" tIns="0" rIns="0" bIns="0" rtlCol="0" anchor="t"/>
          <a:lstStyle/>
          <a:p>
            <a:pPr marL="0" indent="0" algn="l">
              <a:lnSpc>
                <a:spcPts val="2700"/>
              </a:lnSpc>
              <a:buNone/>
            </a:pPr>
            <a:r>
              <a:rPr lang="en-US" sz="2150" b="1" dirty="0">
                <a:solidFill>
                  <a:srgbClr val="333F70"/>
                </a:solidFill>
                <a:latin typeface="Unbounded Bold" pitchFamily="34" charset="0"/>
                <a:ea typeface="Unbounded Bold" pitchFamily="34" charset="-122"/>
                <a:cs typeface="Unbounded Bold" pitchFamily="34" charset="-120"/>
              </a:rPr>
              <a:t>Δεξιά προς Αριστερά</a:t>
            </a:r>
            <a:endParaRPr lang="en-US" sz="2150" dirty="0"/>
          </a:p>
        </p:txBody>
      </p:sp>
      <p:sp>
        <p:nvSpPr>
          <p:cNvPr id="7" name="Text 4"/>
          <p:cNvSpPr/>
          <p:nvPr/>
        </p:nvSpPr>
        <p:spPr>
          <a:xfrm>
            <a:off x="1008578" y="7040999"/>
            <a:ext cx="5967532" cy="352544"/>
          </a:xfrm>
          <a:prstGeom prst="rect">
            <a:avLst/>
          </a:prstGeom>
          <a:noFill/>
          <a:ln/>
        </p:spPr>
        <p:txBody>
          <a:bodyPr wrap="none" lIns="0" tIns="0" rIns="0" bIns="0" rtlCol="0" anchor="t"/>
          <a:lstStyle/>
          <a:p>
            <a:pPr marL="0" indent="0" algn="l">
              <a:lnSpc>
                <a:spcPts val="2750"/>
              </a:lnSpc>
              <a:buNone/>
            </a:pPr>
            <a:r>
              <a:rPr lang="en-US" sz="1750" dirty="0">
                <a:solidFill>
                  <a:srgbClr val="333F70"/>
                </a:solidFill>
                <a:latin typeface="Open Sans" pitchFamily="34" charset="0"/>
                <a:ea typeface="Open Sans" pitchFamily="34" charset="-122"/>
                <a:cs typeface="Open Sans" pitchFamily="34" charset="-120"/>
              </a:rPr>
              <a:t>Ξεκινάμε από τις μονάδες</a:t>
            </a:r>
            <a:endParaRPr lang="en-US" sz="1750" dirty="0"/>
          </a:p>
        </p:txBody>
      </p:sp>
      <p:sp>
        <p:nvSpPr>
          <p:cNvPr id="8" name="Shape 5"/>
          <p:cNvSpPr/>
          <p:nvPr/>
        </p:nvSpPr>
        <p:spPr>
          <a:xfrm>
            <a:off x="7424261" y="6332458"/>
            <a:ext cx="6427589" cy="1291114"/>
          </a:xfrm>
          <a:prstGeom prst="roundRect">
            <a:avLst>
              <a:gd name="adj" fmla="val 7237"/>
            </a:avLst>
          </a:prstGeom>
          <a:solidFill>
            <a:srgbClr val="D6F5EE"/>
          </a:solidFill>
          <a:ln w="7620">
            <a:solidFill>
              <a:srgbClr val="BCDBD4"/>
            </a:solidFill>
            <a:prstDash val="solid"/>
          </a:ln>
        </p:spPr>
      </p:sp>
      <p:sp>
        <p:nvSpPr>
          <p:cNvPr id="9" name="Text 6"/>
          <p:cNvSpPr/>
          <p:nvPr/>
        </p:nvSpPr>
        <p:spPr>
          <a:xfrm>
            <a:off x="7654290" y="6562487"/>
            <a:ext cx="2780824" cy="347663"/>
          </a:xfrm>
          <a:prstGeom prst="rect">
            <a:avLst/>
          </a:prstGeom>
          <a:noFill/>
          <a:ln/>
        </p:spPr>
        <p:txBody>
          <a:bodyPr wrap="none" lIns="0" tIns="0" rIns="0" bIns="0" rtlCol="0" anchor="t"/>
          <a:lstStyle/>
          <a:p>
            <a:pPr marL="0" indent="0" algn="l">
              <a:lnSpc>
                <a:spcPts val="2700"/>
              </a:lnSpc>
              <a:buNone/>
            </a:pPr>
            <a:r>
              <a:rPr lang="en-US" sz="2150" b="1" dirty="0">
                <a:solidFill>
                  <a:srgbClr val="333F70"/>
                </a:solidFill>
                <a:latin typeface="Unbounded Bold" pitchFamily="34" charset="0"/>
                <a:ea typeface="Unbounded Bold" pitchFamily="34" charset="-122"/>
                <a:cs typeface="Unbounded Bold" pitchFamily="34" charset="-120"/>
              </a:rPr>
              <a:t>Ευθυγράμμιση</a:t>
            </a:r>
            <a:endParaRPr lang="en-US" sz="2150" dirty="0"/>
          </a:p>
        </p:txBody>
      </p:sp>
      <p:sp>
        <p:nvSpPr>
          <p:cNvPr id="10" name="Text 7"/>
          <p:cNvSpPr/>
          <p:nvPr/>
        </p:nvSpPr>
        <p:spPr>
          <a:xfrm>
            <a:off x="7654290" y="7040999"/>
            <a:ext cx="5967532" cy="352544"/>
          </a:xfrm>
          <a:prstGeom prst="rect">
            <a:avLst/>
          </a:prstGeom>
          <a:noFill/>
          <a:ln/>
        </p:spPr>
        <p:txBody>
          <a:bodyPr wrap="none" lIns="0" tIns="0" rIns="0" bIns="0" rtlCol="0" anchor="t"/>
          <a:lstStyle/>
          <a:p>
            <a:pPr marL="0" indent="0" algn="l">
              <a:lnSpc>
                <a:spcPts val="2750"/>
              </a:lnSpc>
              <a:buNone/>
            </a:pPr>
            <a:r>
              <a:rPr lang="en-US" sz="1750" dirty="0">
                <a:solidFill>
                  <a:srgbClr val="333F70"/>
                </a:solidFill>
                <a:latin typeface="Open Sans" pitchFamily="34" charset="0"/>
                <a:ea typeface="Open Sans" pitchFamily="34" charset="-122"/>
                <a:cs typeface="Open Sans" pitchFamily="34" charset="-120"/>
              </a:rPr>
              <a:t>Μονάδες κάτω από μονάδες</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783550"/>
            <a:ext cx="12440364" cy="708779"/>
          </a:xfrm>
          <a:prstGeom prst="rect">
            <a:avLst/>
          </a:prstGeom>
          <a:noFill/>
          <a:ln/>
        </p:spPr>
        <p:txBody>
          <a:bodyPr wrap="none" lIns="0" tIns="0" rIns="0" bIns="0" rtlCol="0" anchor="t"/>
          <a:lstStyle/>
          <a:p>
            <a:pPr marL="0" indent="0" algn="l">
              <a:lnSpc>
                <a:spcPts val="5550"/>
              </a:lnSpc>
              <a:buNone/>
            </a:pPr>
            <a:r>
              <a:rPr lang="en-US" sz="4450" b="1" dirty="0">
                <a:solidFill>
                  <a:srgbClr val="333F70"/>
                </a:solidFill>
                <a:latin typeface="Times New Roman" panose="02020603050405020304" pitchFamily="18" charset="0"/>
                <a:ea typeface="Unbounded Bold" pitchFamily="34" charset="-122"/>
                <a:cs typeface="Times New Roman" panose="02020603050405020304" pitchFamily="18" charset="0"/>
              </a:rPr>
              <a:t>Βήματα για την Πρόσθεση με Κρατούμενο</a:t>
            </a:r>
            <a:endParaRPr lang="en-US" sz="4450" dirty="0">
              <a:latin typeface="Times New Roman" panose="02020603050405020304" pitchFamily="18" charset="0"/>
              <a:cs typeface="Times New Roman" panose="02020603050405020304" pitchFamily="18" charset="0"/>
            </a:endParaRPr>
          </a:p>
        </p:txBody>
      </p:sp>
      <p:sp>
        <p:nvSpPr>
          <p:cNvPr id="3" name="Text 1"/>
          <p:cNvSpPr/>
          <p:nvPr/>
        </p:nvSpPr>
        <p:spPr>
          <a:xfrm>
            <a:off x="793790" y="1945958"/>
            <a:ext cx="13042821"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Times New Roman" panose="02020603050405020304" pitchFamily="18" charset="0"/>
                <a:ea typeface="Open Sans" pitchFamily="34" charset="-122"/>
                <a:cs typeface="Times New Roman" panose="02020603050405020304" pitchFamily="18" charset="0"/>
              </a:rPr>
              <a:t>Ακολούθησε αυτά τα απλά βήματα και θα τα καταφέρεις κάθε φορά!</a:t>
            </a:r>
            <a:endParaRPr lang="en-US" sz="1750" dirty="0">
              <a:latin typeface="Times New Roman" panose="02020603050405020304" pitchFamily="18" charset="0"/>
              <a:cs typeface="Times New Roman" panose="02020603050405020304" pitchFamily="18" charset="0"/>
            </a:endParaRPr>
          </a:p>
        </p:txBody>
      </p:sp>
      <p:pic>
        <p:nvPicPr>
          <p:cNvPr id="4" name="Image 0" descr="preencoded.png"/>
          <p:cNvPicPr>
            <a:picLocks noChangeAspect="1"/>
          </p:cNvPicPr>
          <p:nvPr/>
        </p:nvPicPr>
        <p:blipFill>
          <a:blip r:embed="rId3"/>
          <a:stretch>
            <a:fillRect/>
          </a:stretch>
        </p:blipFill>
        <p:spPr>
          <a:xfrm>
            <a:off x="793790" y="2904173"/>
            <a:ext cx="6407944" cy="1143000"/>
          </a:xfrm>
          <a:prstGeom prst="rect">
            <a:avLst/>
          </a:prstGeom>
        </p:spPr>
      </p:pic>
      <p:sp>
        <p:nvSpPr>
          <p:cNvPr id="5" name="Text 2"/>
          <p:cNvSpPr/>
          <p:nvPr/>
        </p:nvSpPr>
        <p:spPr>
          <a:xfrm>
            <a:off x="1020604" y="3811429"/>
            <a:ext cx="3888105"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Times New Roman" panose="02020603050405020304" pitchFamily="18" charset="0"/>
                <a:ea typeface="Unbounded Bold" pitchFamily="34" charset="-122"/>
                <a:cs typeface="Times New Roman" panose="02020603050405020304" pitchFamily="18" charset="0"/>
              </a:rPr>
              <a:t>Προσθέτουμε τις μονάδες</a:t>
            </a:r>
            <a:endParaRPr lang="en-US" sz="2200" dirty="0">
              <a:latin typeface="Times New Roman" panose="02020603050405020304" pitchFamily="18" charset="0"/>
              <a:cs typeface="Times New Roman" panose="02020603050405020304" pitchFamily="18" charset="0"/>
            </a:endParaRPr>
          </a:p>
        </p:txBody>
      </p:sp>
      <p:sp>
        <p:nvSpPr>
          <p:cNvPr id="6" name="Text 3"/>
          <p:cNvSpPr/>
          <p:nvPr/>
        </p:nvSpPr>
        <p:spPr>
          <a:xfrm>
            <a:off x="1020604" y="4301847"/>
            <a:ext cx="5954316"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Times New Roman" panose="02020603050405020304" pitchFamily="18" charset="0"/>
                <a:ea typeface="Open Sans" pitchFamily="34" charset="-122"/>
                <a:cs typeface="Times New Roman" panose="02020603050405020304" pitchFamily="18" charset="0"/>
              </a:rPr>
              <a:t>Ξεκινάμε πάντα από δεξιά</a:t>
            </a:r>
            <a:endParaRPr lang="en-US" sz="1750" dirty="0">
              <a:latin typeface="Times New Roman" panose="02020603050405020304" pitchFamily="18" charset="0"/>
              <a:cs typeface="Times New Roman" panose="02020603050405020304" pitchFamily="18" charset="0"/>
            </a:endParaRPr>
          </a:p>
        </p:txBody>
      </p:sp>
      <p:pic>
        <p:nvPicPr>
          <p:cNvPr id="7" name="Image 1" descr="preencoded.png"/>
          <p:cNvPicPr>
            <a:picLocks noChangeAspect="1"/>
          </p:cNvPicPr>
          <p:nvPr/>
        </p:nvPicPr>
        <p:blipFill>
          <a:blip r:embed="rId4"/>
          <a:stretch>
            <a:fillRect/>
          </a:stretch>
        </p:blipFill>
        <p:spPr>
          <a:xfrm>
            <a:off x="7428548" y="2564011"/>
            <a:ext cx="6408063" cy="1143000"/>
          </a:xfrm>
          <a:prstGeom prst="rect">
            <a:avLst/>
          </a:prstGeom>
        </p:spPr>
      </p:pic>
      <p:sp>
        <p:nvSpPr>
          <p:cNvPr id="8" name="Text 4"/>
          <p:cNvSpPr/>
          <p:nvPr/>
        </p:nvSpPr>
        <p:spPr>
          <a:xfrm>
            <a:off x="7655362" y="3471267"/>
            <a:ext cx="5720596"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Times New Roman" panose="02020603050405020304" pitchFamily="18" charset="0"/>
                <a:ea typeface="Unbounded Bold" pitchFamily="34" charset="-122"/>
                <a:cs typeface="Times New Roman" panose="02020603050405020304" pitchFamily="18" charset="0"/>
              </a:rPr>
              <a:t>Ελέγχουμε αν χρειάζεται κρατούμενο</a:t>
            </a:r>
            <a:endParaRPr lang="en-US" sz="2200" dirty="0">
              <a:latin typeface="Times New Roman" panose="02020603050405020304" pitchFamily="18" charset="0"/>
              <a:cs typeface="Times New Roman" panose="02020603050405020304" pitchFamily="18" charset="0"/>
            </a:endParaRPr>
          </a:p>
        </p:txBody>
      </p:sp>
      <p:sp>
        <p:nvSpPr>
          <p:cNvPr id="9" name="Text 5"/>
          <p:cNvSpPr/>
          <p:nvPr/>
        </p:nvSpPr>
        <p:spPr>
          <a:xfrm>
            <a:off x="7655362" y="3961686"/>
            <a:ext cx="5954435"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Times New Roman" panose="02020603050405020304" pitchFamily="18" charset="0"/>
                <a:ea typeface="Open Sans" pitchFamily="34" charset="-122"/>
                <a:cs typeface="Times New Roman" panose="02020603050405020304" pitchFamily="18" charset="0"/>
              </a:rPr>
              <a:t>Αν το άθροισμα είναι πάνω από 9, κρατάμε το 1</a:t>
            </a:r>
            <a:endParaRPr lang="en-US" sz="1750" dirty="0">
              <a:latin typeface="Times New Roman" panose="02020603050405020304" pitchFamily="18" charset="0"/>
              <a:cs typeface="Times New Roman" panose="02020603050405020304" pitchFamily="18" charset="0"/>
            </a:endParaRPr>
          </a:p>
        </p:txBody>
      </p:sp>
      <p:pic>
        <p:nvPicPr>
          <p:cNvPr id="10" name="Image 2" descr="preencoded.png"/>
          <p:cNvPicPr>
            <a:picLocks noChangeAspect="1"/>
          </p:cNvPicPr>
          <p:nvPr/>
        </p:nvPicPr>
        <p:blipFill>
          <a:blip r:embed="rId3"/>
          <a:stretch>
            <a:fillRect/>
          </a:stretch>
        </p:blipFill>
        <p:spPr>
          <a:xfrm>
            <a:off x="793790" y="5458539"/>
            <a:ext cx="6407944" cy="1143000"/>
          </a:xfrm>
          <a:prstGeom prst="rect">
            <a:avLst/>
          </a:prstGeom>
        </p:spPr>
      </p:pic>
      <p:sp>
        <p:nvSpPr>
          <p:cNvPr id="11" name="Text 6"/>
          <p:cNvSpPr/>
          <p:nvPr/>
        </p:nvSpPr>
        <p:spPr>
          <a:xfrm>
            <a:off x="1020604" y="6365796"/>
            <a:ext cx="3915728"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Times New Roman" panose="02020603050405020304" pitchFamily="18" charset="0"/>
                <a:ea typeface="Unbounded Bold" pitchFamily="34" charset="-122"/>
                <a:cs typeface="Times New Roman" panose="02020603050405020304" pitchFamily="18" charset="0"/>
              </a:rPr>
              <a:t>Προσθέτουμε τις δεκάδες</a:t>
            </a:r>
            <a:endParaRPr lang="en-US" sz="2200" dirty="0">
              <a:latin typeface="Times New Roman" panose="02020603050405020304" pitchFamily="18" charset="0"/>
              <a:cs typeface="Times New Roman" panose="02020603050405020304" pitchFamily="18" charset="0"/>
            </a:endParaRPr>
          </a:p>
        </p:txBody>
      </p:sp>
      <p:sp>
        <p:nvSpPr>
          <p:cNvPr id="12" name="Text 7"/>
          <p:cNvSpPr/>
          <p:nvPr/>
        </p:nvSpPr>
        <p:spPr>
          <a:xfrm>
            <a:off x="1020604" y="6856214"/>
            <a:ext cx="5954316"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Times New Roman" panose="02020603050405020304" pitchFamily="18" charset="0"/>
                <a:ea typeface="Open Sans" pitchFamily="34" charset="-122"/>
                <a:cs typeface="Times New Roman" panose="02020603050405020304" pitchFamily="18" charset="0"/>
              </a:rPr>
              <a:t>Μην ξεχάσουμε το κρατούμενο!</a:t>
            </a:r>
            <a:endParaRPr lang="en-US" sz="1750" dirty="0">
              <a:latin typeface="Times New Roman" panose="02020603050405020304" pitchFamily="18" charset="0"/>
              <a:cs typeface="Times New Roman" panose="02020603050405020304" pitchFamily="18" charset="0"/>
            </a:endParaRPr>
          </a:p>
        </p:txBody>
      </p:sp>
      <p:pic>
        <p:nvPicPr>
          <p:cNvPr id="13" name="Image 3" descr="preencoded.png"/>
          <p:cNvPicPr>
            <a:picLocks noChangeAspect="1"/>
          </p:cNvPicPr>
          <p:nvPr/>
        </p:nvPicPr>
        <p:blipFill>
          <a:blip r:embed="rId4"/>
          <a:stretch>
            <a:fillRect/>
          </a:stretch>
        </p:blipFill>
        <p:spPr>
          <a:xfrm>
            <a:off x="7428548" y="5118378"/>
            <a:ext cx="6408063" cy="1143000"/>
          </a:xfrm>
          <a:prstGeom prst="rect">
            <a:avLst/>
          </a:prstGeom>
        </p:spPr>
      </p:pic>
      <p:sp>
        <p:nvSpPr>
          <p:cNvPr id="14" name="Text 8"/>
          <p:cNvSpPr/>
          <p:nvPr/>
        </p:nvSpPr>
        <p:spPr>
          <a:xfrm>
            <a:off x="7655362" y="6025634"/>
            <a:ext cx="4974669" cy="354330"/>
          </a:xfrm>
          <a:prstGeom prst="rect">
            <a:avLst/>
          </a:prstGeom>
          <a:noFill/>
          <a:ln/>
        </p:spPr>
        <p:txBody>
          <a:bodyPr wrap="none" lIns="0" tIns="0" rIns="0" bIns="0" rtlCol="0" anchor="t"/>
          <a:lstStyle/>
          <a:p>
            <a:pPr marL="0" indent="0" algn="l">
              <a:lnSpc>
                <a:spcPts val="2750"/>
              </a:lnSpc>
              <a:buNone/>
            </a:pPr>
            <a:r>
              <a:rPr lang="en-US" sz="2200" b="1" dirty="0">
                <a:solidFill>
                  <a:srgbClr val="333F70"/>
                </a:solidFill>
                <a:latin typeface="Times New Roman" panose="02020603050405020304" pitchFamily="18" charset="0"/>
                <a:ea typeface="Unbounded Bold" pitchFamily="34" charset="-122"/>
                <a:cs typeface="Times New Roman" panose="02020603050405020304" pitchFamily="18" charset="0"/>
              </a:rPr>
              <a:t>Γράφουμε το τελικό αποτέλεσμα</a:t>
            </a:r>
            <a:endParaRPr lang="en-US" sz="2200" dirty="0">
              <a:latin typeface="Times New Roman" panose="02020603050405020304" pitchFamily="18" charset="0"/>
              <a:cs typeface="Times New Roman" panose="02020603050405020304" pitchFamily="18" charset="0"/>
            </a:endParaRPr>
          </a:p>
        </p:txBody>
      </p:sp>
      <p:sp>
        <p:nvSpPr>
          <p:cNvPr id="15" name="Text 9"/>
          <p:cNvSpPr/>
          <p:nvPr/>
        </p:nvSpPr>
        <p:spPr>
          <a:xfrm>
            <a:off x="7655362" y="6516053"/>
            <a:ext cx="5954435" cy="362903"/>
          </a:xfrm>
          <a:prstGeom prst="rect">
            <a:avLst/>
          </a:prstGeom>
          <a:noFill/>
          <a:ln/>
        </p:spPr>
        <p:txBody>
          <a:bodyPr wrap="none" lIns="0" tIns="0" rIns="0" bIns="0" rtlCol="0" anchor="t"/>
          <a:lstStyle/>
          <a:p>
            <a:pPr marL="0" indent="0" algn="l">
              <a:lnSpc>
                <a:spcPts val="2850"/>
              </a:lnSpc>
              <a:buNone/>
            </a:pPr>
            <a:r>
              <a:rPr lang="en-US" sz="1750" dirty="0">
                <a:solidFill>
                  <a:srgbClr val="333F70"/>
                </a:solidFill>
                <a:latin typeface="Times New Roman" panose="02020603050405020304" pitchFamily="18" charset="0"/>
                <a:ea typeface="Open Sans" pitchFamily="34" charset="-122"/>
                <a:cs typeface="Times New Roman" panose="02020603050405020304" pitchFamily="18" charset="0"/>
              </a:rPr>
              <a:t>Έτοιμοι! Βρήκαμε την απάντηση</a:t>
            </a:r>
            <a:endParaRPr lang="en-US" sz="17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2679621" y="1437084"/>
            <a:ext cx="5670590" cy="708779"/>
          </a:xfrm>
          <a:prstGeom prst="rect">
            <a:avLst/>
          </a:prstGeom>
          <a:noFill/>
          <a:ln/>
        </p:spPr>
        <p:txBody>
          <a:bodyPr wrap="none" lIns="0" tIns="0" rIns="0" bIns="0" rtlCol="0" anchor="t"/>
          <a:lstStyle/>
          <a:p>
            <a:pPr marL="0" indent="0" algn="r" rtl="1">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Δοκιμάζουμε Μαζί!</a:t>
            </a:r>
            <a:endParaRPr lang="en-US" sz="4450" dirty="0"/>
          </a:p>
        </p:txBody>
      </p:sp>
      <p:sp>
        <p:nvSpPr>
          <p:cNvPr id="4" name="Text 1"/>
          <p:cNvSpPr/>
          <p:nvPr/>
        </p:nvSpPr>
        <p:spPr>
          <a:xfrm>
            <a:off x="793790" y="2486025"/>
            <a:ext cx="7556421" cy="725805"/>
          </a:xfrm>
          <a:prstGeom prst="rect">
            <a:avLst/>
          </a:prstGeom>
          <a:noFill/>
          <a:ln/>
        </p:spPr>
        <p:txBody>
          <a:bodyPr wrap="square" lIns="0" tIns="0" rIns="0" bIns="0" rtlCol="0" anchor="t"/>
          <a:lstStyle/>
          <a:p>
            <a:pPr marL="0" indent="0" algn="r" rtl="1">
              <a:lnSpc>
                <a:spcPts val="2850"/>
              </a:lnSpc>
              <a:buNone/>
            </a:pPr>
            <a:r>
              <a:rPr lang="en-US" sz="1750" dirty="0">
                <a:solidFill>
                  <a:srgbClr val="333F70"/>
                </a:solidFill>
                <a:latin typeface="Open Sans" pitchFamily="34" charset="0"/>
                <a:ea typeface="Open Sans" pitchFamily="34" charset="-122"/>
                <a:cs typeface="Open Sans" pitchFamily="34" charset="-120"/>
              </a:rPr>
              <a:t>Ας λύσουμε μαζί αυτό το παράδειγμα βήμα-βήμα. Είναι πιο εύκολο από όσο νομίζεις!</a:t>
            </a:r>
            <a:endParaRPr lang="en-US" sz="1750" dirty="0"/>
          </a:p>
        </p:txBody>
      </p:sp>
      <p:sp>
        <p:nvSpPr>
          <p:cNvPr id="5" name="Shape 2"/>
          <p:cNvSpPr/>
          <p:nvPr/>
        </p:nvSpPr>
        <p:spPr>
          <a:xfrm>
            <a:off x="5982653" y="3466981"/>
            <a:ext cx="2367558" cy="1730812"/>
          </a:xfrm>
          <a:prstGeom prst="roundRect">
            <a:avLst>
              <a:gd name="adj" fmla="val 5504"/>
            </a:avLst>
          </a:prstGeom>
          <a:solidFill>
            <a:srgbClr val="FFFFFF"/>
          </a:solidFill>
          <a:ln w="30480">
            <a:solidFill>
              <a:srgbClr val="BCDBD4"/>
            </a:solidFill>
            <a:prstDash val="solid"/>
          </a:ln>
        </p:spPr>
      </p:sp>
      <p:sp>
        <p:nvSpPr>
          <p:cNvPr id="6" name="Text 3"/>
          <p:cNvSpPr/>
          <p:nvPr/>
        </p:nvSpPr>
        <p:spPr>
          <a:xfrm>
            <a:off x="6239947" y="3724275"/>
            <a:ext cx="1852970" cy="354330"/>
          </a:xfrm>
          <a:prstGeom prst="rect">
            <a:avLst/>
          </a:prstGeom>
          <a:noFill/>
          <a:ln/>
        </p:spPr>
        <p:txBody>
          <a:bodyPr wrap="none" lIns="0" tIns="0" rIns="0" bIns="0" rtlCol="0" anchor="t"/>
          <a:lstStyle/>
          <a:p>
            <a:pPr marL="0" indent="0" algn="r" rtl="1">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38 + 27</a:t>
            </a:r>
            <a:endParaRPr lang="en-US" sz="2200" dirty="0"/>
          </a:p>
        </p:txBody>
      </p:sp>
      <p:sp>
        <p:nvSpPr>
          <p:cNvPr id="7" name="Text 4"/>
          <p:cNvSpPr/>
          <p:nvPr/>
        </p:nvSpPr>
        <p:spPr>
          <a:xfrm>
            <a:off x="6239947" y="4214693"/>
            <a:ext cx="1852970" cy="725805"/>
          </a:xfrm>
          <a:prstGeom prst="rect">
            <a:avLst/>
          </a:prstGeom>
          <a:noFill/>
          <a:ln/>
        </p:spPr>
        <p:txBody>
          <a:bodyPr wrap="square" lIns="0" tIns="0" rIns="0" bIns="0" rtlCol="0" anchor="t"/>
          <a:lstStyle/>
          <a:p>
            <a:pPr marL="0" indent="0" algn="r" rtl="1">
              <a:lnSpc>
                <a:spcPts val="2850"/>
              </a:lnSpc>
              <a:buNone/>
            </a:pPr>
            <a:r>
              <a:rPr lang="en-US" sz="1750" dirty="0">
                <a:solidFill>
                  <a:srgbClr val="333F70"/>
                </a:solidFill>
                <a:latin typeface="Open Sans" pitchFamily="34" charset="0"/>
                <a:ea typeface="Open Sans" pitchFamily="34" charset="-122"/>
                <a:cs typeface="Open Sans" pitchFamily="34" charset="-120"/>
              </a:rPr>
              <a:t>Το πρόβλημά μας</a:t>
            </a:r>
            <a:endParaRPr lang="en-US" sz="1750" dirty="0"/>
          </a:p>
        </p:txBody>
      </p:sp>
      <p:sp>
        <p:nvSpPr>
          <p:cNvPr id="8" name="Shape 5"/>
          <p:cNvSpPr/>
          <p:nvPr/>
        </p:nvSpPr>
        <p:spPr>
          <a:xfrm>
            <a:off x="3388281" y="3466981"/>
            <a:ext cx="2367558" cy="1730812"/>
          </a:xfrm>
          <a:prstGeom prst="roundRect">
            <a:avLst>
              <a:gd name="adj" fmla="val 5504"/>
            </a:avLst>
          </a:prstGeom>
          <a:solidFill>
            <a:srgbClr val="FFFFFF"/>
          </a:solidFill>
          <a:ln w="30480">
            <a:solidFill>
              <a:srgbClr val="BCDBD4"/>
            </a:solidFill>
            <a:prstDash val="solid"/>
          </a:ln>
        </p:spPr>
      </p:sp>
      <p:sp>
        <p:nvSpPr>
          <p:cNvPr id="9" name="Text 6"/>
          <p:cNvSpPr/>
          <p:nvPr/>
        </p:nvSpPr>
        <p:spPr>
          <a:xfrm>
            <a:off x="3645575" y="3724275"/>
            <a:ext cx="1852970" cy="354330"/>
          </a:xfrm>
          <a:prstGeom prst="rect">
            <a:avLst/>
          </a:prstGeom>
          <a:noFill/>
          <a:ln/>
        </p:spPr>
        <p:txBody>
          <a:bodyPr wrap="none" lIns="0" tIns="0" rIns="0" bIns="0" rtlCol="0" anchor="t"/>
          <a:lstStyle/>
          <a:p>
            <a:pPr marL="0" indent="0" algn="r" rtl="1">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8 + 7 = 15</a:t>
            </a:r>
            <a:endParaRPr lang="en-US" sz="2200" dirty="0"/>
          </a:p>
        </p:txBody>
      </p:sp>
      <p:sp>
        <p:nvSpPr>
          <p:cNvPr id="10" name="Text 7"/>
          <p:cNvSpPr/>
          <p:nvPr/>
        </p:nvSpPr>
        <p:spPr>
          <a:xfrm>
            <a:off x="3645575" y="4214693"/>
            <a:ext cx="1852970" cy="725805"/>
          </a:xfrm>
          <a:prstGeom prst="rect">
            <a:avLst/>
          </a:prstGeom>
          <a:noFill/>
          <a:ln/>
        </p:spPr>
        <p:txBody>
          <a:bodyPr wrap="square" lIns="0" tIns="0" rIns="0" bIns="0" rtlCol="0" anchor="t"/>
          <a:lstStyle/>
          <a:p>
            <a:pPr marL="0" indent="0" algn="r" rtl="1">
              <a:lnSpc>
                <a:spcPts val="2850"/>
              </a:lnSpc>
              <a:buNone/>
            </a:pPr>
            <a:r>
              <a:rPr lang="en-US" sz="1750" dirty="0">
                <a:solidFill>
                  <a:srgbClr val="333F70"/>
                </a:solidFill>
                <a:latin typeface="Open Sans" pitchFamily="34" charset="0"/>
                <a:ea typeface="Open Sans" pitchFamily="34" charset="-122"/>
                <a:cs typeface="Open Sans" pitchFamily="34" charset="-120"/>
              </a:rPr>
              <a:t>Γράφουμε 5, κρατάμε 1</a:t>
            </a:r>
            <a:endParaRPr lang="en-US" sz="1750" dirty="0"/>
          </a:p>
        </p:txBody>
      </p:sp>
      <p:sp>
        <p:nvSpPr>
          <p:cNvPr id="11" name="Shape 8"/>
          <p:cNvSpPr/>
          <p:nvPr/>
        </p:nvSpPr>
        <p:spPr>
          <a:xfrm>
            <a:off x="793909" y="3466981"/>
            <a:ext cx="2367558" cy="1730812"/>
          </a:xfrm>
          <a:prstGeom prst="roundRect">
            <a:avLst>
              <a:gd name="adj" fmla="val 5504"/>
            </a:avLst>
          </a:prstGeom>
          <a:solidFill>
            <a:srgbClr val="FFFFFF"/>
          </a:solidFill>
          <a:ln w="30480">
            <a:solidFill>
              <a:srgbClr val="BCDBD4"/>
            </a:solidFill>
            <a:prstDash val="solid"/>
          </a:ln>
        </p:spPr>
      </p:sp>
      <p:sp>
        <p:nvSpPr>
          <p:cNvPr id="12" name="Text 9"/>
          <p:cNvSpPr/>
          <p:nvPr/>
        </p:nvSpPr>
        <p:spPr>
          <a:xfrm>
            <a:off x="1051203" y="3724275"/>
            <a:ext cx="1852970" cy="354330"/>
          </a:xfrm>
          <a:prstGeom prst="rect">
            <a:avLst/>
          </a:prstGeom>
          <a:noFill/>
          <a:ln/>
        </p:spPr>
        <p:txBody>
          <a:bodyPr wrap="none" lIns="0" tIns="0" rIns="0" bIns="0" rtlCol="0" anchor="t"/>
          <a:lstStyle/>
          <a:p>
            <a:pPr marL="0" indent="0" algn="r" rtl="1">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3 + 2 + 1 = 6</a:t>
            </a:r>
            <a:endParaRPr lang="en-US" sz="2200" dirty="0"/>
          </a:p>
        </p:txBody>
      </p:sp>
      <p:sp>
        <p:nvSpPr>
          <p:cNvPr id="13" name="Text 10"/>
          <p:cNvSpPr/>
          <p:nvPr/>
        </p:nvSpPr>
        <p:spPr>
          <a:xfrm>
            <a:off x="1051203" y="4214693"/>
            <a:ext cx="1852970" cy="725805"/>
          </a:xfrm>
          <a:prstGeom prst="rect">
            <a:avLst/>
          </a:prstGeom>
          <a:noFill/>
          <a:ln/>
        </p:spPr>
        <p:txBody>
          <a:bodyPr wrap="square" lIns="0" tIns="0" rIns="0" bIns="0" rtlCol="0" anchor="t"/>
          <a:lstStyle/>
          <a:p>
            <a:pPr marL="0" indent="0" algn="r" rtl="1">
              <a:lnSpc>
                <a:spcPts val="2850"/>
              </a:lnSpc>
              <a:buNone/>
            </a:pPr>
            <a:r>
              <a:rPr lang="en-US" sz="1750" dirty="0">
                <a:solidFill>
                  <a:srgbClr val="333F70"/>
                </a:solidFill>
                <a:latin typeface="Open Sans" pitchFamily="34" charset="0"/>
                <a:ea typeface="Open Sans" pitchFamily="34" charset="-122"/>
                <a:cs typeface="Open Sans" pitchFamily="34" charset="-120"/>
              </a:rPr>
              <a:t>Προσθέτουμε το κρατούμενο</a:t>
            </a:r>
            <a:endParaRPr lang="en-US" sz="1750" dirty="0"/>
          </a:p>
        </p:txBody>
      </p:sp>
      <p:sp>
        <p:nvSpPr>
          <p:cNvPr id="14" name="Shape 11"/>
          <p:cNvSpPr/>
          <p:nvPr/>
        </p:nvSpPr>
        <p:spPr>
          <a:xfrm>
            <a:off x="793909" y="5424607"/>
            <a:ext cx="7556302" cy="1367909"/>
          </a:xfrm>
          <a:prstGeom prst="roundRect">
            <a:avLst>
              <a:gd name="adj" fmla="val 6964"/>
            </a:avLst>
          </a:prstGeom>
          <a:solidFill>
            <a:srgbClr val="FFFFFF"/>
          </a:solidFill>
          <a:ln w="30480">
            <a:solidFill>
              <a:srgbClr val="BCDBD4"/>
            </a:solidFill>
            <a:prstDash val="solid"/>
          </a:ln>
        </p:spPr>
      </p:sp>
      <p:sp>
        <p:nvSpPr>
          <p:cNvPr id="15" name="Text 12"/>
          <p:cNvSpPr/>
          <p:nvPr/>
        </p:nvSpPr>
        <p:spPr>
          <a:xfrm>
            <a:off x="5257681" y="5681901"/>
            <a:ext cx="2835235" cy="354330"/>
          </a:xfrm>
          <a:prstGeom prst="rect">
            <a:avLst/>
          </a:prstGeom>
          <a:noFill/>
          <a:ln/>
        </p:spPr>
        <p:txBody>
          <a:bodyPr wrap="none" lIns="0" tIns="0" rIns="0" bIns="0" rtlCol="0" anchor="t"/>
          <a:lstStyle/>
          <a:p>
            <a:pPr marL="0" indent="0" algn="r" rtl="1">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Άθροισμα: 65</a:t>
            </a:r>
            <a:endParaRPr lang="en-US" sz="2200" dirty="0"/>
          </a:p>
        </p:txBody>
      </p:sp>
      <p:sp>
        <p:nvSpPr>
          <p:cNvPr id="16" name="Text 13"/>
          <p:cNvSpPr/>
          <p:nvPr/>
        </p:nvSpPr>
        <p:spPr>
          <a:xfrm>
            <a:off x="1051203" y="6172319"/>
            <a:ext cx="7041713" cy="362903"/>
          </a:xfrm>
          <a:prstGeom prst="rect">
            <a:avLst/>
          </a:prstGeom>
          <a:noFill/>
          <a:ln/>
        </p:spPr>
        <p:txBody>
          <a:bodyPr wrap="none" lIns="0" tIns="0" rIns="0" bIns="0" rtlCol="0" anchor="t"/>
          <a:lstStyle/>
          <a:p>
            <a:pPr marL="0" indent="0" algn="r" rtl="1">
              <a:lnSpc>
                <a:spcPts val="2850"/>
              </a:lnSpc>
              <a:buNone/>
            </a:pPr>
            <a:r>
              <a:rPr lang="en-US" sz="1750" dirty="0">
                <a:solidFill>
                  <a:srgbClr val="333F70"/>
                </a:solidFill>
                <a:latin typeface="Open Sans" pitchFamily="34" charset="0"/>
                <a:ea typeface="Open Sans" pitchFamily="34" charset="-122"/>
                <a:cs typeface="Open Sans" pitchFamily="34" charset="-120"/>
              </a:rPr>
              <a:t>Τέλεια δουλειά!</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1409105" y="1147048"/>
            <a:ext cx="8218884" cy="534948"/>
          </a:xfrm>
          <a:prstGeom prst="rect">
            <a:avLst/>
          </a:prstGeom>
          <a:noFill/>
          <a:ln/>
        </p:spPr>
        <p:txBody>
          <a:bodyPr wrap="none" lIns="0" tIns="0" rIns="0" bIns="0" rtlCol="0" anchor="t"/>
          <a:lstStyle/>
          <a:p>
            <a:pPr marL="0" indent="0" algn="l">
              <a:lnSpc>
                <a:spcPts val="4200"/>
              </a:lnSpc>
              <a:buNone/>
            </a:pPr>
            <a:r>
              <a:rPr lang="en-US" sz="3350" b="1" dirty="0">
                <a:solidFill>
                  <a:srgbClr val="333F70"/>
                </a:solidFill>
                <a:latin typeface="Unbounded Bold" pitchFamily="34" charset="0"/>
                <a:ea typeface="Unbounded Bold" pitchFamily="34" charset="-122"/>
                <a:cs typeface="Unbounded Bold" pitchFamily="34" charset="-120"/>
              </a:rPr>
              <a:t>Συμβουλές για να Μάθεις Καλύτερα</a:t>
            </a:r>
            <a:endParaRPr lang="en-US" sz="3350" dirty="0"/>
          </a:p>
        </p:txBody>
      </p:sp>
      <p:pic>
        <p:nvPicPr>
          <p:cNvPr id="3" name="Image 0" descr="preencoded.png"/>
          <p:cNvPicPr>
            <a:picLocks noChangeAspect="1"/>
          </p:cNvPicPr>
          <p:nvPr/>
        </p:nvPicPr>
        <p:blipFill>
          <a:blip r:embed="rId3"/>
          <a:stretch>
            <a:fillRect/>
          </a:stretch>
        </p:blipFill>
        <p:spPr>
          <a:xfrm>
            <a:off x="1409105" y="2219563"/>
            <a:ext cx="7531656" cy="4518898"/>
          </a:xfrm>
          <a:prstGeom prst="rect">
            <a:avLst/>
          </a:prstGeom>
        </p:spPr>
      </p:pic>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66052" y="2020967"/>
            <a:ext cx="427911" cy="427911"/>
          </a:xfrm>
          <a:prstGeom prst="rect">
            <a:avLst/>
          </a:prstGeom>
        </p:spPr>
      </p:pic>
      <p:sp>
        <p:nvSpPr>
          <p:cNvPr id="5" name="Text 1"/>
          <p:cNvSpPr/>
          <p:nvPr/>
        </p:nvSpPr>
        <p:spPr>
          <a:xfrm>
            <a:off x="9366052" y="2610326"/>
            <a:ext cx="3192542" cy="267414"/>
          </a:xfrm>
          <a:prstGeom prst="rect">
            <a:avLst/>
          </a:prstGeom>
          <a:noFill/>
          <a:ln/>
        </p:spPr>
        <p:txBody>
          <a:bodyPr wrap="none" lIns="0" tIns="0" rIns="0" bIns="0" rtlCol="0" anchor="t"/>
          <a:lstStyle/>
          <a:p>
            <a:pPr marL="0" indent="0" algn="l">
              <a:lnSpc>
                <a:spcPts val="2100"/>
              </a:lnSpc>
              <a:buNone/>
            </a:pPr>
            <a:r>
              <a:rPr lang="en-US" sz="1650" b="1" dirty="0">
                <a:solidFill>
                  <a:srgbClr val="333F70"/>
                </a:solidFill>
                <a:latin typeface="Unbounded Bold" pitchFamily="34" charset="0"/>
                <a:ea typeface="Unbounded Bold" pitchFamily="34" charset="-122"/>
                <a:cs typeface="Unbounded Bold" pitchFamily="34" charset="-120"/>
              </a:rPr>
              <a:t>Χρησιμοποίησε αντικείμενα</a:t>
            </a:r>
            <a:endParaRPr lang="en-US" sz="1650" dirty="0"/>
          </a:p>
        </p:txBody>
      </p:sp>
      <p:sp>
        <p:nvSpPr>
          <p:cNvPr id="6" name="Text 2"/>
          <p:cNvSpPr/>
          <p:nvPr/>
        </p:nvSpPr>
        <p:spPr>
          <a:xfrm>
            <a:off x="9366052" y="3006923"/>
            <a:ext cx="3862626" cy="480536"/>
          </a:xfrm>
          <a:prstGeom prst="rect">
            <a:avLst/>
          </a:prstGeom>
          <a:noFill/>
          <a:ln/>
        </p:spPr>
        <p:txBody>
          <a:bodyPr wrap="square" lIns="0" tIns="0" rIns="0" bIns="0" rtlCol="0" anchor="t"/>
          <a:lstStyle/>
          <a:p>
            <a:pPr marL="0" indent="0" algn="l">
              <a:lnSpc>
                <a:spcPts val="1850"/>
              </a:lnSpc>
              <a:buNone/>
            </a:pPr>
            <a:r>
              <a:rPr lang="en-US" sz="1300" dirty="0">
                <a:solidFill>
                  <a:srgbClr val="333F70"/>
                </a:solidFill>
                <a:latin typeface="Open Sans" pitchFamily="34" charset="0"/>
                <a:ea typeface="Open Sans" pitchFamily="34" charset="-122"/>
                <a:cs typeface="Open Sans" pitchFamily="34" charset="-120"/>
              </a:rPr>
              <a:t>Κύβοι, πέτρες ή παιχνίδια σε βοηθούν να μετράς και να καταλαβαίνεις καλύτερα</a:t>
            </a:r>
            <a:endParaRPr lang="en-US" sz="1300" dirty="0"/>
          </a:p>
        </p:txBody>
      </p:sp>
      <p:pic>
        <p:nvPicPr>
          <p:cNvPr id="7"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66052" y="3745825"/>
            <a:ext cx="427911" cy="427911"/>
          </a:xfrm>
          <a:prstGeom prst="rect">
            <a:avLst/>
          </a:prstGeom>
        </p:spPr>
      </p:pic>
      <p:sp>
        <p:nvSpPr>
          <p:cNvPr id="8" name="Text 3"/>
          <p:cNvSpPr/>
          <p:nvPr/>
        </p:nvSpPr>
        <p:spPr>
          <a:xfrm>
            <a:off x="9366052" y="4335185"/>
            <a:ext cx="2139791" cy="267414"/>
          </a:xfrm>
          <a:prstGeom prst="rect">
            <a:avLst/>
          </a:prstGeom>
          <a:noFill/>
          <a:ln/>
        </p:spPr>
        <p:txBody>
          <a:bodyPr wrap="none" lIns="0" tIns="0" rIns="0" bIns="0" rtlCol="0" anchor="t"/>
          <a:lstStyle/>
          <a:p>
            <a:pPr marL="0" indent="0" algn="l">
              <a:lnSpc>
                <a:spcPts val="2100"/>
              </a:lnSpc>
              <a:buNone/>
            </a:pPr>
            <a:r>
              <a:rPr lang="en-US" sz="1650" b="1" dirty="0">
                <a:solidFill>
                  <a:srgbClr val="333F70"/>
                </a:solidFill>
                <a:latin typeface="Unbounded Bold" pitchFamily="34" charset="0"/>
                <a:ea typeface="Unbounded Bold" pitchFamily="34" charset="-122"/>
                <a:cs typeface="Unbounded Bold" pitchFamily="34" charset="-120"/>
              </a:rPr>
              <a:t>Ζήτα βοήθεια</a:t>
            </a:r>
            <a:endParaRPr lang="en-US" sz="1650" dirty="0"/>
          </a:p>
        </p:txBody>
      </p:sp>
      <p:sp>
        <p:nvSpPr>
          <p:cNvPr id="9" name="Text 4"/>
          <p:cNvSpPr/>
          <p:nvPr/>
        </p:nvSpPr>
        <p:spPr>
          <a:xfrm>
            <a:off x="9366052" y="4731782"/>
            <a:ext cx="3862626" cy="480536"/>
          </a:xfrm>
          <a:prstGeom prst="rect">
            <a:avLst/>
          </a:prstGeom>
          <a:noFill/>
          <a:ln/>
        </p:spPr>
        <p:txBody>
          <a:bodyPr wrap="square" lIns="0" tIns="0" rIns="0" bIns="0" rtlCol="0" anchor="t"/>
          <a:lstStyle/>
          <a:p>
            <a:pPr marL="0" indent="0" algn="l">
              <a:lnSpc>
                <a:spcPts val="1850"/>
              </a:lnSpc>
              <a:buNone/>
            </a:pPr>
            <a:r>
              <a:rPr lang="en-US" sz="1300" dirty="0">
                <a:solidFill>
                  <a:srgbClr val="333F70"/>
                </a:solidFill>
                <a:latin typeface="Open Sans" pitchFamily="34" charset="0"/>
                <a:ea typeface="Open Sans" pitchFamily="34" charset="-122"/>
                <a:cs typeface="Open Sans" pitchFamily="34" charset="-120"/>
              </a:rPr>
              <a:t>Δεν υπάρχει ντροπή να ρωτάς όταν μπερδεύεσαι με το κρατούμενο</a:t>
            </a:r>
            <a:endParaRPr lang="en-US" sz="1300" dirty="0"/>
          </a:p>
        </p:txBody>
      </p:sp>
      <p:pic>
        <p:nvPicPr>
          <p:cNvPr id="10"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66052" y="5470684"/>
            <a:ext cx="427911" cy="427911"/>
          </a:xfrm>
          <a:prstGeom prst="rect">
            <a:avLst/>
          </a:prstGeom>
        </p:spPr>
      </p:pic>
      <p:sp>
        <p:nvSpPr>
          <p:cNvPr id="11" name="Text 5"/>
          <p:cNvSpPr/>
          <p:nvPr/>
        </p:nvSpPr>
        <p:spPr>
          <a:xfrm>
            <a:off x="9366052" y="6060043"/>
            <a:ext cx="2139791" cy="267414"/>
          </a:xfrm>
          <a:prstGeom prst="rect">
            <a:avLst/>
          </a:prstGeom>
          <a:noFill/>
          <a:ln/>
        </p:spPr>
        <p:txBody>
          <a:bodyPr wrap="none" lIns="0" tIns="0" rIns="0" bIns="0" rtlCol="0" anchor="t"/>
          <a:lstStyle/>
          <a:p>
            <a:pPr marL="0" indent="0" algn="l">
              <a:lnSpc>
                <a:spcPts val="2100"/>
              </a:lnSpc>
              <a:buNone/>
            </a:pPr>
            <a:r>
              <a:rPr lang="en-US" sz="1650" b="1" dirty="0">
                <a:solidFill>
                  <a:srgbClr val="333F70"/>
                </a:solidFill>
                <a:latin typeface="Unbounded Bold" pitchFamily="34" charset="0"/>
                <a:ea typeface="Unbounded Bold" pitchFamily="34" charset="-122"/>
                <a:cs typeface="Unbounded Bold" pitchFamily="34" charset="-120"/>
              </a:rPr>
              <a:t>Πάρε το χρόνο σου</a:t>
            </a:r>
            <a:endParaRPr lang="en-US" sz="1650" dirty="0"/>
          </a:p>
        </p:txBody>
      </p:sp>
      <p:sp>
        <p:nvSpPr>
          <p:cNvPr id="12" name="Text 6"/>
          <p:cNvSpPr/>
          <p:nvPr/>
        </p:nvSpPr>
        <p:spPr>
          <a:xfrm>
            <a:off x="9366052" y="6456640"/>
            <a:ext cx="3862626" cy="480536"/>
          </a:xfrm>
          <a:prstGeom prst="rect">
            <a:avLst/>
          </a:prstGeom>
          <a:noFill/>
          <a:ln/>
        </p:spPr>
        <p:txBody>
          <a:bodyPr wrap="square" lIns="0" tIns="0" rIns="0" bIns="0" rtlCol="0" anchor="t"/>
          <a:lstStyle/>
          <a:p>
            <a:pPr marL="0" indent="0" algn="l">
              <a:lnSpc>
                <a:spcPts val="1850"/>
              </a:lnSpc>
              <a:buNone/>
            </a:pPr>
            <a:r>
              <a:rPr lang="en-US" sz="1300" dirty="0">
                <a:solidFill>
                  <a:srgbClr val="333F70"/>
                </a:solidFill>
                <a:latin typeface="Open Sans" pitchFamily="34" charset="0"/>
                <a:ea typeface="Open Sans" pitchFamily="34" charset="-122"/>
                <a:cs typeface="Open Sans" pitchFamily="34" charset="-120"/>
              </a:rPr>
              <a:t>Η εξάσκηση με απλά παραδείγματα σε κάνει όλο και καλύτερο</a:t>
            </a:r>
            <a:endParaRPr lang="en-US" sz="13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457</Words>
  <Application>Microsoft Office PowerPoint</Application>
  <PresentationFormat>Προσαρμογή</PresentationFormat>
  <Paragraphs>82</Paragraphs>
  <Slides>10</Slides>
  <Notes>10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10</vt:i4>
      </vt:variant>
    </vt:vector>
  </HeadingPairs>
  <TitlesOfParts>
    <vt:vector size="16" baseType="lpstr">
      <vt:lpstr>Open Sans</vt:lpstr>
      <vt:lpstr>Times New Roman</vt:lpstr>
      <vt:lpstr>Unbounded Bold</vt:lpstr>
      <vt:lpstr>Unbounded Light</vt:lpstr>
      <vt:lpstr>Arial</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basxa</dc:creator>
  <cp:lastModifiedBy>basxantho@gmail.com</cp:lastModifiedBy>
  <cp:revision>3</cp:revision>
  <dcterms:created xsi:type="dcterms:W3CDTF">2026-02-01T21:06:10Z</dcterms:created>
  <dcterms:modified xsi:type="dcterms:W3CDTF">2026-02-01T21:12:37Z</dcterms:modified>
</cp:coreProperties>
</file>