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embeddedFontLst>
    <p:embeddedFont>
      <p:font typeface="Lexie Readable"/>
      <p:regular r:id="rId19"/>
      <p:bold r:id="rId20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9" Type="http://schemas.openxmlformats.org/officeDocument/2006/relationships/font" Target="fonts/font1.fntdata"/><Relationship Id="rId20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ssyRPzP"/>
          <p:cNvSpPr/>
          <p:nvPr/>
        </p:nvSpPr>
        <p:spPr>
          <a:xfrm>
            <a:off x="274320" y="228600"/>
            <a:ext cx="4023360" cy="45948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b="1" dirty="0">
                <a:solidFill>
                  <a:srgbClr val="2B4C7E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Busy Bees</a:t>
            </a:r>
            <a:endParaRPr lang="en-US" sz="3600" dirty="0"/>
          </a:p>
          <a:p>
            <a:pPr algn="l" indent="0" marL="0">
              <a:lnSpc>
                <a:spcPts val="277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dirty="0">
                <a:solidFill>
                  <a:srgbClr val="606C79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Nature's tiny helpers</a:t>
            </a:r>
            <a:endParaRPr lang="en-US" sz="3600" dirty="0"/>
          </a:p>
        </p:txBody>
      </p:sp>
      <p:pic>
        <p:nvPicPr>
          <p:cNvPr id="3" name="bee01cov" descr="/home/forge/chalkie-production-workers-2/releases/78214720/backend/storage/app/render-specs/21ef4deb-7dd9-4300-9991-caf7374fca54/img_079f70e2b6f58f5a5b210d07de61ecf3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74320"/>
            <a:ext cx="4297680" cy="4594860"/>
          </a:xfrm>
          <a:prstGeom prst="roundRect">
            <a:avLst>
              <a:gd name="adj" fmla="val 4255"/>
            </a:avLst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ee02ban" descr="/home/forge/chalkie-production-workers-2/releases/78214720/backend/storage/app/render-specs/21ef4deb-7dd9-4300-9991-caf7374fca54/img_b27c0949ad14b9c6e0066a005c1ca3c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2171700"/>
          </a:xfrm>
          <a:prstGeom prst="rect">
            <a:avLst/>
          </a:prstGeom>
        </p:spPr>
      </p:pic>
      <p:sp>
        <p:nvSpPr>
          <p:cNvPr id="3" name="sBEeLb2q"/>
          <p:cNvSpPr/>
          <p:nvPr/>
        </p:nvSpPr>
        <p:spPr>
          <a:xfrm>
            <a:off x="274320" y="2610612"/>
            <a:ext cx="8595360" cy="5943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88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40" b="1" dirty="0">
                <a:solidFill>
                  <a:srgbClr val="2B4C7E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A World Without Buzz?</a:t>
            </a:r>
            <a:endParaRPr lang="en-US" sz="3240" dirty="0"/>
          </a:p>
        </p:txBody>
      </p:sp>
      <p:sp>
        <p:nvSpPr>
          <p:cNvPr id="4" name="uayc3CKB"/>
          <p:cNvSpPr/>
          <p:nvPr/>
        </p:nvSpPr>
        <p:spPr>
          <a:xfrm>
            <a:off x="274320" y="3378708"/>
            <a:ext cx="8595360" cy="124587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77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dirty="0">
                <a:solidFill>
                  <a:srgbClr val="1E2D3D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Imagine a garden with no buzzing insects!</a:t>
            </a:r>
            <a:endParaRPr lang="en-US" sz="1980" dirty="0"/>
          </a:p>
          <a:p>
            <a:pPr algn="l" indent="0" marL="0">
              <a:lnSpc>
                <a:spcPts val="277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dirty="0">
                <a:solidFill>
                  <a:srgbClr val="1E2D3D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Without bees, many of our favourite sweet fruits and colourful flowers could not grow at all.</a:t>
            </a:r>
            <a:endParaRPr lang="en-US" sz="198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BaCBApD"/>
          <p:cNvSpPr/>
          <p:nvPr/>
        </p:nvSpPr>
        <p:spPr>
          <a:xfrm>
            <a:off x="274320" y="141732"/>
            <a:ext cx="8595360" cy="5943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88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40" b="1" dirty="0">
                <a:solidFill>
                  <a:srgbClr val="2B4C7E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Key Words</a:t>
            </a:r>
            <a:endParaRPr lang="en-US" sz="3240" dirty="0"/>
          </a:p>
        </p:txBody>
      </p:sp>
      <p:pic>
        <p:nvPicPr>
          <p:cNvPr id="3" name="bee03voc1" descr="/home/forge/chalkie-production-workers-2/releases/78214720/backend/storage/app/render-specs/21ef4deb-7dd9-4300-9991-caf7374fca54/img_4c1f1872f5b858b4ef6fd7fa02591a45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543050"/>
            <a:ext cx="420624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4" name="rgczQ0if"/>
          <p:cNvSpPr/>
          <p:nvPr/>
        </p:nvSpPr>
        <p:spPr>
          <a:xfrm>
            <a:off x="274320" y="3664458"/>
            <a:ext cx="4206240" cy="115443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77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1E2D3D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Flowers</a:t>
            </a:r>
            <a:r>
              <a:rPr lang="en-US" sz="1980" dirty="0">
                <a:solidFill>
                  <a:srgbClr val="1E2D3D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 - The colourful parts of plants that make seeds and sweet nectar.</a:t>
            </a:r>
            <a:endParaRPr lang="en-US" sz="1980" dirty="0"/>
          </a:p>
        </p:txBody>
      </p:sp>
      <p:pic>
        <p:nvPicPr>
          <p:cNvPr id="5" name="bee03voc2" descr="/home/forge/chalkie-production-workers-2/releases/78214720/backend/storage/app/render-specs/21ef4deb-7dd9-4300-9991-caf7374fca54/img_a5edb4a2408491cb1f18799a46508e5a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440" y="971550"/>
            <a:ext cx="420624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6" name="2bobWWO2"/>
          <p:cNvSpPr/>
          <p:nvPr/>
        </p:nvSpPr>
        <p:spPr>
          <a:xfrm>
            <a:off x="4663440" y="3092958"/>
            <a:ext cx="4206240" cy="8001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77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1E2D3D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Fly</a:t>
            </a:r>
            <a:r>
              <a:rPr lang="en-US" sz="1980" dirty="0">
                <a:solidFill>
                  <a:srgbClr val="1E2D3D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 - To move smoothly through the air using wings.</a:t>
            </a:r>
            <a:endParaRPr lang="en-US" sz="198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4BdVQ3g"/>
          <p:cNvSpPr/>
          <p:nvPr/>
        </p:nvSpPr>
        <p:spPr>
          <a:xfrm>
            <a:off x="274320" y="998982"/>
            <a:ext cx="4846320" cy="5943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88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40" b="1" dirty="0">
                <a:solidFill>
                  <a:srgbClr val="2B4C7E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Meet the Honeybee</a:t>
            </a:r>
            <a:endParaRPr lang="en-US" sz="3240" dirty="0"/>
          </a:p>
        </p:txBody>
      </p:sp>
      <p:sp>
        <p:nvSpPr>
          <p:cNvPr id="3" name="QBrdC91o"/>
          <p:cNvSpPr/>
          <p:nvPr/>
        </p:nvSpPr>
        <p:spPr>
          <a:xfrm>
            <a:off x="274320" y="1767078"/>
            <a:ext cx="4846320" cy="220599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77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dirty="0">
                <a:solidFill>
                  <a:srgbClr val="1E2D3D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A bee is a tiny insect with six legs and four wings.</a:t>
            </a:r>
            <a:endParaRPr lang="en-US" sz="1980" dirty="0"/>
          </a:p>
          <a:p>
            <a:pPr algn="l" marL="228600" indent="-68580">
              <a:lnSpc>
                <a:spcPts val="2772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980" dirty="0">
                <a:solidFill>
                  <a:srgbClr val="1E2D3D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Its body has bright </a:t>
            </a:r>
            <a:r>
              <a:rPr lang="en-US" sz="1980" b="1" dirty="0">
                <a:solidFill>
                  <a:srgbClr val="1E2D3D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yellow and black</a:t>
            </a:r>
            <a:r>
              <a:rPr lang="en-US" sz="1980" dirty="0">
                <a:solidFill>
                  <a:srgbClr val="1E2D3D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 stripes.</a:t>
            </a:r>
            <a:endParaRPr lang="en-US" sz="1980" dirty="0"/>
          </a:p>
          <a:p>
            <a:pPr algn="l" marL="228600" indent="-68580">
              <a:lnSpc>
                <a:spcPts val="2772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980" dirty="0">
                <a:solidFill>
                  <a:srgbClr val="1E2D3D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Tiny hairs cover its body to collect yellow dust called </a:t>
            </a:r>
            <a:r>
              <a:rPr lang="en-US" sz="1980" b="1" dirty="0">
                <a:solidFill>
                  <a:srgbClr val="1E2D3D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pollen</a:t>
            </a:r>
            <a:r>
              <a:rPr lang="en-US" sz="1980" dirty="0">
                <a:solidFill>
                  <a:srgbClr val="1E2D3D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.</a:t>
            </a:r>
            <a:endParaRPr lang="en-US" sz="1980" dirty="0"/>
          </a:p>
        </p:txBody>
      </p:sp>
      <p:pic>
        <p:nvPicPr>
          <p:cNvPr id="4" name="bee04side" descr="/home/forge/chalkie-production-workers-2/releases/78214720/backend/storage/app/render-specs/21ef4deb-7dd9-4300-9991-caf7374fca54/img_8061a09cf7e4f5d16215cf30498a1127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0"/>
            <a:ext cx="36576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AOzaUW"/>
          <p:cNvSpPr/>
          <p:nvPr/>
        </p:nvSpPr>
        <p:spPr>
          <a:xfrm>
            <a:off x="274320" y="141732"/>
            <a:ext cx="8595360" cy="5943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88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40" b="1" dirty="0">
                <a:solidFill>
                  <a:srgbClr val="2B4C7E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Life in the Hive</a:t>
            </a:r>
            <a:endParaRPr lang="en-US" sz="3240" dirty="0"/>
          </a:p>
        </p:txBody>
      </p:sp>
      <p:pic>
        <p:nvPicPr>
          <p:cNvPr id="3" name="bee05col1" descr="/home/forge/chalkie-production-workers-2/releases/78214720/backend/storage/app/render-specs/21ef4deb-7dd9-4300-9991-caf7374fca54/img_b63c30602a6f41524fb06c6b77f4a56c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60120"/>
            <a:ext cx="420624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4" name="Mu0gjsgH"/>
          <p:cNvSpPr/>
          <p:nvPr/>
        </p:nvSpPr>
        <p:spPr>
          <a:xfrm>
            <a:off x="274320" y="3099816"/>
            <a:ext cx="4206240" cy="12344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1E2D3D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The Queen</a:t>
            </a:r>
            <a:endParaRPr lang="en-US" sz="2520" dirty="0"/>
          </a:p>
          <a:p>
            <a:pPr algn="l" indent="0" marL="0">
              <a:lnSpc>
                <a:spcPts val="277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dirty="0">
                <a:solidFill>
                  <a:srgbClr val="1E2D3D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One special mother bee lays every egg for the entire colony.</a:t>
            </a:r>
            <a:endParaRPr lang="en-US" sz="2520" dirty="0"/>
          </a:p>
        </p:txBody>
      </p:sp>
      <p:pic>
        <p:nvPicPr>
          <p:cNvPr id="5" name="bee05col2" descr="/home/forge/chalkie-production-workers-2/releases/78214720/backend/storage/app/render-specs/21ef4deb-7dd9-4300-9991-caf7374fca54/img_a64b8e71cf7b38e805825f138cb7186c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440" y="960120"/>
            <a:ext cx="420624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6" name="S9qTG5Ye"/>
          <p:cNvSpPr/>
          <p:nvPr/>
        </p:nvSpPr>
        <p:spPr>
          <a:xfrm>
            <a:off x="4663440" y="3099816"/>
            <a:ext cx="4206240" cy="12344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1E2D3D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The Workers</a:t>
            </a:r>
            <a:endParaRPr lang="en-US" sz="2520" dirty="0"/>
          </a:p>
          <a:p>
            <a:pPr algn="l" indent="0" marL="0">
              <a:lnSpc>
                <a:spcPts val="277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dirty="0">
                <a:solidFill>
                  <a:srgbClr val="1E2D3D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Female bees fly outside, gather food, and protect their home.</a:t>
            </a:r>
            <a:endParaRPr lang="en-US" sz="25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bc3a4cc-3101-457f-9980-18bdaf5f8a09"/>
          <p:cNvSpPr/>
          <p:nvPr/>
        </p:nvSpPr>
        <p:spPr>
          <a:xfrm>
            <a:off x="285750" y="120015"/>
            <a:ext cx="8572500" cy="72009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405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40" b="1" dirty="0">
                <a:solidFill>
                  <a:srgbClr val="2B4C7E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Hive Check</a:t>
            </a:r>
            <a:endParaRPr lang="en-US" sz="3240" dirty="0"/>
          </a:p>
        </p:txBody>
      </p:sp>
      <p:sp>
        <p:nvSpPr>
          <p:cNvPr id="3" name="722fd6ec-b0c6-4c05-8274-e53ece1ba292"/>
          <p:cNvSpPr/>
          <p:nvPr/>
        </p:nvSpPr>
        <p:spPr>
          <a:xfrm>
            <a:off x="285750" y="654368"/>
            <a:ext cx="8572500" cy="497205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475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dirty="0">
                <a:solidFill>
                  <a:srgbClr val="1E2D3D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Who lays all the eggs inside the hive?</a:t>
            </a:r>
            <a:endParaRPr lang="en-US" sz="1980" dirty="0"/>
          </a:p>
        </p:txBody>
      </p:sp>
      <p:sp>
        <p:nvSpPr>
          <p:cNvPr id="4" name="83b52108-77cc-48e8-a2bf-c286f7fffac0"/>
          <p:cNvSpPr/>
          <p:nvPr/>
        </p:nvSpPr>
        <p:spPr>
          <a:xfrm>
            <a:off x="285750" y="1617345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315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1E2D3D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1.</a:t>
            </a:r>
            <a:endParaRPr lang="en-US" sz="2520" dirty="0"/>
          </a:p>
        </p:txBody>
      </p:sp>
      <p:sp>
        <p:nvSpPr>
          <p:cNvPr id="5" name="1e6fed57-c650-40d0-97b1-ee4fb8e6e9e3"/>
          <p:cNvSpPr/>
          <p:nvPr/>
        </p:nvSpPr>
        <p:spPr>
          <a:xfrm>
            <a:off x="857250" y="1625918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algn="l" indent="0" marL="0">
              <a:lnSpc>
                <a:spcPts val="2475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dirty="0">
                <a:solidFill>
                  <a:srgbClr val="040F0F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The Queen bee</a:t>
            </a:r>
            <a:endParaRPr lang="en-US" sz="1980" dirty="0"/>
          </a:p>
        </p:txBody>
      </p:sp>
      <p:sp>
        <p:nvSpPr>
          <p:cNvPr id="6" name="147a2990-dba6-4d99-b18c-459115ab0160"/>
          <p:cNvSpPr/>
          <p:nvPr/>
        </p:nvSpPr>
        <p:spPr>
          <a:xfrm>
            <a:off x="285750" y="2474595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315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1E2D3D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2.</a:t>
            </a:r>
            <a:endParaRPr lang="en-US" sz="2520" dirty="0"/>
          </a:p>
        </p:txBody>
      </p:sp>
      <p:sp>
        <p:nvSpPr>
          <p:cNvPr id="7" name="2d7d16af-c27c-4c6a-ac44-a99eb75540a9"/>
          <p:cNvSpPr/>
          <p:nvPr/>
        </p:nvSpPr>
        <p:spPr>
          <a:xfrm>
            <a:off x="857250" y="2483168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algn="l" indent="0" marL="0">
              <a:lnSpc>
                <a:spcPts val="2475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dirty="0">
                <a:solidFill>
                  <a:srgbClr val="040F0F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The Worker bee</a:t>
            </a:r>
            <a:endParaRPr lang="en-US" sz="1980" dirty="0"/>
          </a:p>
        </p:txBody>
      </p:sp>
      <p:sp>
        <p:nvSpPr>
          <p:cNvPr id="8" name="4b3a7db4-d8ac-4740-b8ad-2cf29c6ca74f"/>
          <p:cNvSpPr/>
          <p:nvPr/>
        </p:nvSpPr>
        <p:spPr>
          <a:xfrm>
            <a:off x="285750" y="3331845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315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1E2D3D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3.</a:t>
            </a:r>
            <a:endParaRPr lang="en-US" sz="2520" dirty="0"/>
          </a:p>
        </p:txBody>
      </p:sp>
      <p:sp>
        <p:nvSpPr>
          <p:cNvPr id="9" name="a8eade50-5138-4283-979f-ec6f1807bd41"/>
          <p:cNvSpPr/>
          <p:nvPr/>
        </p:nvSpPr>
        <p:spPr>
          <a:xfrm>
            <a:off x="857250" y="3340417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algn="l" indent="0" marL="0">
              <a:lnSpc>
                <a:spcPts val="2475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dirty="0">
                <a:solidFill>
                  <a:srgbClr val="040F0F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A butterfly</a:t>
            </a:r>
            <a:endParaRPr lang="en-US" sz="1980" dirty="0"/>
          </a:p>
        </p:txBody>
      </p:sp>
      <p:sp>
        <p:nvSpPr>
          <p:cNvPr id="10" name="758b504a-b560-4808-9bd9-880d2d9ae39c"/>
          <p:cNvSpPr/>
          <p:nvPr/>
        </p:nvSpPr>
        <p:spPr>
          <a:xfrm>
            <a:off x="285750" y="4189095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315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1E2D3D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4.</a:t>
            </a:r>
            <a:endParaRPr lang="en-US" sz="2520" dirty="0"/>
          </a:p>
        </p:txBody>
      </p:sp>
      <p:sp>
        <p:nvSpPr>
          <p:cNvPr id="11" name="d39feef5-6bcf-436d-a2bc-4f29d21482ef"/>
          <p:cNvSpPr/>
          <p:nvPr/>
        </p:nvSpPr>
        <p:spPr>
          <a:xfrm>
            <a:off x="857250" y="4197667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algn="l" indent="0" marL="0">
              <a:lnSpc>
                <a:spcPts val="2475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dirty="0">
                <a:solidFill>
                  <a:srgbClr val="040F0F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A garden bird</a:t>
            </a:r>
            <a:endParaRPr lang="en-US" sz="198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bc3a4cc-3101-457f-9980-18bdaf5f8a09"/>
          <p:cNvSpPr/>
          <p:nvPr/>
        </p:nvSpPr>
        <p:spPr>
          <a:xfrm>
            <a:off x="285750" y="120015"/>
            <a:ext cx="8572500" cy="72009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405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40" b="1" dirty="0">
                <a:solidFill>
                  <a:srgbClr val="2B4C7E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Hive Check</a:t>
            </a:r>
            <a:endParaRPr lang="en-US" sz="3240" dirty="0"/>
          </a:p>
        </p:txBody>
      </p:sp>
      <p:sp>
        <p:nvSpPr>
          <p:cNvPr id="3" name="722fd6ec-b0c6-4c05-8274-e53ece1ba292"/>
          <p:cNvSpPr/>
          <p:nvPr/>
        </p:nvSpPr>
        <p:spPr>
          <a:xfrm>
            <a:off x="285750" y="654368"/>
            <a:ext cx="8572500" cy="497205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475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dirty="0">
                <a:solidFill>
                  <a:srgbClr val="1E2D3D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Who lays all the eggs inside the hive?</a:t>
            </a:r>
            <a:endParaRPr lang="en-US" sz="1980" dirty="0"/>
          </a:p>
        </p:txBody>
      </p:sp>
      <p:sp>
        <p:nvSpPr>
          <p:cNvPr id="4" name="83b52108-77cc-48e8-a2bf-c286f7fffac0"/>
          <p:cNvSpPr/>
          <p:nvPr/>
        </p:nvSpPr>
        <p:spPr>
          <a:xfrm>
            <a:off x="285750" y="1617345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315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1E2D3D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1.</a:t>
            </a:r>
            <a:endParaRPr lang="en-US" sz="2520" dirty="0"/>
          </a:p>
        </p:txBody>
      </p:sp>
      <p:sp>
        <p:nvSpPr>
          <p:cNvPr id="5" name="1e6fed57-c650-40d0-97b1-ee4fb8e6e9e3"/>
          <p:cNvSpPr/>
          <p:nvPr/>
        </p:nvSpPr>
        <p:spPr>
          <a:xfrm>
            <a:off x="857250" y="1625918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2C6E49"/>
            </a:solidFill>
          </a:ln>
        </p:spPr>
        <p:txBody>
          <a:bodyPr wrap="square" lIns="102870" tIns="102870" rIns="102870" bIns="102870" rtlCol="0" anchor="ctr"/>
          <a:lstStyle/>
          <a:p>
            <a:pPr algn="l" indent="0" marL="0">
              <a:lnSpc>
                <a:spcPts val="2475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dirty="0">
                <a:solidFill>
                  <a:srgbClr val="040F0F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The Queen bee</a:t>
            </a:r>
            <a:endParaRPr lang="en-US" sz="1980" dirty="0"/>
          </a:p>
        </p:txBody>
      </p:sp>
      <p:sp>
        <p:nvSpPr>
          <p:cNvPr id="6" name="147a2990-dba6-4d99-b18c-459115ab0160"/>
          <p:cNvSpPr/>
          <p:nvPr/>
        </p:nvSpPr>
        <p:spPr>
          <a:xfrm>
            <a:off x="285750" y="2474595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315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1E2D3D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2.</a:t>
            </a:r>
            <a:endParaRPr lang="en-US" sz="2520" dirty="0"/>
          </a:p>
        </p:txBody>
      </p:sp>
      <p:sp>
        <p:nvSpPr>
          <p:cNvPr id="7" name="2d7d16af-c27c-4c6a-ac44-a99eb75540a9"/>
          <p:cNvSpPr/>
          <p:nvPr/>
        </p:nvSpPr>
        <p:spPr>
          <a:xfrm>
            <a:off x="857250" y="2483168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algn="l" indent="0" marL="0">
              <a:lnSpc>
                <a:spcPts val="2475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dirty="0">
                <a:solidFill>
                  <a:srgbClr val="040F0F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The Worker bee</a:t>
            </a:r>
            <a:endParaRPr lang="en-US" sz="1980" dirty="0"/>
          </a:p>
        </p:txBody>
      </p:sp>
      <p:sp>
        <p:nvSpPr>
          <p:cNvPr id="8" name="4b3a7db4-d8ac-4740-b8ad-2cf29c6ca74f"/>
          <p:cNvSpPr/>
          <p:nvPr/>
        </p:nvSpPr>
        <p:spPr>
          <a:xfrm>
            <a:off x="285750" y="3331845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315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1E2D3D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3.</a:t>
            </a:r>
            <a:endParaRPr lang="en-US" sz="2520" dirty="0"/>
          </a:p>
        </p:txBody>
      </p:sp>
      <p:sp>
        <p:nvSpPr>
          <p:cNvPr id="9" name="a8eade50-5138-4283-979f-ec6f1807bd41"/>
          <p:cNvSpPr/>
          <p:nvPr/>
        </p:nvSpPr>
        <p:spPr>
          <a:xfrm>
            <a:off x="857250" y="3340417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algn="l" indent="0" marL="0">
              <a:lnSpc>
                <a:spcPts val="2475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dirty="0">
                <a:solidFill>
                  <a:srgbClr val="040F0F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A butterfly</a:t>
            </a:r>
            <a:endParaRPr lang="en-US" sz="1980" dirty="0"/>
          </a:p>
        </p:txBody>
      </p:sp>
      <p:sp>
        <p:nvSpPr>
          <p:cNvPr id="10" name="758b504a-b560-4808-9bd9-880d2d9ae39c"/>
          <p:cNvSpPr/>
          <p:nvPr/>
        </p:nvSpPr>
        <p:spPr>
          <a:xfrm>
            <a:off x="285750" y="4189095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315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1E2D3D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4.</a:t>
            </a:r>
            <a:endParaRPr lang="en-US" sz="2520" dirty="0"/>
          </a:p>
        </p:txBody>
      </p:sp>
      <p:sp>
        <p:nvSpPr>
          <p:cNvPr id="11" name="d39feef5-6bcf-436d-a2bc-4f29d21482ef"/>
          <p:cNvSpPr/>
          <p:nvPr/>
        </p:nvSpPr>
        <p:spPr>
          <a:xfrm>
            <a:off x="857250" y="4197667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algn="l" indent="0" marL="0">
              <a:lnSpc>
                <a:spcPts val="2475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dirty="0">
                <a:solidFill>
                  <a:srgbClr val="040F0F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A garden bird</a:t>
            </a:r>
            <a:endParaRPr lang="en-US" sz="1980" dirty="0"/>
          </a:p>
        </p:txBody>
      </p:sp>
      <p:sp>
        <p:nvSpPr>
          <p:cNvPr id="12" name="f2e8a31c-9547-4926-92bb-168129caf59f"/>
          <p:cNvSpPr/>
          <p:nvPr/>
        </p:nvSpPr>
        <p:spPr>
          <a:xfrm>
            <a:off x="8366760" y="285750"/>
            <a:ext cx="548640" cy="548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r" indent="0" marL="0">
              <a:lnSpc>
                <a:spcPts val="450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dirty="0">
                <a:solidFill>
                  <a:srgbClr val="1E2D3D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✅</a:t>
            </a:r>
            <a:endParaRPr lang="en-US" sz="3600" dirty="0"/>
          </a:p>
        </p:txBody>
      </p:sp>
      <p:sp>
        <p:nvSpPr>
          <p:cNvPr id="13" name="00c774fe-9d23-4d5b-b0cf-5f23ae19ce8c"/>
          <p:cNvSpPr/>
          <p:nvPr/>
        </p:nvSpPr>
        <p:spPr>
          <a:xfrm>
            <a:off x="8721090" y="1501585"/>
            <a:ext cx="274320" cy="274320"/>
          </a:xfrm>
          <a:prstGeom prst="roundRect">
            <a:avLst>
              <a:gd name="adj" fmla="val 25000"/>
            </a:avLst>
          </a:prstGeom>
          <a:solidFill>
            <a:srgbClr val="2C6E49"/>
          </a:solidFill>
          <a:ln/>
        </p:spPr>
        <p:txBody>
          <a:bodyPr wrap="square" lIns="45720" tIns="45720" rIns="45720" bIns="45720" rtlCol="0" anchor="ctr"/>
          <a:lstStyle/>
          <a:p>
            <a:pPr algn="ctr" indent="0" marL="0">
              <a:lnSpc>
                <a:spcPts val="1463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✓</a:t>
            </a:r>
            <a:endParaRPr lang="en-US" sz="117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0qOVh9T"/>
          <p:cNvSpPr/>
          <p:nvPr/>
        </p:nvSpPr>
        <p:spPr>
          <a:xfrm>
            <a:off x="274320" y="141732"/>
            <a:ext cx="8595360" cy="5943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88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40" b="1" dirty="0">
                <a:solidFill>
                  <a:srgbClr val="2B4C7E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Pollination Steps</a:t>
            </a:r>
            <a:endParaRPr lang="en-US" sz="3240" dirty="0"/>
          </a:p>
        </p:txBody>
      </p:sp>
      <p:pic>
        <p:nvPicPr>
          <p:cNvPr id="3" name="bee07st1" descr="/home/forge/chalkie-production-workers-2/releases/78214720/backend/storage/app/render-specs/21ef4deb-7dd9-4300-9991-caf7374fca54/img_5d3c9289b5db41540a069daa9db002a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868680"/>
            <a:ext cx="2743200" cy="2057400"/>
          </a:xfrm>
          <a:prstGeom prst="roundRect">
            <a:avLst>
              <a:gd name="adj" fmla="val 6667"/>
            </a:avLst>
          </a:prstGeom>
        </p:spPr>
      </p:pic>
      <p:pic>
        <p:nvPicPr>
          <p:cNvPr id="4" name="bee07st2" descr="/home/forge/chalkie-production-workers-2/releases/78214720/backend/storage/app/render-specs/21ef4deb-7dd9-4300-9991-caf7374fca54/img_058ece7ab3c0801d919a8b7dc084b00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868680"/>
            <a:ext cx="2743200" cy="2057400"/>
          </a:xfrm>
          <a:prstGeom prst="roundRect">
            <a:avLst>
              <a:gd name="adj" fmla="val 6667"/>
            </a:avLst>
          </a:prstGeom>
        </p:spPr>
      </p:pic>
      <p:pic>
        <p:nvPicPr>
          <p:cNvPr id="5" name="bee07st3" descr="/home/forge/chalkie-production-workers-2/releases/78214720/backend/storage/app/render-specs/21ef4deb-7dd9-4300-9991-caf7374fca54/img_8f725f4fda5cd821c13d5c8f01538d59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6480" y="868680"/>
            <a:ext cx="274320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6" name="hcQyKqrO"/>
          <p:cNvSpPr/>
          <p:nvPr/>
        </p:nvSpPr>
        <p:spPr>
          <a:xfrm>
            <a:off x="182880" y="3040380"/>
            <a:ext cx="2926080" cy="400050"/>
          </a:xfrm>
          <a:prstGeom prst="chevron">
            <a:avLst/>
          </a:prstGeom>
          <a:solidFill>
            <a:srgbClr val="DFE6EE"/>
          </a:solidFill>
          <a:ln w="22860">
            <a:solidFill>
              <a:srgbClr val="A14030"/>
            </a:solidFill>
            <a:prstDash val="solid"/>
          </a:ln>
        </p:spPr>
      </p:sp>
      <p:sp>
        <p:nvSpPr>
          <p:cNvPr id="7" name="Qb3j8zTK"/>
          <p:cNvSpPr/>
          <p:nvPr/>
        </p:nvSpPr>
        <p:spPr>
          <a:xfrm>
            <a:off x="3108960" y="3040380"/>
            <a:ext cx="2926080" cy="400050"/>
          </a:xfrm>
          <a:prstGeom prst="chevron">
            <a:avLst/>
          </a:prstGeom>
          <a:solidFill>
            <a:srgbClr val="DFE6EE"/>
          </a:solidFill>
          <a:ln w="22860">
            <a:solidFill>
              <a:srgbClr val="A14030"/>
            </a:solidFill>
            <a:prstDash val="solid"/>
          </a:ln>
        </p:spPr>
      </p:sp>
      <p:sp>
        <p:nvSpPr>
          <p:cNvPr id="8" name="ygjYkdOg"/>
          <p:cNvSpPr/>
          <p:nvPr/>
        </p:nvSpPr>
        <p:spPr>
          <a:xfrm>
            <a:off x="6035040" y="3040380"/>
            <a:ext cx="2926080" cy="400050"/>
          </a:xfrm>
          <a:prstGeom prst="chevron">
            <a:avLst/>
          </a:prstGeom>
          <a:solidFill>
            <a:srgbClr val="DFE6EE"/>
          </a:solidFill>
          <a:ln w="22860">
            <a:solidFill>
              <a:srgbClr val="A14030"/>
            </a:solidFill>
            <a:prstDash val="solid"/>
          </a:ln>
        </p:spPr>
      </p:sp>
      <p:sp>
        <p:nvSpPr>
          <p:cNvPr id="9" name="N9XP82JQ"/>
          <p:cNvSpPr/>
          <p:nvPr/>
        </p:nvSpPr>
        <p:spPr>
          <a:xfrm>
            <a:off x="274320" y="3520440"/>
            <a:ext cx="2743200" cy="10515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5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1E2D3D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1. Drink</a:t>
            </a:r>
            <a:endParaRPr lang="en-US" sz="1800" dirty="0"/>
          </a:p>
          <a:p>
            <a:pPr algn="l" indent="0" marL="0">
              <a:lnSpc>
                <a:spcPts val="25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1E2D3D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A bee visits a bloom to sip sweet nectar.</a:t>
            </a:r>
            <a:endParaRPr lang="en-US" sz="1800" dirty="0"/>
          </a:p>
        </p:txBody>
      </p:sp>
      <p:sp>
        <p:nvSpPr>
          <p:cNvPr id="10" name="Fc7uxe0y"/>
          <p:cNvSpPr/>
          <p:nvPr/>
        </p:nvSpPr>
        <p:spPr>
          <a:xfrm>
            <a:off x="3200400" y="3497580"/>
            <a:ext cx="2743200" cy="13716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5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1E2D3D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2. Stick</a:t>
            </a:r>
            <a:endParaRPr lang="en-US" sz="1800" dirty="0"/>
          </a:p>
          <a:p>
            <a:pPr algn="l" indent="0" marL="0">
              <a:lnSpc>
                <a:spcPts val="25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1E2D3D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Sticky yellow pollen dust clings to its hairy coat.</a:t>
            </a:r>
            <a:endParaRPr lang="en-US" sz="1800" dirty="0"/>
          </a:p>
        </p:txBody>
      </p:sp>
      <p:sp>
        <p:nvSpPr>
          <p:cNvPr id="11" name="C7dYs7vl"/>
          <p:cNvSpPr/>
          <p:nvPr/>
        </p:nvSpPr>
        <p:spPr>
          <a:xfrm>
            <a:off x="6126480" y="3497580"/>
            <a:ext cx="2743200" cy="13716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5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1E2D3D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3. Share</a:t>
            </a:r>
            <a:endParaRPr lang="en-US" sz="1800" dirty="0"/>
          </a:p>
          <a:p>
            <a:pPr algn="l" indent="0" marL="0">
              <a:lnSpc>
                <a:spcPts val="25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1E2D3D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The bee flies onwards, helping new seeds grow.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xJWojnf"/>
          <p:cNvSpPr/>
          <p:nvPr/>
        </p:nvSpPr>
        <p:spPr>
          <a:xfrm>
            <a:off x="274320" y="244602"/>
            <a:ext cx="4114800" cy="5943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88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40" b="1" dirty="0">
                <a:solidFill>
                  <a:srgbClr val="2B4C7E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Why Bees Matter</a:t>
            </a:r>
            <a:endParaRPr lang="en-US" sz="3240" dirty="0"/>
          </a:p>
        </p:txBody>
      </p:sp>
      <p:sp>
        <p:nvSpPr>
          <p:cNvPr id="3" name="OEzqJS6y"/>
          <p:cNvSpPr/>
          <p:nvPr/>
        </p:nvSpPr>
        <p:spPr>
          <a:xfrm>
            <a:off x="274320" y="966978"/>
            <a:ext cx="4114800" cy="220599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77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dirty="0">
                <a:solidFill>
                  <a:srgbClr val="1E2D3D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Bees help feed people and animals across our planet!</a:t>
            </a:r>
            <a:endParaRPr lang="en-US" sz="1980" dirty="0"/>
          </a:p>
          <a:p>
            <a:pPr algn="l" marL="228600" indent="-68580">
              <a:lnSpc>
                <a:spcPts val="2772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980" dirty="0">
                <a:solidFill>
                  <a:srgbClr val="1E2D3D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Apples, strawberries, and carrots need bees to grow.</a:t>
            </a:r>
            <a:endParaRPr lang="en-US" sz="1980" dirty="0"/>
          </a:p>
          <a:p>
            <a:pPr algn="l" marL="228600" indent="-68580">
              <a:lnSpc>
                <a:spcPts val="2772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980" dirty="0">
                <a:solidFill>
                  <a:srgbClr val="1E2D3D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They keep nature healthy, colourful, and green.</a:t>
            </a:r>
            <a:endParaRPr lang="en-US" sz="1980" dirty="0"/>
          </a:p>
        </p:txBody>
      </p:sp>
      <p:sp>
        <p:nvSpPr>
          <p:cNvPr id="4" name="3GfYxzuQ"/>
          <p:cNvSpPr/>
          <p:nvPr/>
        </p:nvSpPr>
        <p:spPr>
          <a:xfrm>
            <a:off x="274320" y="3406140"/>
            <a:ext cx="4114800" cy="1371600"/>
          </a:xfrm>
          <a:prstGeom prst="roundRect">
            <a:avLst>
              <a:gd name="adj" fmla="val 6667"/>
            </a:avLst>
          </a:prstGeom>
          <a:solidFill>
            <a:srgbClr val="E6F1FB"/>
          </a:solidFill>
          <a:ln w="11430">
            <a:solidFill>
              <a:srgbClr val="0B2F50">
                <a:alpha val="20000"/>
              </a:srgbClr>
            </a:solidFill>
            <a:prstDash val="solid"/>
          </a:ln>
        </p:spPr>
      </p:sp>
      <p:sp>
        <p:nvSpPr>
          <p:cNvPr id="5" name="IqNDxHQ1"/>
          <p:cNvSpPr/>
          <p:nvPr/>
        </p:nvSpPr>
        <p:spPr>
          <a:xfrm>
            <a:off x="400050" y="3531870"/>
            <a:ext cx="320040" cy="3657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16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B2F50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🧠</a:t>
            </a:r>
            <a:endParaRPr lang="en-US" sz="2160" dirty="0"/>
          </a:p>
        </p:txBody>
      </p:sp>
      <p:sp>
        <p:nvSpPr>
          <p:cNvPr id="6" name="HMWu8cZP"/>
          <p:cNvSpPr/>
          <p:nvPr/>
        </p:nvSpPr>
        <p:spPr>
          <a:xfrm>
            <a:off x="811530" y="3503295"/>
            <a:ext cx="3451860" cy="11201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25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0B2F50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Remember</a:t>
            </a:r>
            <a:endParaRPr lang="en-US" sz="1800" dirty="0"/>
          </a:p>
          <a:p>
            <a:pPr algn="l" indent="0" marL="0">
              <a:lnSpc>
                <a:spcPts val="2475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dirty="0">
                <a:solidFill>
                  <a:srgbClr val="0B2F50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Every third mouthful of food relies on pollinators!</a:t>
            </a:r>
            <a:endParaRPr lang="en-US" sz="1800" dirty="0"/>
          </a:p>
        </p:txBody>
      </p:sp>
      <p:pic>
        <p:nvPicPr>
          <p:cNvPr id="7" name="bee08fru" descr="/home/forge/chalkie-production-workers-2/releases/78214720/backend/storage/app/render-specs/21ef4deb-7dd9-4300-9991-caf7374fca54/img_1da0a5ad10aa303c6ba2451bdd934f56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880" y="720090"/>
            <a:ext cx="4114800" cy="3611880"/>
          </a:xfrm>
          <a:prstGeom prst="roundRect">
            <a:avLst>
              <a:gd name="adj" fmla="val 3797"/>
            </a:avLst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ZHgOBua"/>
          <p:cNvSpPr/>
          <p:nvPr/>
        </p:nvSpPr>
        <p:spPr>
          <a:xfrm>
            <a:off x="274320" y="141732"/>
            <a:ext cx="8595360" cy="7086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88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40" b="1" dirty="0">
                <a:solidFill>
                  <a:srgbClr val="2B4C7E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Helping Our Bees</a:t>
            </a:r>
            <a:endParaRPr lang="en-US" sz="3240" dirty="0"/>
          </a:p>
        </p:txBody>
      </p:sp>
      <p:sp>
        <p:nvSpPr>
          <p:cNvPr id="3" name="Y1clPRUP"/>
          <p:cNvSpPr/>
          <p:nvPr/>
        </p:nvSpPr>
        <p:spPr>
          <a:xfrm>
            <a:off x="274320" y="1680210"/>
            <a:ext cx="8595360" cy="742950"/>
          </a:xfrm>
          <a:prstGeom prst="roundRect">
            <a:avLst>
              <a:gd name="adj" fmla="val 18462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A14030"/>
            </a:solidFill>
            <a:prstDash val="solid"/>
          </a:ln>
        </p:spPr>
      </p:sp>
      <p:sp>
        <p:nvSpPr>
          <p:cNvPr id="4" name="mf4FjhzA"/>
          <p:cNvSpPr/>
          <p:nvPr/>
        </p:nvSpPr>
        <p:spPr>
          <a:xfrm>
            <a:off x="468630" y="1817370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A1403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98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FFFFFF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1</a:t>
            </a:r>
            <a:endParaRPr lang="en-US" sz="1980" dirty="0"/>
          </a:p>
        </p:txBody>
      </p:sp>
      <p:sp>
        <p:nvSpPr>
          <p:cNvPr id="5" name="IoMTFm94"/>
          <p:cNvSpPr/>
          <p:nvPr/>
        </p:nvSpPr>
        <p:spPr>
          <a:xfrm>
            <a:off x="1108710" y="1732788"/>
            <a:ext cx="7566660" cy="5372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77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1E2D3D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Plant colourful flowers</a:t>
            </a:r>
            <a:r>
              <a:rPr lang="en-US" sz="1980" dirty="0">
                <a:solidFill>
                  <a:srgbClr val="1E2D3D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 in garden pots or window boxes.</a:t>
            </a:r>
            <a:endParaRPr lang="en-US" sz="1980" dirty="0"/>
          </a:p>
        </p:txBody>
      </p:sp>
      <p:sp>
        <p:nvSpPr>
          <p:cNvPr id="6" name="bYZ6zgI8"/>
          <p:cNvSpPr/>
          <p:nvPr/>
        </p:nvSpPr>
        <p:spPr>
          <a:xfrm>
            <a:off x="274320" y="2606040"/>
            <a:ext cx="8595360" cy="742950"/>
          </a:xfrm>
          <a:prstGeom prst="roundRect">
            <a:avLst>
              <a:gd name="adj" fmla="val 18462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A14030"/>
            </a:solidFill>
            <a:prstDash val="solid"/>
          </a:ln>
        </p:spPr>
      </p:sp>
      <p:sp>
        <p:nvSpPr>
          <p:cNvPr id="7" name="b9mrozJs"/>
          <p:cNvSpPr/>
          <p:nvPr/>
        </p:nvSpPr>
        <p:spPr>
          <a:xfrm>
            <a:off x="468630" y="2743200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A1403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98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FFFFFF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2</a:t>
            </a:r>
            <a:endParaRPr lang="en-US" sz="1980" dirty="0"/>
          </a:p>
        </p:txBody>
      </p:sp>
      <p:sp>
        <p:nvSpPr>
          <p:cNvPr id="8" name="UJrjGjAH"/>
          <p:cNvSpPr/>
          <p:nvPr/>
        </p:nvSpPr>
        <p:spPr>
          <a:xfrm>
            <a:off x="1108710" y="2658618"/>
            <a:ext cx="7566660" cy="5372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77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1E2D3D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Provide fresh water</a:t>
            </a:r>
            <a:r>
              <a:rPr lang="en-US" sz="1980" dirty="0">
                <a:solidFill>
                  <a:srgbClr val="1E2D3D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 in a shallow dish with clean pebbles.</a:t>
            </a:r>
            <a:endParaRPr lang="en-US" sz="1980" dirty="0"/>
          </a:p>
        </p:txBody>
      </p:sp>
      <p:sp>
        <p:nvSpPr>
          <p:cNvPr id="9" name="XqAtOnMs"/>
          <p:cNvSpPr/>
          <p:nvPr/>
        </p:nvSpPr>
        <p:spPr>
          <a:xfrm>
            <a:off x="274320" y="3531870"/>
            <a:ext cx="8595360" cy="742950"/>
          </a:xfrm>
          <a:prstGeom prst="roundRect">
            <a:avLst>
              <a:gd name="adj" fmla="val 18462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A14030"/>
            </a:solidFill>
            <a:prstDash val="solid"/>
          </a:ln>
        </p:spPr>
      </p:sp>
      <p:sp>
        <p:nvSpPr>
          <p:cNvPr id="10" name="yca0ZLQQ"/>
          <p:cNvSpPr/>
          <p:nvPr/>
        </p:nvSpPr>
        <p:spPr>
          <a:xfrm>
            <a:off x="468630" y="3669030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A1403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98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FFFFFF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3</a:t>
            </a:r>
            <a:endParaRPr lang="en-US" sz="1980" dirty="0"/>
          </a:p>
        </p:txBody>
      </p:sp>
      <p:sp>
        <p:nvSpPr>
          <p:cNvPr id="11" name="zpACg7uf"/>
          <p:cNvSpPr/>
          <p:nvPr/>
        </p:nvSpPr>
        <p:spPr>
          <a:xfrm>
            <a:off x="1108710" y="3584448"/>
            <a:ext cx="7566660" cy="5372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77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1E2D3D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Be gentle and kind</a:t>
            </a:r>
            <a:r>
              <a:rPr lang="en-US" sz="1980" dirty="0">
                <a:solidFill>
                  <a:srgbClr val="1E2D3D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 whenever you watch them at work outside.</a:t>
            </a:r>
            <a:endParaRPr lang="en-US" sz="198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2d08c22-5bf5-4a4b-8ef4-a6607699c6ff"/>
          <p:cNvSpPr/>
          <p:nvPr/>
        </p:nvSpPr>
        <p:spPr>
          <a:xfrm>
            <a:off x="285750" y="120015"/>
            <a:ext cx="8572500" cy="72009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405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40" b="1" dirty="0">
                <a:solidFill>
                  <a:srgbClr val="2B4C7E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Bee Hero Review</a:t>
            </a:r>
            <a:endParaRPr lang="en-US" sz="3240" dirty="0"/>
          </a:p>
        </p:txBody>
      </p:sp>
      <p:sp>
        <p:nvSpPr>
          <p:cNvPr id="3" name="ade6ece2-d624-40a0-9526-96ff7e95a815"/>
          <p:cNvSpPr/>
          <p:nvPr/>
        </p:nvSpPr>
        <p:spPr>
          <a:xfrm>
            <a:off x="822960" y="1111568"/>
            <a:ext cx="7372350" cy="1143000"/>
          </a:xfrm>
          <a:prstGeom prst="roundRect">
            <a:avLst>
              <a:gd name="adj" fmla="val 10000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  <a:effectLst>
            <a:outerShdw sx="100000" sy="100000" kx="0" ky="0" algn="bl" rotWithShape="0" blurRad="0" dist="129286" dir="2700000">
              <a:srgbClr val="000000">
                <a:alpha val="100000"/>
              </a:srgbClr>
            </a:outerShdw>
          </a:effectLst>
        </p:spPr>
        <p:txBody>
          <a:bodyPr wrap="square" lIns="102870" tIns="102870" rIns="102870" bIns="102870" rtlCol="0" anchor="ctr"/>
          <a:lstStyle/>
          <a:p>
            <a:pPr algn="ctr" indent="0" marL="0">
              <a:lnSpc>
                <a:spcPts val="2475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dirty="0">
                <a:solidFill>
                  <a:srgbClr val="040F0F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Bees help our environment grow healthy food and flowers.</a:t>
            </a:r>
            <a:endParaRPr lang="en-US" sz="1980" dirty="0"/>
          </a:p>
        </p:txBody>
      </p:sp>
      <p:sp>
        <p:nvSpPr>
          <p:cNvPr id="4" name="0b858537-1998-415e-af32-60eebafdb593"/>
          <p:cNvSpPr/>
          <p:nvPr/>
        </p:nvSpPr>
        <p:spPr>
          <a:xfrm>
            <a:off x="2571750" y="2591752"/>
            <a:ext cx="1714500" cy="80010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45720">
            <a:solidFill>
              <a:srgbClr val="000000"/>
            </a:solidFill>
          </a:ln>
        </p:spPr>
        <p:txBody>
          <a:bodyPr wrap="square" lIns="91440" tIns="91440" rIns="91440" bIns="91440" rtlCol="0" anchor="ctr"/>
          <a:lstStyle/>
          <a:p>
            <a:pPr algn="ctr" indent="0" marL="0">
              <a:lnSpc>
                <a:spcPts val="2925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340" dirty="0">
                <a:solidFill>
                  <a:srgbClr val="040F0F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👍 </a:t>
            </a:r>
            <a:r>
              <a:rPr lang="en-US" sz="2340" b="1" dirty="0">
                <a:solidFill>
                  <a:srgbClr val="040F0F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TRUE</a:t>
            </a:r>
            <a:endParaRPr lang="en-US" sz="2340" dirty="0"/>
          </a:p>
        </p:txBody>
      </p:sp>
      <p:sp>
        <p:nvSpPr>
          <p:cNvPr id="5" name="0fe79317-5ac4-4f36-b199-a7f02e03a2ca"/>
          <p:cNvSpPr/>
          <p:nvPr/>
        </p:nvSpPr>
        <p:spPr>
          <a:xfrm>
            <a:off x="4857750" y="2591752"/>
            <a:ext cx="1714500" cy="80010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45720">
            <a:solidFill>
              <a:srgbClr val="000000"/>
            </a:solidFill>
          </a:ln>
        </p:spPr>
        <p:txBody>
          <a:bodyPr wrap="square" lIns="91440" tIns="91440" rIns="91440" bIns="91440" rtlCol="0" anchor="ctr"/>
          <a:lstStyle/>
          <a:p>
            <a:pPr algn="ctr" indent="0" marL="0">
              <a:lnSpc>
                <a:spcPts val="2925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340" dirty="0">
                <a:solidFill>
                  <a:srgbClr val="040F0F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👎 </a:t>
            </a:r>
            <a:r>
              <a:rPr lang="en-US" sz="2340" b="1" dirty="0">
                <a:solidFill>
                  <a:srgbClr val="040F0F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FALSE</a:t>
            </a:r>
            <a:endParaRPr lang="en-US" sz="2340" dirty="0"/>
          </a:p>
        </p:txBody>
      </p:sp>
      <p:sp>
        <p:nvSpPr>
          <p:cNvPr id="6" name="bb8feb11-6cf8-4fa3-9a73-b919a70bb5d9"/>
          <p:cNvSpPr/>
          <p:nvPr/>
        </p:nvSpPr>
        <p:spPr>
          <a:xfrm>
            <a:off x="2571750" y="3689033"/>
            <a:ext cx="5715000" cy="4572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025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A14030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🤔 </a:t>
            </a:r>
            <a:r>
              <a:rPr lang="en-US" sz="1620" i="1" dirty="0">
                <a:solidFill>
                  <a:srgbClr val="A14030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Be ready to explain your thinking.</a:t>
            </a:r>
            <a:endParaRPr lang="en-US" sz="162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2d08c22-5bf5-4a4b-8ef4-a6607699c6ff"/>
          <p:cNvSpPr/>
          <p:nvPr/>
        </p:nvSpPr>
        <p:spPr>
          <a:xfrm>
            <a:off x="285750" y="120015"/>
            <a:ext cx="8572500" cy="72009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405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40" b="1" dirty="0">
                <a:solidFill>
                  <a:srgbClr val="2B4C7E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Bee Hero Review</a:t>
            </a:r>
            <a:endParaRPr lang="en-US" sz="3240" dirty="0"/>
          </a:p>
        </p:txBody>
      </p:sp>
      <p:sp>
        <p:nvSpPr>
          <p:cNvPr id="3" name="ade6ece2-d624-40a0-9526-96ff7e95a815"/>
          <p:cNvSpPr/>
          <p:nvPr/>
        </p:nvSpPr>
        <p:spPr>
          <a:xfrm>
            <a:off x="822960" y="1111568"/>
            <a:ext cx="7372350" cy="1143000"/>
          </a:xfrm>
          <a:prstGeom prst="roundRect">
            <a:avLst>
              <a:gd name="adj" fmla="val 10000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  <a:effectLst>
            <a:outerShdw sx="100000" sy="100000" kx="0" ky="0" algn="bl" rotWithShape="0" blurRad="0" dist="129286" dir="2700000">
              <a:srgbClr val="000000">
                <a:alpha val="100000"/>
              </a:srgbClr>
            </a:outerShdw>
          </a:effectLst>
        </p:spPr>
        <p:txBody>
          <a:bodyPr wrap="square" lIns="102870" tIns="102870" rIns="102870" bIns="102870" rtlCol="0" anchor="ctr"/>
          <a:lstStyle/>
          <a:p>
            <a:pPr algn="ctr" indent="0" marL="0">
              <a:lnSpc>
                <a:spcPts val="2475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dirty="0">
                <a:solidFill>
                  <a:srgbClr val="040F0F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Bees help our environment grow healthy food and flowers.</a:t>
            </a:r>
            <a:endParaRPr lang="en-US" sz="1980" dirty="0"/>
          </a:p>
        </p:txBody>
      </p:sp>
      <p:sp>
        <p:nvSpPr>
          <p:cNvPr id="4" name="0b858537-1998-415e-af32-60eebafdb593"/>
          <p:cNvSpPr/>
          <p:nvPr/>
        </p:nvSpPr>
        <p:spPr>
          <a:xfrm>
            <a:off x="2571750" y="2591752"/>
            <a:ext cx="1714500" cy="80010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45720">
            <a:solidFill>
              <a:srgbClr val="2C6E49"/>
            </a:solidFill>
          </a:ln>
        </p:spPr>
        <p:txBody>
          <a:bodyPr wrap="square" lIns="91440" tIns="91440" rIns="91440" bIns="91440" rtlCol="0" anchor="ctr"/>
          <a:lstStyle/>
          <a:p>
            <a:pPr algn="ctr" indent="0" marL="0">
              <a:lnSpc>
                <a:spcPts val="2925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340" dirty="0">
                <a:solidFill>
                  <a:srgbClr val="040F0F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👍 </a:t>
            </a:r>
            <a:r>
              <a:rPr lang="en-US" sz="2340" b="1" dirty="0">
                <a:solidFill>
                  <a:srgbClr val="040F0F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TRUE</a:t>
            </a:r>
            <a:endParaRPr lang="en-US" sz="2340" dirty="0"/>
          </a:p>
        </p:txBody>
      </p:sp>
      <p:sp>
        <p:nvSpPr>
          <p:cNvPr id="5" name="0fe79317-5ac4-4f36-b199-a7f02e03a2ca"/>
          <p:cNvSpPr/>
          <p:nvPr/>
        </p:nvSpPr>
        <p:spPr>
          <a:xfrm>
            <a:off x="4857750" y="2591752"/>
            <a:ext cx="1714500" cy="80010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45720">
            <a:solidFill>
              <a:srgbClr val="000000"/>
            </a:solidFill>
          </a:ln>
        </p:spPr>
        <p:txBody>
          <a:bodyPr wrap="square" lIns="91440" tIns="91440" rIns="91440" bIns="91440" rtlCol="0" anchor="ctr"/>
          <a:lstStyle/>
          <a:p>
            <a:pPr algn="ctr" indent="0" marL="0">
              <a:lnSpc>
                <a:spcPts val="2925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340" dirty="0">
                <a:solidFill>
                  <a:srgbClr val="040F0F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👎 </a:t>
            </a:r>
            <a:r>
              <a:rPr lang="en-US" sz="2340" b="1" dirty="0">
                <a:solidFill>
                  <a:srgbClr val="040F0F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FALSE</a:t>
            </a:r>
            <a:endParaRPr lang="en-US" sz="2340" dirty="0"/>
          </a:p>
        </p:txBody>
      </p:sp>
      <p:sp>
        <p:nvSpPr>
          <p:cNvPr id="6" name="531cf949-e5e6-498d-95db-bbe9c1fa9173"/>
          <p:cNvSpPr/>
          <p:nvPr/>
        </p:nvSpPr>
        <p:spPr>
          <a:xfrm>
            <a:off x="8366760" y="285750"/>
            <a:ext cx="548640" cy="548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r" indent="0" marL="0">
              <a:lnSpc>
                <a:spcPts val="450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dirty="0">
                <a:solidFill>
                  <a:srgbClr val="1E2D3D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✅</a:t>
            </a:r>
            <a:endParaRPr lang="en-US" sz="3600" dirty="0"/>
          </a:p>
        </p:txBody>
      </p:sp>
      <p:sp>
        <p:nvSpPr>
          <p:cNvPr id="7" name="5fabcfe2-c4e1-48f9-9ede-33e85f428f8d"/>
          <p:cNvSpPr/>
          <p:nvPr/>
        </p:nvSpPr>
        <p:spPr>
          <a:xfrm>
            <a:off x="457200" y="3629025"/>
            <a:ext cx="8229600" cy="1028700"/>
          </a:xfrm>
          <a:prstGeom prst="roundRect">
            <a:avLst>
              <a:gd name="adj" fmla="val 8889"/>
            </a:avLst>
          </a:prstGeom>
          <a:solidFill>
            <a:srgbClr val="FAEFDA"/>
          </a:solidFill>
          <a:ln w="11430">
            <a:solidFill>
              <a:srgbClr val="573B06">
                <a:alpha val="20000"/>
              </a:srgbClr>
            </a:solidFill>
          </a:ln>
        </p:spPr>
        <p:txBody>
          <a:bodyPr wrap="square" lIns="125730" tIns="125730" rIns="125730" bIns="125730" rtlCol="0" anchor="t"/>
          <a:lstStyle/>
          <a:p>
            <a:pPr algn="l" indent="0" marL="0">
              <a:lnSpc>
                <a:spcPts val="225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573B06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🔑 </a:t>
            </a:r>
            <a:r>
              <a:rPr lang="en-US" sz="1800" b="1" dirty="0">
                <a:solidFill>
                  <a:srgbClr val="573B06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Why is that?</a:t>
            </a:r>
            <a:endParaRPr lang="en-US" sz="1800" dirty="0"/>
          </a:p>
          <a:p>
            <a:pPr algn="l" indent="0" marL="0">
              <a:lnSpc>
                <a:spcPts val="2475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dirty="0">
                <a:solidFill>
                  <a:srgbClr val="573B06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They carry pollen between blossoms as they fly</a:t>
            </a:r>
            <a:endParaRPr lang="en-US" sz="1800" dirty="0"/>
          </a:p>
        </p:txBody>
      </p:sp>
      <p:sp>
        <p:nvSpPr>
          <p:cNvPr id="8" name="b13d2af3-cbbf-4caa-897a-8c62bc64d249"/>
          <p:cNvSpPr/>
          <p:nvPr/>
        </p:nvSpPr>
        <p:spPr>
          <a:xfrm>
            <a:off x="4149090" y="2473135"/>
            <a:ext cx="274320" cy="274320"/>
          </a:xfrm>
          <a:prstGeom prst="roundRect">
            <a:avLst>
              <a:gd name="adj" fmla="val 25000"/>
            </a:avLst>
          </a:prstGeom>
          <a:solidFill>
            <a:srgbClr val="2C6E49"/>
          </a:solidFill>
          <a:ln/>
        </p:spPr>
        <p:txBody>
          <a:bodyPr wrap="square" lIns="45720" tIns="45720" rIns="45720" bIns="45720" rtlCol="0" anchor="ctr"/>
          <a:lstStyle/>
          <a:p>
            <a:pPr algn="ctr" indent="0" marL="0">
              <a:lnSpc>
                <a:spcPts val="1463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Lexie Readable" pitchFamily="34" charset="0"/>
                <a:ea typeface="Lexie Readable" pitchFamily="34" charset="-122"/>
                <a:cs typeface="Lexie Readable" pitchFamily="34" charset="-120"/>
              </a:rPr>
              <a:t>✓</a:t>
            </a:r>
            <a:endParaRPr lang="en-US" sz="117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Busy Bees</dc:title>
  <dc:subject>PptxGenJS Presentation</dc:subject>
  <dc:creator>PptxGenJS</dc:creator>
  <cp:lastModifiedBy>PptxGenJS</cp:lastModifiedBy>
  <cp:revision>1</cp:revision>
  <dcterms:created xsi:type="dcterms:W3CDTF">2026-09-21T18:36:45Z</dcterms:created>
  <dcterms:modified xsi:type="dcterms:W3CDTF">2026-09-21T18:36:45Z</dcterms:modified>
</cp:coreProperties>
</file>