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65" r:id="rId3"/>
    <p:sldId id="268" r:id="rId4"/>
    <p:sldId id="263" r:id="rId5"/>
    <p:sldId id="267" r:id="rId6"/>
    <p:sldId id="264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DD85"/>
    <a:srgbClr val="FFD317"/>
    <a:srgbClr val="6844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9" autoAdjust="0"/>
    <p:restoredTop sz="93973" autoAdjust="0"/>
  </p:normalViewPr>
  <p:slideViewPr>
    <p:cSldViewPr>
      <p:cViewPr varScale="1">
        <p:scale>
          <a:sx n="83" d="100"/>
          <a:sy n="83" d="100"/>
        </p:scale>
        <p:origin x="-15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99ABC-C7A2-E14E-AC09-387E0D224D0C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14B10-8757-5047-BE98-90CF3DA86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8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7CE173-6954-4AEE-8295-5C42EFCE1F2B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78010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-900608" y="2348880"/>
            <a:ext cx="6400800" cy="1473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Maria </a:t>
            </a:r>
            <a:r>
              <a:rPr lang="en-US" dirty="0" err="1" smtClean="0">
                <a:solidFill>
                  <a:schemeClr val="tx1"/>
                </a:solidFill>
                <a:ea typeface="ＭＳ Ｐゴシック" pitchFamily="34" charset="-128"/>
              </a:rPr>
              <a:t>Stalia</a:t>
            </a:r>
            <a:endParaRPr lang="el-GR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Class 6</a:t>
            </a:r>
          </a:p>
          <a:p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27</a:t>
            </a:r>
            <a:r>
              <a:rPr lang="en-US" baseline="30000" dirty="0" smtClean="0">
                <a:solidFill>
                  <a:schemeClr val="tx1"/>
                </a:solidFill>
                <a:ea typeface="ＭＳ Ｐゴシック" pitchFamily="34" charset="-128"/>
              </a:rPr>
              <a:t>th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primary school of </a:t>
            </a:r>
          </a:p>
          <a:p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Thessaloniki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23528" y="6093296"/>
            <a:ext cx="3786691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English Language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ΤΑΞΗ ΣΤ’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Graphics: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https://pixabay.com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F: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204864"/>
            <a:ext cx="1475656" cy="2736304"/>
          </a:xfrm>
          <a:prstGeom prst="rect">
            <a:avLst/>
          </a:prstGeom>
          <a:noFill/>
        </p:spPr>
      </p:pic>
      <p:pic>
        <p:nvPicPr>
          <p:cNvPr id="7" name="6 - Εικόνα" descr="counting-154152_6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3810000"/>
            <a:ext cx="6096000" cy="3048000"/>
          </a:xfrm>
          <a:prstGeom prst="rect">
            <a:avLst/>
          </a:prstGeom>
        </p:spPr>
      </p:pic>
      <p:pic>
        <p:nvPicPr>
          <p:cNvPr id="8" name="7 - Εικόνα" descr="countables-ang-chart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04664"/>
            <a:ext cx="3888432" cy="3384376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r>
              <a:rPr lang="en-GB" dirty="0" smtClean="0"/>
              <a:t>What do we mean by this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Countable</a:t>
            </a:r>
            <a:endParaRPr lang="en-GB" b="1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a</a:t>
            </a:r>
            <a:r>
              <a:rPr lang="en-GB" dirty="0" smtClean="0"/>
              <a:t>re </a:t>
            </a:r>
            <a:r>
              <a:rPr lang="en-GB" dirty="0" smtClean="0"/>
              <a:t>the things that </a:t>
            </a:r>
            <a:r>
              <a:rPr lang="en-GB" b="1" u="sng" dirty="0" smtClean="0"/>
              <a:t>we can </a:t>
            </a:r>
            <a:r>
              <a:rPr lang="en-GB" b="1" u="sng" dirty="0" smtClean="0"/>
              <a:t>count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A book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An apple</a:t>
            </a:r>
            <a:endParaRPr lang="en-GB" dirty="0" smtClean="0"/>
          </a:p>
          <a:p>
            <a:r>
              <a:rPr lang="en-GB" dirty="0" smtClean="0"/>
              <a:t>1,2,3...books</a:t>
            </a:r>
          </a:p>
          <a:p>
            <a:r>
              <a:rPr lang="en-GB" dirty="0" smtClean="0"/>
              <a:t>1,2,3... Bananas</a:t>
            </a:r>
          </a:p>
          <a:p>
            <a:r>
              <a:rPr lang="en-GB" dirty="0" smtClean="0"/>
              <a:t>1,2,3... Apples</a:t>
            </a:r>
          </a:p>
          <a:p>
            <a:r>
              <a:rPr lang="en-GB" dirty="0" smtClean="0"/>
              <a:t>1,2,3... Houses</a:t>
            </a:r>
          </a:p>
          <a:p>
            <a:r>
              <a:rPr lang="en-GB" dirty="0" smtClean="0"/>
              <a:t>1,2,3... dolls</a:t>
            </a:r>
          </a:p>
          <a:p>
            <a:endParaRPr lang="en-GB" dirty="0"/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76635"/>
            <a:ext cx="1164887" cy="1900237"/>
          </a:xfrm>
          <a:prstGeom prst="rect">
            <a:avLst/>
          </a:prstGeom>
          <a:noFill/>
        </p:spPr>
      </p:pic>
      <p:sp>
        <p:nvSpPr>
          <p:cNvPr id="13" name="12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Countable nouns</a:t>
            </a:r>
            <a:endParaRPr lang="el-GR" dirty="0"/>
          </a:p>
        </p:txBody>
      </p:sp>
      <p:pic>
        <p:nvPicPr>
          <p:cNvPr id="10" name="9 - Θέση περιεχομένου" descr="countable-uncountable-nouns-1-728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</p:spTree>
  </p:cSld>
  <p:clrMapOvr>
    <a:masterClrMapping/>
  </p:clrMapOvr>
  <p:transition>
    <p:wipe dir="r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r>
              <a:rPr lang="en-GB" dirty="0" smtClean="0"/>
              <a:t>What do we mean by this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8200" y="2492896"/>
            <a:ext cx="3822192" cy="639762"/>
          </a:xfrm>
        </p:spPr>
        <p:txBody>
          <a:bodyPr/>
          <a:lstStyle/>
          <a:p>
            <a:r>
              <a:rPr lang="en-GB" b="1" dirty="0" smtClean="0"/>
              <a:t>U</a:t>
            </a:r>
            <a:r>
              <a:rPr lang="en-GB" b="1" dirty="0" smtClean="0"/>
              <a:t>ncountable</a:t>
            </a:r>
            <a:endParaRPr lang="en-GB" b="1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4" y="3068960"/>
            <a:ext cx="4247455" cy="345638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6200" dirty="0" smtClean="0"/>
              <a:t>a</a:t>
            </a:r>
            <a:r>
              <a:rPr lang="en-GB" sz="6200" dirty="0" smtClean="0"/>
              <a:t>re </a:t>
            </a:r>
            <a:r>
              <a:rPr lang="en-GB" sz="6200" dirty="0" smtClean="0"/>
              <a:t>the things that </a:t>
            </a:r>
            <a:r>
              <a:rPr lang="en-GB" sz="6200" b="1" u="sng" dirty="0" smtClean="0"/>
              <a:t>we can’t count</a:t>
            </a:r>
          </a:p>
          <a:p>
            <a:pPr>
              <a:buNone/>
            </a:pPr>
            <a:endParaRPr lang="en-GB" sz="4500" dirty="0" smtClean="0"/>
          </a:p>
          <a:p>
            <a:r>
              <a:rPr lang="en-GB" sz="4500" dirty="0" smtClean="0"/>
              <a:t>Liquids (water, wine, beer , coffee , tea etc.)</a:t>
            </a:r>
          </a:p>
          <a:p>
            <a:r>
              <a:rPr lang="en-GB" sz="4500" dirty="0" smtClean="0"/>
              <a:t>Chocolate</a:t>
            </a:r>
          </a:p>
          <a:p>
            <a:r>
              <a:rPr lang="en-GB" sz="4500" dirty="0" smtClean="0"/>
              <a:t>Sugar</a:t>
            </a:r>
          </a:p>
          <a:p>
            <a:r>
              <a:rPr lang="en-GB" sz="4500" dirty="0" smtClean="0"/>
              <a:t>Butter</a:t>
            </a:r>
          </a:p>
          <a:p>
            <a:r>
              <a:rPr lang="en-GB" sz="4500" dirty="0" smtClean="0"/>
              <a:t>Toothpaste</a:t>
            </a:r>
          </a:p>
          <a:p>
            <a:r>
              <a:rPr lang="en-GB" sz="4500" dirty="0" smtClean="0"/>
              <a:t>Salt, pepper</a:t>
            </a:r>
          </a:p>
          <a:p>
            <a:r>
              <a:rPr lang="en-GB" sz="4500" dirty="0" smtClean="0"/>
              <a:t>Cereal</a:t>
            </a:r>
          </a:p>
          <a:p>
            <a:r>
              <a:rPr lang="en-GB" sz="4500" dirty="0" smtClean="0"/>
              <a:t>Pasta</a:t>
            </a:r>
          </a:p>
          <a:p>
            <a:r>
              <a:rPr lang="en-GB" sz="4500" dirty="0" smtClean="0"/>
              <a:t>Cheese</a:t>
            </a:r>
          </a:p>
          <a:p>
            <a:r>
              <a:rPr lang="en-GB" sz="4500" dirty="0" smtClean="0"/>
              <a:t>Meat</a:t>
            </a:r>
          </a:p>
          <a:p>
            <a:r>
              <a:rPr lang="en-GB" sz="4500" dirty="0" smtClean="0"/>
              <a:t>Money</a:t>
            </a:r>
          </a:p>
          <a:p>
            <a:r>
              <a:rPr lang="en-GB" sz="4500" dirty="0" smtClean="0"/>
              <a:t>Hair</a:t>
            </a:r>
            <a:endParaRPr lang="en-GB" sz="4500" dirty="0" smtClean="0"/>
          </a:p>
          <a:p>
            <a:endParaRPr lang="en-GB" dirty="0" smtClean="0"/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76635"/>
            <a:ext cx="1164887" cy="1900237"/>
          </a:xfrm>
          <a:prstGeom prst="rect">
            <a:avLst/>
          </a:prstGeom>
          <a:noFill/>
        </p:spPr>
      </p:pic>
      <p:pic>
        <p:nvPicPr>
          <p:cNvPr id="12" name="11 - Εικόνα" descr="drop-148199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619672" y="2996952"/>
            <a:ext cx="1619672" cy="2283296"/>
          </a:xfrm>
          <a:prstGeom prst="rect">
            <a:avLst/>
          </a:prstGeom>
        </p:spPr>
      </p:pic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3822192" cy="639762"/>
          </a:xfrm>
        </p:spPr>
        <p:txBody>
          <a:bodyPr/>
          <a:lstStyle/>
          <a:p>
            <a:r>
              <a:rPr lang="en-US" dirty="0" smtClean="0"/>
              <a:t>Uncountable nouns</a:t>
            </a:r>
            <a:endParaRPr lang="el-GR" dirty="0"/>
          </a:p>
        </p:txBody>
      </p:sp>
      <p:pic>
        <p:nvPicPr>
          <p:cNvPr id="9" name="8 - Θέση περιεχομένου" descr="UncountableNouns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86888" y="1975580"/>
            <a:ext cx="3453064" cy="4150583"/>
          </a:xfrm>
        </p:spPr>
      </p:pic>
    </p:spTree>
  </p:cSld>
  <p:clrMapOvr>
    <a:masterClrMapping/>
  </p:clrMapOvr>
  <p:transition>
    <p:wipe dir="r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899592" y="1628800"/>
            <a:ext cx="3352800" cy="12527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 smtClean="0"/>
              <a:t>Uncountable nouns</a:t>
            </a:r>
            <a:endParaRPr lang="el-GR" u="sng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Instead of using </a:t>
            </a:r>
            <a:r>
              <a:rPr lang="en-GB" b="1" i="1" dirty="0" smtClean="0"/>
              <a:t>a</a:t>
            </a:r>
            <a:r>
              <a:rPr lang="en-GB" dirty="0" smtClean="0"/>
              <a:t> or </a:t>
            </a:r>
            <a:r>
              <a:rPr lang="en-GB" b="1" i="1" dirty="0" smtClean="0"/>
              <a:t>an</a:t>
            </a:r>
            <a:r>
              <a:rPr lang="en-GB" dirty="0" smtClean="0"/>
              <a:t>, there are some phrases to show the weight, the </a:t>
            </a:r>
            <a:r>
              <a:rPr lang="en-GB" dirty="0" smtClean="0"/>
              <a:t>package, the container, </a:t>
            </a:r>
            <a:r>
              <a:rPr lang="en-GB" dirty="0" smtClean="0"/>
              <a:t>etc.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i="1" dirty="0" smtClean="0">
                <a:solidFill>
                  <a:srgbClr val="FF0000"/>
                </a:solidFill>
              </a:rPr>
              <a:t>      A glass of</a:t>
            </a:r>
            <a:endParaRPr lang="en-GB" i="1" dirty="0" smtClean="0">
              <a:solidFill>
                <a:srgbClr val="FF0000"/>
              </a:solidFill>
            </a:endParaRPr>
          </a:p>
          <a:p>
            <a:r>
              <a:rPr lang="en-GB" i="1" dirty="0" smtClean="0">
                <a:solidFill>
                  <a:srgbClr val="FF0000"/>
                </a:solidFill>
              </a:rPr>
              <a:t>A bottle of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A  bowl of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A carton of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A tube of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A box of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A packet of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A kilo of 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76635"/>
            <a:ext cx="1164887" cy="1900237"/>
          </a:xfrm>
          <a:prstGeom prst="rect">
            <a:avLst/>
          </a:prstGeom>
          <a:noFill/>
        </p:spPr>
      </p:pic>
      <p:pic>
        <p:nvPicPr>
          <p:cNvPr id="5" name="4 - Εικόνα" descr="breakfast-2801031_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140968"/>
            <a:ext cx="4213988" cy="280493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9065 L -0.00382 0.242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title"/>
          </p:nvPr>
        </p:nvSpPr>
        <p:spPr>
          <a:scene3d>
            <a:camera prst="perspectiveRelaxed"/>
            <a:lightRig rig="threePt" dir="t"/>
          </a:scene3d>
        </p:spPr>
        <p:txBody>
          <a:bodyPr/>
          <a:lstStyle/>
          <a:p>
            <a:endParaRPr lang="en-GB" dirty="0"/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3822192" cy="639762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Some(</a:t>
            </a:r>
            <a:r>
              <a:rPr lang="el-GR" b="1" u="sng" dirty="0" smtClean="0">
                <a:solidFill>
                  <a:srgbClr val="FF0000"/>
                </a:solidFill>
              </a:rPr>
              <a:t>μερικά)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6" name="15 - Θέση περιεχομένου"/>
          <p:cNvSpPr>
            <a:spLocks noGrp="1"/>
          </p:cNvSpPr>
          <p:nvPr>
            <p:ph sz="half" idx="2"/>
          </p:nvPr>
        </p:nvSpPr>
        <p:spPr>
          <a:xfrm>
            <a:off x="755576" y="2636912"/>
            <a:ext cx="3960440" cy="3600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We use some in </a:t>
            </a:r>
            <a:r>
              <a:rPr lang="en-GB" u="sng" dirty="0" smtClean="0">
                <a:solidFill>
                  <a:srgbClr val="FF0000"/>
                </a:solidFill>
              </a:rPr>
              <a:t>affirmative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We’ve got </a:t>
            </a:r>
            <a:r>
              <a:rPr lang="en-GB" i="1" dirty="0" smtClean="0">
                <a:solidFill>
                  <a:srgbClr val="FF0000"/>
                </a:solidFill>
              </a:rPr>
              <a:t>some books </a:t>
            </a:r>
            <a:r>
              <a:rPr lang="en-GB" i="1" dirty="0" smtClean="0">
                <a:solidFill>
                  <a:schemeClr val="tx1"/>
                </a:solidFill>
              </a:rPr>
              <a:t>in the bookcase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We need </a:t>
            </a:r>
            <a:r>
              <a:rPr lang="en-GB" i="1" dirty="0" smtClean="0">
                <a:solidFill>
                  <a:srgbClr val="FF0000"/>
                </a:solidFill>
              </a:rPr>
              <a:t>some sugar </a:t>
            </a:r>
            <a:r>
              <a:rPr lang="en-GB" i="1" dirty="0" smtClean="0">
                <a:solidFill>
                  <a:schemeClr val="tx1"/>
                </a:solidFill>
              </a:rPr>
              <a:t>for the cake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Exception: </a:t>
            </a:r>
            <a:r>
              <a:rPr lang="en-GB" dirty="0" smtClean="0">
                <a:solidFill>
                  <a:schemeClr val="tx1"/>
                </a:solidFill>
              </a:rPr>
              <a:t>W</a:t>
            </a:r>
            <a:r>
              <a:rPr lang="en-GB" dirty="0" smtClean="0">
                <a:solidFill>
                  <a:schemeClr val="tx1"/>
                </a:solidFill>
              </a:rPr>
              <a:t>ould</a:t>
            </a:r>
            <a:r>
              <a:rPr lang="en-GB" dirty="0" smtClean="0"/>
              <a:t> </a:t>
            </a:r>
            <a:r>
              <a:rPr lang="en-GB" dirty="0" smtClean="0"/>
              <a:t>you like </a:t>
            </a:r>
            <a:r>
              <a:rPr lang="en-GB" b="1" i="1" dirty="0" smtClean="0">
                <a:solidFill>
                  <a:srgbClr val="FF0000"/>
                </a:solidFill>
              </a:rPr>
              <a:t>some tea</a:t>
            </a:r>
            <a:r>
              <a:rPr lang="en-GB" b="1" i="1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endParaRPr lang="en-GB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tx1"/>
                </a:solidFill>
              </a:rPr>
              <a:t>We use </a:t>
            </a:r>
            <a:r>
              <a:rPr lang="en-GB" dirty="0" smtClean="0">
                <a:solidFill>
                  <a:srgbClr val="FF0000"/>
                </a:solidFill>
              </a:rPr>
              <a:t>a lot of/lots of </a:t>
            </a:r>
            <a:r>
              <a:rPr lang="en-GB" dirty="0" smtClean="0">
                <a:solidFill>
                  <a:schemeClr val="tx1"/>
                </a:solidFill>
              </a:rPr>
              <a:t>in </a:t>
            </a:r>
            <a:r>
              <a:rPr lang="en-GB" u="sng" dirty="0" smtClean="0">
                <a:solidFill>
                  <a:srgbClr val="FF0000"/>
                </a:solidFill>
              </a:rPr>
              <a:t>affirmative</a:t>
            </a:r>
            <a:endParaRPr lang="en-GB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 lot of/lots of (</a:t>
            </a:r>
            <a:r>
              <a:rPr lang="el-GR" dirty="0" smtClean="0">
                <a:solidFill>
                  <a:srgbClr val="FF0000"/>
                </a:solidFill>
              </a:rPr>
              <a:t>πολλοί/-</a:t>
            </a:r>
            <a:r>
              <a:rPr lang="el-GR" dirty="0" err="1" smtClean="0">
                <a:solidFill>
                  <a:srgbClr val="FF0000"/>
                </a:solidFill>
              </a:rPr>
              <a:t>ές</a:t>
            </a:r>
            <a:r>
              <a:rPr lang="el-GR" dirty="0" smtClean="0">
                <a:solidFill>
                  <a:srgbClr val="FF0000"/>
                </a:solidFill>
              </a:rPr>
              <a:t>-ά/</a:t>
            </a:r>
            <a:r>
              <a:rPr lang="el-GR" dirty="0" err="1" smtClean="0">
                <a:solidFill>
                  <a:srgbClr val="FF0000"/>
                </a:solidFill>
              </a:rPr>
              <a:t>πολ</a:t>
            </a:r>
            <a:r>
              <a:rPr lang="el-GR" dirty="0" smtClean="0">
                <a:solidFill>
                  <a:srgbClr val="FF0000"/>
                </a:solidFill>
              </a:rPr>
              <a:t>ύ)</a:t>
            </a:r>
          </a:p>
          <a:p>
            <a:pPr>
              <a:buNone/>
            </a:pPr>
            <a:r>
              <a:rPr lang="en-US" i="1" dirty="0" smtClean="0">
                <a:solidFill>
                  <a:schemeClr val="tx1"/>
                </a:solidFill>
              </a:rPr>
              <a:t>Mary has got </a:t>
            </a:r>
            <a:r>
              <a:rPr lang="en-US" i="1" dirty="0" smtClean="0">
                <a:solidFill>
                  <a:srgbClr val="FF0000"/>
                </a:solidFill>
              </a:rPr>
              <a:t>a lot of/lots of </a:t>
            </a:r>
            <a:r>
              <a:rPr lang="en-US" i="1" dirty="0" smtClean="0">
                <a:solidFill>
                  <a:schemeClr val="tx1"/>
                </a:solidFill>
              </a:rPr>
              <a:t>dresses</a:t>
            </a:r>
          </a:p>
          <a:p>
            <a:pPr>
              <a:buNone/>
            </a:pPr>
            <a:r>
              <a:rPr lang="en-US" i="1" dirty="0" smtClean="0">
                <a:solidFill>
                  <a:schemeClr val="tx1"/>
                </a:solidFill>
              </a:rPr>
              <a:t>Mum has got </a:t>
            </a:r>
            <a:r>
              <a:rPr lang="en-US" i="1" dirty="0" smtClean="0">
                <a:solidFill>
                  <a:srgbClr val="FF0000"/>
                </a:solidFill>
              </a:rPr>
              <a:t>a lot of/lots of </a:t>
            </a:r>
            <a:r>
              <a:rPr lang="en-US" i="1" dirty="0" smtClean="0">
                <a:solidFill>
                  <a:schemeClr val="tx1"/>
                </a:solidFill>
              </a:rPr>
              <a:t>bread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7" name="16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3822192" cy="639762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Any</a:t>
            </a:r>
            <a:r>
              <a:rPr lang="el-GR" b="1" u="sng" dirty="0" smtClean="0">
                <a:solidFill>
                  <a:srgbClr val="FF0000"/>
                </a:solidFill>
              </a:rPr>
              <a:t> (καθόλου)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3822192" cy="26971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We use any in </a:t>
            </a:r>
            <a:r>
              <a:rPr lang="en-GB" u="sng" dirty="0" smtClean="0">
                <a:solidFill>
                  <a:srgbClr val="FF0000"/>
                </a:solidFill>
              </a:rPr>
              <a:t>questions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Have you got </a:t>
            </a:r>
            <a:r>
              <a:rPr lang="en-GB" i="1" dirty="0" smtClean="0">
                <a:solidFill>
                  <a:srgbClr val="FF0000"/>
                </a:solidFill>
              </a:rPr>
              <a:t>any apples?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Do you need </a:t>
            </a:r>
            <a:r>
              <a:rPr lang="en-GB" i="1" dirty="0" smtClean="0">
                <a:solidFill>
                  <a:srgbClr val="FF0000"/>
                </a:solidFill>
              </a:rPr>
              <a:t>any flour?</a:t>
            </a:r>
            <a:endParaRPr lang="en-GB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We use any in </a:t>
            </a:r>
            <a:r>
              <a:rPr lang="en-GB" u="sng" dirty="0" smtClean="0">
                <a:solidFill>
                  <a:srgbClr val="FF0000"/>
                </a:solidFill>
              </a:rPr>
              <a:t>negative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I </a:t>
            </a:r>
            <a:r>
              <a:rPr lang="en-GB" i="1" dirty="0" err="1" smtClean="0">
                <a:solidFill>
                  <a:schemeClr val="tx1"/>
                </a:solidFill>
              </a:rPr>
              <a:t>haven’tgot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any pencils </a:t>
            </a:r>
            <a:r>
              <a:rPr lang="en-GB" i="1" dirty="0" smtClean="0">
                <a:solidFill>
                  <a:schemeClr val="tx1"/>
                </a:solidFill>
              </a:rPr>
              <a:t>in my bag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She hasn’t </a:t>
            </a:r>
            <a:r>
              <a:rPr lang="en-GB" b="1" i="1" dirty="0" smtClean="0">
                <a:solidFill>
                  <a:srgbClr val="FF0000"/>
                </a:solidFill>
              </a:rPr>
              <a:t>got </a:t>
            </a:r>
            <a:r>
              <a:rPr lang="en-GB" i="1" dirty="0" smtClean="0">
                <a:solidFill>
                  <a:srgbClr val="FF0000"/>
                </a:solidFill>
              </a:rPr>
              <a:t>any milk </a:t>
            </a:r>
            <a:r>
              <a:rPr lang="en-GB" i="1" dirty="0" smtClean="0">
                <a:solidFill>
                  <a:schemeClr val="tx1"/>
                </a:solidFill>
              </a:rPr>
              <a:t>in her glass</a:t>
            </a: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76635"/>
            <a:ext cx="1164887" cy="1900237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1043608" y="332656"/>
            <a:ext cx="71287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Countable and uncountable nouns</a:t>
            </a:r>
            <a:endParaRPr lang="el-G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7" grpId="0" build="p"/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Quantifiers</a:t>
            </a:r>
            <a:endParaRPr lang="en-GB" dirty="0"/>
          </a:p>
        </p:txBody>
      </p:sp>
      <p:sp>
        <p:nvSpPr>
          <p:cNvPr id="11" name="10 - Θέση κειμένου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3822192" cy="639762"/>
          </a:xfrm>
        </p:spPr>
        <p:txBody>
          <a:bodyPr/>
          <a:lstStyle/>
          <a:p>
            <a:r>
              <a:rPr lang="en-GB" b="1" dirty="0" smtClean="0"/>
              <a:t>C</a:t>
            </a:r>
            <a:r>
              <a:rPr lang="en-GB" b="1" dirty="0" smtClean="0"/>
              <a:t>ountable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395536" y="2348880"/>
            <a:ext cx="3820055" cy="410445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Many (negative + questions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i="1" dirty="0" smtClean="0"/>
              <a:t>Have you got </a:t>
            </a:r>
            <a:r>
              <a:rPr lang="en-GB" i="1" dirty="0" smtClean="0">
                <a:solidFill>
                  <a:srgbClr val="FF0000"/>
                </a:solidFill>
              </a:rPr>
              <a:t>many friends </a:t>
            </a:r>
            <a:r>
              <a:rPr lang="en-GB" i="1" dirty="0" smtClean="0"/>
              <a:t>here</a:t>
            </a:r>
            <a:r>
              <a:rPr lang="en-GB" i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I </a:t>
            </a:r>
            <a:r>
              <a:rPr lang="en-GB" i="1" dirty="0" err="1" smtClean="0">
                <a:solidFill>
                  <a:schemeClr val="tx1"/>
                </a:solidFill>
              </a:rPr>
              <a:t>have</a:t>
            </a:r>
            <a:r>
              <a:rPr lang="en-GB" i="1" dirty="0" err="1" smtClean="0">
                <a:solidFill>
                  <a:srgbClr val="FF0000"/>
                </a:solidFill>
              </a:rPr>
              <a:t>n’t</a:t>
            </a:r>
            <a:r>
              <a:rPr lang="en-GB" i="1" dirty="0" err="1" smtClean="0">
                <a:solidFill>
                  <a:schemeClr val="tx1"/>
                </a:solidFill>
              </a:rPr>
              <a:t>got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many oranges </a:t>
            </a:r>
            <a:r>
              <a:rPr lang="en-GB" i="1" dirty="0" smtClean="0">
                <a:solidFill>
                  <a:schemeClr val="tx1"/>
                </a:solidFill>
              </a:rPr>
              <a:t>in the fridge</a:t>
            </a:r>
            <a:endParaRPr lang="en-GB" i="1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How many? (questions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 many </a:t>
            </a:r>
            <a:r>
              <a:rPr lang="en-GB" dirty="0" smtClean="0"/>
              <a:t>balloons has she got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A few</a:t>
            </a:r>
            <a:r>
              <a:rPr lang="en-GB" dirty="0" smtClean="0">
                <a:solidFill>
                  <a:schemeClr val="tx1"/>
                </a:solidFill>
              </a:rPr>
              <a:t>(=</a:t>
            </a:r>
            <a:r>
              <a:rPr lang="el-GR" dirty="0" smtClean="0">
                <a:solidFill>
                  <a:schemeClr val="tx1"/>
                </a:solidFill>
              </a:rPr>
              <a:t>αρκετά)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(questions + affirmative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I’ve got </a:t>
            </a:r>
            <a:r>
              <a:rPr lang="en-GB" i="1" dirty="0" smtClean="0">
                <a:solidFill>
                  <a:srgbClr val="FF0000"/>
                </a:solidFill>
              </a:rPr>
              <a:t>a few </a:t>
            </a:r>
            <a:r>
              <a:rPr lang="en-GB" i="1" dirty="0" smtClean="0">
                <a:solidFill>
                  <a:schemeClr val="tx1"/>
                </a:solidFill>
              </a:rPr>
              <a:t>muffins. Let’s eat them!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Have you got </a:t>
            </a:r>
            <a:r>
              <a:rPr lang="en-GB" i="1" dirty="0" smtClean="0">
                <a:solidFill>
                  <a:srgbClr val="FF0000"/>
                </a:solidFill>
              </a:rPr>
              <a:t>a few </a:t>
            </a:r>
            <a:r>
              <a:rPr lang="en-GB" i="1" dirty="0" smtClean="0">
                <a:solidFill>
                  <a:schemeClr val="tx1"/>
                </a:solidFill>
              </a:rPr>
              <a:t>minutes?</a:t>
            </a:r>
            <a:endParaRPr lang="el-GR" i="1" dirty="0" smtClean="0">
              <a:solidFill>
                <a:schemeClr val="tx1"/>
              </a:solidFill>
            </a:endParaRPr>
          </a:p>
          <a:p>
            <a:endParaRPr lang="el-GR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Few(=</a:t>
            </a:r>
            <a:r>
              <a:rPr lang="el-GR" i="1" dirty="0" smtClean="0">
                <a:solidFill>
                  <a:schemeClr val="tx1"/>
                </a:solidFill>
              </a:rPr>
              <a:t>σχεδόν καθόλου)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l-GR" i="1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affirmative)</a:t>
            </a:r>
            <a:endParaRPr lang="el-GR" i="1" dirty="0" smtClean="0">
              <a:solidFill>
                <a:srgbClr val="FF0000"/>
              </a:solidFill>
            </a:endParaRPr>
          </a:p>
          <a:p>
            <a:r>
              <a:rPr lang="en-GB" i="1" dirty="0" smtClean="0">
                <a:solidFill>
                  <a:schemeClr val="tx1"/>
                </a:solidFill>
              </a:rPr>
              <a:t>We’ve got </a:t>
            </a:r>
            <a:r>
              <a:rPr lang="en-GB" i="1" dirty="0" smtClean="0">
                <a:solidFill>
                  <a:srgbClr val="FF0000"/>
                </a:solidFill>
              </a:rPr>
              <a:t>few</a:t>
            </a:r>
            <a:r>
              <a:rPr lang="en-GB" i="1" dirty="0" smtClean="0">
                <a:solidFill>
                  <a:schemeClr val="tx1"/>
                </a:solidFill>
              </a:rPr>
              <a:t> strawberries. We </a:t>
            </a:r>
            <a:r>
              <a:rPr lang="en-GB" i="1" dirty="0" smtClean="0">
                <a:solidFill>
                  <a:srgbClr val="FF0000"/>
                </a:solidFill>
              </a:rPr>
              <a:t>can’t </a:t>
            </a:r>
            <a:r>
              <a:rPr lang="en-GB" i="1" dirty="0" smtClean="0">
                <a:solidFill>
                  <a:schemeClr val="tx1"/>
                </a:solidFill>
              </a:rPr>
              <a:t>make a cake.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3822192" cy="639762"/>
          </a:xfrm>
        </p:spPr>
        <p:txBody>
          <a:bodyPr/>
          <a:lstStyle/>
          <a:p>
            <a:r>
              <a:rPr lang="en-GB" b="1" dirty="0" smtClean="0"/>
              <a:t>U</a:t>
            </a:r>
            <a:r>
              <a:rPr lang="en-GB" b="1" dirty="0" smtClean="0"/>
              <a:t>ncountable</a:t>
            </a:r>
            <a:endParaRPr lang="en-GB" b="1" dirty="0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427984" y="2420888"/>
            <a:ext cx="4320480" cy="4320480"/>
          </a:xfrm>
        </p:spPr>
        <p:txBody>
          <a:bodyPr>
            <a:normAutofit fontScale="70000" lnSpcReduction="20000"/>
          </a:bodyPr>
          <a:lstStyle/>
          <a:p>
            <a:r>
              <a:rPr lang="en-GB" sz="2600" dirty="0" smtClean="0">
                <a:solidFill>
                  <a:srgbClr val="FF0000"/>
                </a:solidFill>
              </a:rPr>
              <a:t>Much (negative + questions</a:t>
            </a:r>
            <a:r>
              <a:rPr lang="en-GB" sz="26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sz="2600" i="1" dirty="0" smtClean="0">
                <a:solidFill>
                  <a:schemeClr val="tx1"/>
                </a:solidFill>
              </a:rPr>
              <a:t>Have you got </a:t>
            </a:r>
            <a:r>
              <a:rPr lang="en-GB" sz="2600" i="1" dirty="0" smtClean="0">
                <a:solidFill>
                  <a:srgbClr val="FF0000"/>
                </a:solidFill>
              </a:rPr>
              <a:t>much </a:t>
            </a:r>
            <a:r>
              <a:rPr lang="en-GB" sz="2600" i="1" dirty="0" smtClean="0">
                <a:solidFill>
                  <a:schemeClr val="tx1"/>
                </a:solidFill>
              </a:rPr>
              <a:t>coffee?</a:t>
            </a:r>
          </a:p>
          <a:p>
            <a:r>
              <a:rPr lang="en-GB" sz="2600" i="1" dirty="0" smtClean="0">
                <a:solidFill>
                  <a:schemeClr val="tx1"/>
                </a:solidFill>
              </a:rPr>
              <a:t>I have</a:t>
            </a:r>
            <a:r>
              <a:rPr lang="en-GB" sz="2600" i="1" dirty="0" smtClean="0">
                <a:solidFill>
                  <a:srgbClr val="FF0000"/>
                </a:solidFill>
              </a:rPr>
              <a:t>n’t</a:t>
            </a:r>
            <a:r>
              <a:rPr lang="en-GB" sz="2600" i="1" dirty="0" smtClean="0">
                <a:solidFill>
                  <a:schemeClr val="tx1"/>
                </a:solidFill>
              </a:rPr>
              <a:t> got </a:t>
            </a:r>
            <a:r>
              <a:rPr lang="en-GB" sz="2600" i="1" dirty="0" smtClean="0">
                <a:solidFill>
                  <a:srgbClr val="FF0000"/>
                </a:solidFill>
              </a:rPr>
              <a:t>much</a:t>
            </a:r>
            <a:r>
              <a:rPr lang="en-GB" sz="2600" i="1" dirty="0" smtClean="0">
                <a:solidFill>
                  <a:schemeClr val="tx1"/>
                </a:solidFill>
              </a:rPr>
              <a:t> tea.</a:t>
            </a:r>
            <a:endParaRPr lang="en-GB" sz="2600" i="1" dirty="0" smtClean="0">
              <a:solidFill>
                <a:schemeClr val="tx1"/>
              </a:solidFill>
            </a:endParaRPr>
          </a:p>
          <a:p>
            <a:r>
              <a:rPr lang="en-GB" sz="2600" dirty="0" smtClean="0">
                <a:solidFill>
                  <a:srgbClr val="FF0000"/>
                </a:solidFill>
              </a:rPr>
              <a:t>How much? (questions</a:t>
            </a:r>
            <a:r>
              <a:rPr lang="en-GB" sz="26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sz="2600" i="1" dirty="0" smtClean="0">
                <a:solidFill>
                  <a:srgbClr val="FF0000"/>
                </a:solidFill>
              </a:rPr>
              <a:t>How much </a:t>
            </a:r>
            <a:r>
              <a:rPr lang="en-GB" sz="2600" i="1" dirty="0" smtClean="0">
                <a:solidFill>
                  <a:schemeClr val="tx1"/>
                </a:solidFill>
              </a:rPr>
              <a:t>money have you got?</a:t>
            </a:r>
          </a:p>
          <a:p>
            <a:endParaRPr lang="en-GB" sz="2600" dirty="0" smtClean="0">
              <a:solidFill>
                <a:schemeClr val="tx1"/>
              </a:solidFill>
            </a:endParaRPr>
          </a:p>
          <a:p>
            <a:r>
              <a:rPr lang="en-GB" sz="2600" dirty="0" smtClean="0">
                <a:solidFill>
                  <a:srgbClr val="FF0000"/>
                </a:solidFill>
              </a:rPr>
              <a:t>A little </a:t>
            </a:r>
            <a:r>
              <a:rPr lang="el-GR" sz="2600" dirty="0" smtClean="0">
                <a:solidFill>
                  <a:schemeClr val="tx1"/>
                </a:solidFill>
              </a:rPr>
              <a:t>(=αρκετό)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dirty="0" smtClean="0">
                <a:solidFill>
                  <a:srgbClr val="FF0000"/>
                </a:solidFill>
              </a:rPr>
              <a:t>(questions + affirmative</a:t>
            </a:r>
            <a:r>
              <a:rPr lang="en-GB" sz="2600" dirty="0" smtClean="0">
                <a:solidFill>
                  <a:srgbClr val="FF0000"/>
                </a:solidFill>
              </a:rPr>
              <a:t>)</a:t>
            </a:r>
            <a:endParaRPr lang="el-GR" sz="2600" dirty="0" smtClean="0">
              <a:solidFill>
                <a:srgbClr val="FF0000"/>
              </a:solidFill>
            </a:endParaRPr>
          </a:p>
          <a:p>
            <a:r>
              <a:rPr lang="en-US" sz="2600" i="1" dirty="0" smtClean="0">
                <a:solidFill>
                  <a:schemeClr val="tx1"/>
                </a:solidFill>
              </a:rPr>
              <a:t>Mum has got </a:t>
            </a:r>
            <a:r>
              <a:rPr lang="en-US" sz="2600" i="1" dirty="0" smtClean="0">
                <a:solidFill>
                  <a:srgbClr val="FF0000"/>
                </a:solidFill>
              </a:rPr>
              <a:t>a little </a:t>
            </a:r>
            <a:r>
              <a:rPr lang="en-US" sz="2600" i="1" dirty="0" smtClean="0">
                <a:solidFill>
                  <a:schemeClr val="tx1"/>
                </a:solidFill>
              </a:rPr>
              <a:t>butter. She can make a cake</a:t>
            </a:r>
          </a:p>
          <a:p>
            <a:r>
              <a:rPr lang="en-US" sz="2600" i="1" dirty="0" smtClean="0">
                <a:solidFill>
                  <a:schemeClr val="tx1"/>
                </a:solidFill>
              </a:rPr>
              <a:t>Can I have </a:t>
            </a:r>
            <a:r>
              <a:rPr lang="en-US" sz="2600" i="1" dirty="0" smtClean="0">
                <a:solidFill>
                  <a:srgbClr val="FF0000"/>
                </a:solidFill>
              </a:rPr>
              <a:t>a little </a:t>
            </a:r>
            <a:r>
              <a:rPr lang="en-US" sz="2600" i="1" dirty="0" smtClean="0">
                <a:solidFill>
                  <a:schemeClr val="tx1"/>
                </a:solidFill>
              </a:rPr>
              <a:t>water, please?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Little(=</a:t>
            </a:r>
            <a:r>
              <a:rPr lang="el-GR" sz="2600" dirty="0" smtClean="0">
                <a:solidFill>
                  <a:srgbClr val="FF0000"/>
                </a:solidFill>
              </a:rPr>
              <a:t>σχεδόν καθόλου)</a:t>
            </a:r>
          </a:p>
          <a:p>
            <a:r>
              <a:rPr lang="en-US" sz="2600" i="1" dirty="0" smtClean="0">
                <a:solidFill>
                  <a:schemeClr val="tx1"/>
                </a:solidFill>
              </a:rPr>
              <a:t>I’ve got </a:t>
            </a:r>
            <a:r>
              <a:rPr lang="en-US" sz="2600" i="1" dirty="0" smtClean="0">
                <a:solidFill>
                  <a:srgbClr val="FF0000"/>
                </a:solidFill>
              </a:rPr>
              <a:t>little</a:t>
            </a:r>
            <a:r>
              <a:rPr lang="en-US" sz="2600" i="1" dirty="0" smtClean="0">
                <a:solidFill>
                  <a:schemeClr val="tx1"/>
                </a:solidFill>
              </a:rPr>
              <a:t> sugar. I </a:t>
            </a:r>
            <a:r>
              <a:rPr lang="en-US" sz="2600" i="1" dirty="0" smtClean="0">
                <a:solidFill>
                  <a:srgbClr val="FF0000"/>
                </a:solidFill>
              </a:rPr>
              <a:t>can’t</a:t>
            </a:r>
            <a:r>
              <a:rPr lang="en-US" sz="2600" i="1" dirty="0" smtClean="0">
                <a:solidFill>
                  <a:schemeClr val="tx1"/>
                </a:solidFill>
              </a:rPr>
              <a:t> make a cake.</a:t>
            </a:r>
            <a:endParaRPr lang="el-GR" sz="2600" i="1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76635"/>
            <a:ext cx="1164887" cy="19002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4Engl">
  <a:themeElements>
    <a:clrScheme name="Custom 2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D7310"/>
      </a:accent1>
      <a:accent2>
        <a:srgbClr val="DE7310"/>
      </a:accent2>
      <a:accent3>
        <a:srgbClr val="DD7310"/>
      </a:accent3>
      <a:accent4>
        <a:srgbClr val="DE7310"/>
      </a:accent4>
      <a:accent5>
        <a:srgbClr val="DE7310"/>
      </a:accent5>
      <a:accent6>
        <a:srgbClr val="F79646"/>
      </a:accent6>
      <a:hlink>
        <a:srgbClr val="0000FF"/>
      </a:hlink>
      <a:folHlink>
        <a:srgbClr val="800080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4Engl" id="{B9E6B13B-6663-B146-AD5A-4684454FFBA1}" vid="{18BA6875-0D4B-044C-8973-E7A4D37496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Theme4Engl</Template>
  <TotalTime>2960</TotalTime>
  <Words>421</Words>
  <Application>Microsoft Office PowerPoint</Application>
  <PresentationFormat>Προβολή στην οθόνη (4:3)</PresentationFormat>
  <Paragraphs>93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Theme4Engl</vt:lpstr>
      <vt:lpstr>Διαφάνεια 1</vt:lpstr>
      <vt:lpstr>What do we mean by this?</vt:lpstr>
      <vt:lpstr>What do we mean by this?</vt:lpstr>
      <vt:lpstr>Uncountable nouns</vt:lpstr>
      <vt:lpstr>Διαφάνεια 5</vt:lpstr>
      <vt:lpstr>Quantifiers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johnhelen</dc:creator>
  <cp:lastModifiedBy>ΣΠΥΡΟΣ</cp:lastModifiedBy>
  <cp:revision>81</cp:revision>
  <dcterms:created xsi:type="dcterms:W3CDTF">2016-01-23T17:31:21Z</dcterms:created>
  <dcterms:modified xsi:type="dcterms:W3CDTF">2020-11-29T17:08:17Z</dcterms:modified>
</cp:coreProperties>
</file>