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Fredoka One"/>
      <p:regular r:id="rId21"/>
    </p:embeddedFont>
    <p:embeddedFont>
      <p:font typeface="Comic Neue"/>
      <p:regular r:id="rId22"/>
      <p:bold r:id="rId23"/>
    </p:embeddedFont>
    <p:embeddedFont>
      <p:font typeface="Inter"/>
      <p:bold r:id="rId24"/>
    </p:embeddedFont>
    <p:embeddedFont>
      <p:font typeface="Karla"/>
      <p:regular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chalkie.ai/player/a2bc79a5-32ac-4067-b567-222d7b20ccfd/747d6ab1-b010-4774-afe7-f1649cde7d7d?source=exported_presentation&amp;exportFormat=powerpoint" TargetMode="External"/><Relationship Id="rId1" Type="http://schemas.openxmlformats.org/officeDocument/2006/relationships/image" Target="../media/Slide-9-image-1.jpeg"/><Relationship Id="rId2" Type="http://schemas.openxmlformats.org/officeDocument/2006/relationships/image" Target="../media/image-9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app.chalkie.ai/player/a2bc79a5-32ac-4067-b567-222d7b20ccfd/747d6ab1-b010-4774-afe7-f1649cde7d7d?source=exported_presentation&amp;exportFormat=powerpoint" TargetMode="External"/><Relationship Id="rId1" Type="http://schemas.openxmlformats.org/officeDocument/2006/relationships/image" Target="../media/Slide-10-image-1.jpeg"/><Relationship Id="rId2" Type="http://schemas.openxmlformats.org/officeDocument/2006/relationships/image" Target="../media/image-10-2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2-image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1ad3a5b-5cc1-4d08-966a-6f2d1f341a44" descr="/home/forge/chalkie-production-workers-1/releases/77556996/backend/storage/app/render-specs/ba2442f6-7d23-403a-9026-c5d2f2e4c5bc/img_9345d99ab56fbe9c704b2b0a065dd2c3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260" y="742950"/>
            <a:ext cx="3657600" cy="3657600"/>
          </a:xfrm>
          <a:prstGeom prst="roundRect">
            <a:avLst>
              <a:gd name="adj" fmla="val 3750"/>
            </a:avLst>
          </a:prstGeom>
        </p:spPr>
      </p:pic>
      <p:sp>
        <p:nvSpPr>
          <p:cNvPr id="3" name="eebc72fd-4f94-471e-89cb-d7959960fbfc"/>
          <p:cNvSpPr/>
          <p:nvPr/>
        </p:nvSpPr>
        <p:spPr>
          <a:xfrm>
            <a:off x="4914900" y="1508760"/>
            <a:ext cx="3829050" cy="124358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FEE151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Meeting the Newcomers</a:t>
            </a:r>
            <a:endParaRPr lang="en-US" sz="3240" dirty="0"/>
          </a:p>
        </p:txBody>
      </p:sp>
      <p:sp>
        <p:nvSpPr>
          <p:cNvPr id="4" name="29487b57-6109-4a54-a3e4-bc67b5d69cc7"/>
          <p:cNvSpPr/>
          <p:nvPr/>
        </p:nvSpPr>
        <p:spPr>
          <a:xfrm>
            <a:off x="4914900" y="2674620"/>
            <a:ext cx="3829050" cy="10515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Discovering stories and cultures from new friends around the world.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add8b16-9154-4497-a919-bb387de026a6" descr="/home/forge/chalkie-production-workers-1/releases/77556996/backend/storage/app/render-specs/ba2442f6-7d23-403a-9026-c5d2f2e4c5bc/img_3f5e0b7f3b21b74ea2250a3e577ffe15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7850" y="0"/>
            <a:ext cx="3486150" cy="5143500"/>
          </a:xfrm>
          <a:prstGeom prst="roundRect">
            <a:avLst>
              <a:gd name="adj" fmla="val 3934"/>
            </a:avLst>
          </a:prstGeom>
        </p:spPr>
      </p:pic>
      <p:sp>
        <p:nvSpPr>
          <p:cNvPr id="3" name="49eb0e5d-8066-4f8b-b13f-5b3e01bc4c69"/>
          <p:cNvSpPr/>
          <p:nvPr/>
        </p:nvSpPr>
        <p:spPr>
          <a:xfrm>
            <a:off x="285750" y="1508760"/>
            <a:ext cx="5143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EE151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A Brand New Beginning</a:t>
            </a:r>
            <a:endParaRPr lang="en-US" sz="2880" dirty="0"/>
          </a:p>
        </p:txBody>
      </p:sp>
      <p:sp>
        <p:nvSpPr>
          <p:cNvPr id="4" name="aa910ed2-3f75-45b9-8e15-d11e2f6fcc20"/>
          <p:cNvSpPr/>
          <p:nvPr/>
        </p:nvSpPr>
        <p:spPr>
          <a:xfrm>
            <a:off x="285750" y="2125980"/>
            <a:ext cx="5143500" cy="13716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Imagine arriving at a brand new school where everyone speaks a different language. How would you feel walking through the gates on your very first morning?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f2d3b54-e7ff-4165-8291-d5093d2d27fb" descr="/home/forge/chalkie-production-workers-1/releases/77556996/backend/storage/app/render-specs/ba2442f6-7d23-403a-9026-c5d2f2e4c5bc/img_ff590a54f05fb13dbbb9100c3244e1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788670"/>
            <a:ext cx="3829050" cy="4069080"/>
          </a:xfrm>
          <a:prstGeom prst="roundRect">
            <a:avLst>
              <a:gd name="adj" fmla="val 3582"/>
            </a:avLst>
          </a:prstGeom>
        </p:spPr>
      </p:pic>
      <p:sp>
        <p:nvSpPr>
          <p:cNvPr id="3" name="7a099ad6-88bc-4e6f-b078-590ab8d00bb4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EE151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Our Goals Today</a:t>
            </a:r>
            <a:endParaRPr lang="en-US" sz="2880" dirty="0"/>
          </a:p>
        </p:txBody>
      </p:sp>
      <p:sp>
        <p:nvSpPr>
          <p:cNvPr id="4" name="a6d28c08-16d9-4b29-9500-7d0bab429c9e"/>
          <p:cNvSpPr/>
          <p:nvPr/>
        </p:nvSpPr>
        <p:spPr>
          <a:xfrm>
            <a:off x="4286250" y="788670"/>
            <a:ext cx="4572000" cy="795528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In this lesson, you will:</a:t>
            </a:r>
            <a:endParaRPr lang="en-US" sz="1980" dirty="0"/>
          </a:p>
          <a:p>
            <a:pPr algn="l" marL="228600" indent="-6858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80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Explore</a:t>
            </a:r>
            <a:pPr algn="l" indent="0" marL="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real experiences shared by newly arrived classmates.</a:t>
            </a:r>
            <a:endParaRPr lang="en-US" sz="1980" dirty="0"/>
          </a:p>
          <a:p>
            <a:pPr algn="l" marL="228600" indent="-6858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80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Understand</a:t>
            </a:r>
            <a:pPr algn="l" indent="0" marL="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geographic and environmental terms that describe their homelands.</a:t>
            </a:r>
            <a:endParaRPr lang="en-US" sz="1980" dirty="0"/>
          </a:p>
          <a:p>
            <a:pPr algn="l" marL="228600" indent="-6858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80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Practise</a:t>
            </a:r>
            <a:pPr algn="l" indent="0" marL="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 empathy and ways to offer a welcoming hand.</a:t>
            </a:r>
            <a:endParaRPr lang="en-US" sz="19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650f17ee-4edd-41a3-a95d-410b97c8df0c"/>
          <p:cNvSpPr/>
          <p:nvPr/>
        </p:nvSpPr>
        <p:spPr>
          <a:xfrm>
            <a:off x="285750" y="72009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EE151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Key Vocabulary</a:t>
            </a:r>
            <a:endParaRPr lang="en-US" sz="2880" dirty="0"/>
          </a:p>
        </p:txBody>
      </p:sp>
      <p:sp>
        <p:nvSpPr>
          <p:cNvPr id="3" name="3f59792a-c57a-4aba-bf2d-fc9cfcf40914"/>
          <p:cNvSpPr/>
          <p:nvPr/>
        </p:nvSpPr>
        <p:spPr>
          <a:xfrm>
            <a:off x="285750" y="1337310"/>
            <a:ext cx="4194810" cy="795528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Places &amp; People</a:t>
            </a:r>
            <a:endParaRPr lang="en-US" sz="1980" dirty="0"/>
          </a:p>
          <a:p>
            <a:pPr algn="l" marL="228600" indent="-6858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80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Newcomer</a:t>
            </a:r>
            <a:pPr algn="l" indent="0" marL="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: A person who has recently arrived.</a:t>
            </a:r>
            <a:endParaRPr lang="en-US" sz="1980" dirty="0"/>
          </a:p>
          <a:p>
            <a:pPr algn="l" marL="228600" indent="-6858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80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Capital</a:t>
            </a:r>
            <a:pPr algn="l" indent="0" marL="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: The central city of government.</a:t>
            </a:r>
            <a:endParaRPr lang="en-US" sz="1980" dirty="0"/>
          </a:p>
          <a:p>
            <a:pPr algn="l" marL="228600" indent="-6858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80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Border</a:t>
            </a:r>
            <a:pPr algn="l" indent="0" marL="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: The line separating countries.</a:t>
            </a:r>
            <a:endParaRPr lang="en-US" sz="1980" dirty="0"/>
          </a:p>
          <a:p>
            <a:pPr algn="l" marL="228600" indent="-6858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80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Homeland</a:t>
            </a:r>
            <a:pPr algn="l" indent="0" marL="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: The native country you love.</a:t>
            </a:r>
            <a:endParaRPr lang="en-US" sz="1980" dirty="0"/>
          </a:p>
        </p:txBody>
      </p:sp>
      <p:sp>
        <p:nvSpPr>
          <p:cNvPr id="4" name="eead8941-31f9-451a-8df5-a466b636dbd6"/>
          <p:cNvSpPr/>
          <p:nvPr/>
        </p:nvSpPr>
        <p:spPr>
          <a:xfrm>
            <a:off x="4652010" y="1337310"/>
            <a:ext cx="4194810" cy="795528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Land &amp; Challenges</a:t>
            </a:r>
            <a:endParaRPr lang="en-US" sz="1980" dirty="0"/>
          </a:p>
          <a:p>
            <a:pPr algn="l" marL="228600" indent="-6858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80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Coast</a:t>
            </a:r>
            <a:pPr algn="l" indent="0" marL="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: Land meeting the sea or ocean.</a:t>
            </a:r>
            <a:endParaRPr lang="en-US" sz="1980" dirty="0"/>
          </a:p>
          <a:p>
            <a:pPr algn="l" marL="228600" indent="-6858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80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Plain</a:t>
            </a:r>
            <a:pPr algn="l" indent="0" marL="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: A broad, flat expanse of land.</a:t>
            </a:r>
            <a:endParaRPr lang="en-US" sz="1980" dirty="0"/>
          </a:p>
          <a:p>
            <a:pPr algn="l" marL="228600" indent="-6858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80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Environmental problems</a:t>
            </a:r>
            <a:pPr algn="l" indent="0" marL="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: Damage to nature.</a:t>
            </a:r>
            <a:endParaRPr lang="en-US" sz="1980" dirty="0"/>
          </a:p>
          <a:p>
            <a:pPr algn="l" marL="228600" indent="-6858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SzPct val="100000"/>
              <a:buChar char="•"/>
            </a:pPr>
            <a:r>
              <a:rPr lang="en-US" sz="180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Natural disasters</a:t>
            </a:r>
            <a:pPr algn="l" indent="0" marL="0">
              <a:lnSpc>
                <a:spcPts val="2160"/>
              </a:lnSpc>
              <a:spcBef>
                <a:spcPts val="225"/>
              </a:spcBef>
              <a:spcAft>
                <a:spcPts val="225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: Sudden violent natural events.</a:t>
            </a:r>
            <a:endParaRPr lang="en-US" sz="19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7439b7ee-ef4e-44ae-8603-3d91dc8016a8" descr="/home/forge/chalkie-production-workers-1/releases/77556996/backend/storage/app/render-specs/ba2442f6-7d23-403a-9026-c5d2f2e4c5bc/img_20d3518fd72992e202d4229b4c308540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788670"/>
            <a:ext cx="3829050" cy="4069080"/>
          </a:xfrm>
          <a:prstGeom prst="roundRect">
            <a:avLst>
              <a:gd name="adj" fmla="val 3582"/>
            </a:avLst>
          </a:prstGeom>
        </p:spPr>
      </p:pic>
      <p:sp>
        <p:nvSpPr>
          <p:cNvPr id="3" name="288a7934-68ff-482c-9389-00aff7f7371b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EE151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Sasha's Story: Ukraine</a:t>
            </a:r>
            <a:endParaRPr lang="en-US" sz="2880" dirty="0"/>
          </a:p>
        </p:txBody>
      </p:sp>
      <p:sp>
        <p:nvSpPr>
          <p:cNvPr id="4" name="566f783f-f60b-44c9-b0e8-104b1d65bd5d"/>
          <p:cNvSpPr/>
          <p:nvPr/>
        </p:nvSpPr>
        <p:spPr>
          <a:xfrm>
            <a:off x="285750" y="788670"/>
            <a:ext cx="4572000" cy="1691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Sasha comes from </a:t>
            </a:r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Odessa</a:t>
            </a:r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, a historic port city on the Black Sea coast. Ukraine has wide agricultural plains, high Carpathian peaks, and the long Dnipro River flowing across it.</a:t>
            </a:r>
            <a:endParaRPr lang="en-US" sz="1800" dirty="0"/>
          </a:p>
        </p:txBody>
      </p:sp>
      <p:sp>
        <p:nvSpPr>
          <p:cNvPr id="5" name="52502594-1807-41c5-8e66-50a1f09b1d34_card"/>
          <p:cNvSpPr/>
          <p:nvPr/>
        </p:nvSpPr>
        <p:spPr>
          <a:xfrm>
            <a:off x="285750" y="2457450"/>
            <a:ext cx="4572000" cy="1732788"/>
          </a:xfrm>
          <a:prstGeom prst="roundRect">
            <a:avLst>
              <a:gd name="adj" fmla="val 5277"/>
            </a:avLst>
          </a:prstGeom>
          <a:solidFill>
            <a:srgbClr val="F09696">
              <a:alpha val="14902"/>
            </a:srgbClr>
          </a:solidFill>
          <a:ln w="11430">
            <a:solidFill>
              <a:srgbClr val="460606">
                <a:alpha val="20000"/>
              </a:srgbClr>
            </a:solidFill>
            <a:prstDash val="solid"/>
          </a:ln>
        </p:spPr>
      </p:sp>
      <p:sp>
        <p:nvSpPr>
          <p:cNvPr id="6" name="52502594-1807-41c5-8e66-50a1f09b1d34_emoji"/>
          <p:cNvSpPr/>
          <p:nvPr/>
        </p:nvSpPr>
        <p:spPr>
          <a:xfrm>
            <a:off x="400050" y="2606040"/>
            <a:ext cx="36576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60" dirty="0">
                <a:solidFill>
                  <a:srgbClr val="000000"/>
                </a:solidFill>
              </a:rPr>
              <a:t>⚠️</a:t>
            </a:r>
            <a:endParaRPr lang="en-US" sz="2160" dirty="0"/>
          </a:p>
        </p:txBody>
      </p:sp>
      <p:sp>
        <p:nvSpPr>
          <p:cNvPr id="7" name="52502594-1807-41c5-8e66-50a1f09b1d34_text"/>
          <p:cNvSpPr/>
          <p:nvPr/>
        </p:nvSpPr>
        <p:spPr>
          <a:xfrm>
            <a:off x="765810" y="2571750"/>
            <a:ext cx="3977640" cy="15041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7C1C1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Watch out</a:t>
            </a:r>
            <a:endParaRPr lang="en-US" sz="162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F7C1C1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The 1986 Chernobyl nuclear disaster created lasting environmental problems, affecting safe drinking water supplies.</a:t>
            </a:r>
            <a:endParaRPr lang="en-US" sz="16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417db519-b7a0-4a6c-b395-a38ae6101bf9" descr="/home/forge/chalkie-production-workers-1/releases/77556996/backend/storage/app/render-specs/ba2442f6-7d23-403a-9026-c5d2f2e4c5bc/img_b53788f68896154cf8fd3a0cbc348ac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" y="788670"/>
            <a:ext cx="3829050" cy="4069080"/>
          </a:xfrm>
          <a:prstGeom prst="roundRect">
            <a:avLst>
              <a:gd name="adj" fmla="val 3582"/>
            </a:avLst>
          </a:prstGeom>
        </p:spPr>
      </p:pic>
      <p:sp>
        <p:nvSpPr>
          <p:cNvPr id="3" name="15ef7d97-3646-4794-bec7-2aed75b2cad9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EE151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Christina's Story: Albania</a:t>
            </a:r>
            <a:endParaRPr lang="en-US" sz="2880" dirty="0"/>
          </a:p>
        </p:txBody>
      </p:sp>
      <p:sp>
        <p:nvSpPr>
          <p:cNvPr id="4" name="c3ffc3c9-955f-4e9c-8fa9-69b9c0cbfbf8"/>
          <p:cNvSpPr/>
          <p:nvPr/>
        </p:nvSpPr>
        <p:spPr>
          <a:xfrm>
            <a:off x="4286250" y="788670"/>
            <a:ext cx="4572000" cy="1691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Christina comes from </a:t>
            </a:r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Tirana</a:t>
            </a:r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, the lively capital of Albania. Her country shares borders with Greece, Montenegro, and Serbia, facing the Adriatic and Ionian seas with stunning beaches.</a:t>
            </a:r>
            <a:endParaRPr lang="en-US" sz="1800" dirty="0"/>
          </a:p>
        </p:txBody>
      </p:sp>
      <p:sp>
        <p:nvSpPr>
          <p:cNvPr id="5" name="f39112db-0c19-40a0-85b0-64d1574e56f5_card"/>
          <p:cNvSpPr/>
          <p:nvPr/>
        </p:nvSpPr>
        <p:spPr>
          <a:xfrm>
            <a:off x="4286250" y="2457450"/>
            <a:ext cx="4572000" cy="1732788"/>
          </a:xfrm>
          <a:prstGeom prst="roundRect">
            <a:avLst>
              <a:gd name="adj" fmla="val 5277"/>
            </a:avLst>
          </a:prstGeom>
          <a:solidFill>
            <a:srgbClr val="82B4EB">
              <a:alpha val="14902"/>
            </a:srgbClr>
          </a:solidFill>
          <a:ln w="11430">
            <a:solidFill>
              <a:srgbClr val="0B2F50">
                <a:alpha val="20000"/>
              </a:srgbClr>
            </a:solidFill>
            <a:prstDash val="solid"/>
          </a:ln>
        </p:spPr>
      </p:sp>
      <p:sp>
        <p:nvSpPr>
          <p:cNvPr id="6" name="f39112db-0c19-40a0-85b0-64d1574e56f5_emoji"/>
          <p:cNvSpPr/>
          <p:nvPr/>
        </p:nvSpPr>
        <p:spPr>
          <a:xfrm>
            <a:off x="4400550" y="2606040"/>
            <a:ext cx="36576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60" dirty="0">
                <a:solidFill>
                  <a:srgbClr val="000000"/>
                </a:solidFill>
              </a:rPr>
              <a:t>🧠</a:t>
            </a:r>
            <a:endParaRPr lang="en-US" sz="2160" dirty="0"/>
          </a:p>
        </p:txBody>
      </p:sp>
      <p:sp>
        <p:nvSpPr>
          <p:cNvPr id="7" name="f39112db-0c19-40a0-85b0-64d1574e56f5_text"/>
          <p:cNvSpPr/>
          <p:nvPr/>
        </p:nvSpPr>
        <p:spPr>
          <a:xfrm>
            <a:off x="4766310" y="2571750"/>
            <a:ext cx="3977640" cy="15041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B5D4F4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Remember</a:t>
            </a:r>
            <a:endParaRPr lang="en-US" sz="162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5D4F4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Albania faces natural disasters like earthquakes along its southern coast. Christina proudly recalls humanitarian Mother Teresa.</a:t>
            </a:r>
            <a:endParaRPr lang="en-US" sz="16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34f1103a-51d4-4e42-b23a-2da83306f06c" descr="/home/forge/chalkie-production-workers-1/releases/77556996/backend/storage/app/render-specs/ba2442f6-7d23-403a-9026-c5d2f2e4c5bc/img_c6c2af8c93b150b7190d7e3836786cb7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788670"/>
            <a:ext cx="3829050" cy="4069080"/>
          </a:xfrm>
          <a:prstGeom prst="roundRect">
            <a:avLst>
              <a:gd name="adj" fmla="val 3582"/>
            </a:avLst>
          </a:prstGeom>
        </p:spPr>
      </p:pic>
      <p:sp>
        <p:nvSpPr>
          <p:cNvPr id="3" name="ee972ec2-e499-428a-8713-eee18fad9f0b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EE151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Georgi's Story: Georgia</a:t>
            </a:r>
            <a:endParaRPr lang="en-US" sz="2880" dirty="0"/>
          </a:p>
        </p:txBody>
      </p:sp>
      <p:sp>
        <p:nvSpPr>
          <p:cNvPr id="4" name="1604272b-a1e1-46bb-b6a9-6b44d383df1d"/>
          <p:cNvSpPr/>
          <p:nvPr/>
        </p:nvSpPr>
        <p:spPr>
          <a:xfrm>
            <a:off x="285750" y="788670"/>
            <a:ext cx="4572000" cy="1691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Georgi's homeland sits between the Black Sea, Turkey, and Russia. Famous in Greek mythology as ancient Colchis, Georgia is celebrated for dramatic mountains and warm sunny weather.</a:t>
            </a:r>
            <a:endParaRPr lang="en-US" sz="1800" dirty="0"/>
          </a:p>
        </p:txBody>
      </p:sp>
      <p:sp>
        <p:nvSpPr>
          <p:cNvPr id="5" name="3f2d9ae3-8529-4d85-a216-ecfbf20c8665_card"/>
          <p:cNvSpPr/>
          <p:nvPr/>
        </p:nvSpPr>
        <p:spPr>
          <a:xfrm>
            <a:off x="285750" y="2457450"/>
            <a:ext cx="4572000" cy="1732788"/>
          </a:xfrm>
          <a:prstGeom prst="roundRect">
            <a:avLst>
              <a:gd name="adj" fmla="val 5277"/>
            </a:avLst>
          </a:prstGeom>
          <a:solidFill>
            <a:srgbClr val="AFAAEC">
              <a:alpha val="14902"/>
            </a:srgbClr>
          </a:solidFill>
          <a:ln w="11430">
            <a:solidFill>
              <a:srgbClr val="08044D">
                <a:alpha val="20000"/>
              </a:srgbClr>
            </a:solidFill>
            <a:prstDash val="solid"/>
          </a:ln>
        </p:spPr>
      </p:sp>
      <p:sp>
        <p:nvSpPr>
          <p:cNvPr id="6" name="3f2d9ae3-8529-4d85-a216-ecfbf20c8665_emoji"/>
          <p:cNvSpPr/>
          <p:nvPr/>
        </p:nvSpPr>
        <p:spPr>
          <a:xfrm>
            <a:off x="400050" y="2606040"/>
            <a:ext cx="365760" cy="411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60" dirty="0">
                <a:solidFill>
                  <a:srgbClr val="000000"/>
                </a:solidFill>
              </a:rPr>
              <a:t>🤯</a:t>
            </a:r>
            <a:endParaRPr lang="en-US" sz="2160" dirty="0"/>
          </a:p>
        </p:txBody>
      </p:sp>
      <p:sp>
        <p:nvSpPr>
          <p:cNvPr id="7" name="3f2d9ae3-8529-4d85-a216-ecfbf20c8665_text"/>
          <p:cNvSpPr/>
          <p:nvPr/>
        </p:nvSpPr>
        <p:spPr>
          <a:xfrm>
            <a:off x="765810" y="2571750"/>
            <a:ext cx="3977640" cy="15041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CECBF6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Fun fact</a:t>
            </a:r>
            <a:endParaRPr lang="en-US" sz="162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CECBF6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Along the coastal valleys, farmers harvest lush tea plantations, fragrant citrus groves, and sweet grapes for juice.</a:t>
            </a:r>
            <a:endParaRPr lang="en-US" sz="16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adf31f9-cc5b-49a8-bbbe-32aa59ad5b8b"/>
          <p:cNvSpPr/>
          <p:nvPr/>
        </p:nvSpPr>
        <p:spPr>
          <a:xfrm>
            <a:off x="285750" y="110871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EE151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Connecting Our Experiences</a:t>
            </a:r>
            <a:endParaRPr lang="en-US" sz="2880" dirty="0"/>
          </a:p>
        </p:txBody>
      </p:sp>
      <p:sp>
        <p:nvSpPr>
          <p:cNvPr id="3" name="08109ef4-b2e1-4d16-a6a8-16d2fc6c11ee"/>
          <p:cNvSpPr/>
          <p:nvPr/>
        </p:nvSpPr>
        <p:spPr>
          <a:xfrm>
            <a:off x="285750" y="1725930"/>
            <a:ext cx="4194810" cy="22037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Shared Challenges</a:t>
            </a:r>
            <a:endParaRPr lang="en-US" sz="198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Many families move abroad to find work or build safer lives. Leaving home means missing familiar dishes, family traditions, and close childhood friends.</a:t>
            </a:r>
            <a:endParaRPr lang="en-US" sz="1980" dirty="0"/>
          </a:p>
        </p:txBody>
      </p:sp>
      <p:sp>
        <p:nvSpPr>
          <p:cNvPr id="4" name="aa767571-b5ff-4818-a607-18265a33d69a"/>
          <p:cNvSpPr/>
          <p:nvPr/>
        </p:nvSpPr>
        <p:spPr>
          <a:xfrm>
            <a:off x="4652010" y="1725930"/>
            <a:ext cx="4194810" cy="22037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Building Belonging</a:t>
            </a:r>
            <a:endParaRPr lang="en-US" sz="1980" dirty="0"/>
          </a:p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Welcoming newcomers starts with simple acts: pronouncing names correctly, asking questions about their traditions, and inviting them to join lunchtime games.</a:t>
            </a:r>
            <a:endParaRPr lang="en-US" sz="198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90e41db-feb9-43a8-9ea0-35f66c5518f5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EE151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Voices of the Newcomers</a:t>
            </a:r>
            <a:endParaRPr lang="en-US" sz="2880" dirty="0"/>
          </a:p>
        </p:txBody>
      </p:sp>
      <p:sp>
        <p:nvSpPr>
          <p:cNvPr id="3" name="97404f6d-20b8-4045-b524-43187713234c"/>
          <p:cNvSpPr/>
          <p:nvPr/>
        </p:nvSpPr>
        <p:spPr>
          <a:xfrm>
            <a:off x="285750" y="742950"/>
            <a:ext cx="8572500" cy="37947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Listen to the audio and answer the questions</a:t>
            </a:r>
            <a:endParaRPr lang="en-US" sz="1620" dirty="0"/>
          </a:p>
        </p:txBody>
      </p:sp>
      <p:sp>
        <p:nvSpPr>
          <p:cNvPr id="4" name="d913fad2-cfa0-4be6-a4b5-d2ead664da94"/>
          <p:cNvSpPr/>
          <p:nvPr/>
        </p:nvSpPr>
        <p:spPr>
          <a:xfrm>
            <a:off x="285750" y="2686050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F48965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</a:t>
            </a:r>
            <a:endParaRPr lang="en-US" sz="2160" dirty="0"/>
          </a:p>
        </p:txBody>
      </p:sp>
      <p:sp>
        <p:nvSpPr>
          <p:cNvPr id="5" name="aac563d7-cdaa-413d-97c9-d2f06153b832"/>
          <p:cNvSpPr/>
          <p:nvPr/>
        </p:nvSpPr>
        <p:spPr>
          <a:xfrm>
            <a:off x="788670" y="2686050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What does Georgi miss most from his homeland?</a:t>
            </a:r>
            <a:endParaRPr lang="en-US" sz="1800" dirty="0"/>
          </a:p>
        </p:txBody>
      </p:sp>
      <p:sp>
        <p:nvSpPr>
          <p:cNvPr id="6" name="ec8d8f88-c425-49e1-964f-9230fb86202e"/>
          <p:cNvSpPr/>
          <p:nvPr/>
        </p:nvSpPr>
        <p:spPr>
          <a:xfrm>
            <a:off x="285750" y="3188970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F48965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</a:t>
            </a:r>
            <a:endParaRPr lang="en-US" sz="2160" dirty="0"/>
          </a:p>
        </p:txBody>
      </p:sp>
      <p:sp>
        <p:nvSpPr>
          <p:cNvPr id="7" name="9f5f4a1c-5dd0-4e79-a842-6b59dafeb50b"/>
          <p:cNvSpPr/>
          <p:nvPr/>
        </p:nvSpPr>
        <p:spPr>
          <a:xfrm>
            <a:off x="788670" y="3188970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Where does Georgi's uncle work?</a:t>
            </a:r>
            <a:endParaRPr lang="en-US" sz="1800" dirty="0"/>
          </a:p>
        </p:txBody>
      </p:sp>
      <p:sp>
        <p:nvSpPr>
          <p:cNvPr id="8" name="13edf0fb-3ec9-4981-bcdc-2e2961c7c73c"/>
          <p:cNvSpPr/>
          <p:nvPr/>
        </p:nvSpPr>
        <p:spPr>
          <a:xfrm>
            <a:off x="285750" y="3691890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F48965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3</a:t>
            </a:r>
            <a:endParaRPr lang="en-US" sz="2160" dirty="0"/>
          </a:p>
        </p:txBody>
      </p:sp>
      <p:sp>
        <p:nvSpPr>
          <p:cNvPr id="9" name="6f7ed0ba-96ac-421a-897d-54922af5665a"/>
          <p:cNvSpPr/>
          <p:nvPr/>
        </p:nvSpPr>
        <p:spPr>
          <a:xfrm>
            <a:off x="788670" y="3691890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What sport does Elena invite Georgi to play after school?</a:t>
            </a:r>
            <a:endParaRPr lang="en-US" sz="1800" dirty="0"/>
          </a:p>
        </p:txBody>
      </p:sp>
      <p:sp>
        <p:nvSpPr>
          <p:cNvPr id="10" name="27f90e2f-c8fb-4863-bde3-2d399bf0cc4d"/>
          <p:cNvSpPr/>
          <p:nvPr/>
        </p:nvSpPr>
        <p:spPr>
          <a:xfrm>
            <a:off x="285750" y="4194810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F48965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4</a:t>
            </a:r>
            <a:endParaRPr lang="en-US" sz="2160" dirty="0"/>
          </a:p>
        </p:txBody>
      </p:sp>
      <p:sp>
        <p:nvSpPr>
          <p:cNvPr id="11" name="0f62e7f7-f533-4065-ab1b-a0c5f4196d30"/>
          <p:cNvSpPr/>
          <p:nvPr/>
        </p:nvSpPr>
        <p:spPr>
          <a:xfrm>
            <a:off x="788670" y="4194810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How did ancient Greeks refer to the sea near Georgia?</a:t>
            </a:r>
            <a:endParaRPr lang="en-US" sz="1800" dirty="0"/>
          </a:p>
        </p:txBody>
      </p:sp>
      <p:sp>
        <p:nvSpPr>
          <p:cNvPr id="12" name="747d6ab1-b010-4774-afe7-f1649cde7d7d_card"/>
          <p:cNvSpPr/>
          <p:nvPr/>
        </p:nvSpPr>
        <p:spPr>
          <a:xfrm>
            <a:off x="285750" y="1291590"/>
            <a:ext cx="8572500" cy="857250"/>
          </a:xfrm>
          <a:prstGeom prst="roundRect">
            <a:avLst/>
          </a:prstGeom>
          <a:solidFill>
            <a:srgbClr val="FFF4F1"/>
          </a:solidFill>
          <a:ln w="76200">
            <a:solidFill>
              <a:srgbClr val="FFFFFF"/>
            </a:solidFill>
            <a:prstDash val="solid"/>
          </a:ln>
        </p:spPr>
      </p:sp>
      <p:pic>
        <p:nvPicPr>
          <p:cNvPr id="13" name="747d6ab1-b010-4774-afe7-f1649cde7d7d_icon" descr="/home/forge/chalkie-production-workers-1/releases/77556996/backend/storage/app/render-specs/ba2442f6-7d23-403a-9026-c5d2f2e4c5bc/audio_ico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070" y="1594485"/>
            <a:ext cx="251460" cy="251460"/>
          </a:xfrm>
          <a:prstGeom prst="rect">
            <a:avLst/>
          </a:prstGeom>
        </p:spPr>
      </p:pic>
      <p:sp>
        <p:nvSpPr>
          <p:cNvPr id="14" name="747d6ab1-b010-4774-afe7-f1649cde7d7d_title"/>
          <p:cNvSpPr/>
          <p:nvPr/>
        </p:nvSpPr>
        <p:spPr>
          <a:xfrm>
            <a:off x="902970" y="1291590"/>
            <a:ext cx="589788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i="1" dirty="0">
                <a:solidFill>
                  <a:srgbClr val="00000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 Chat by the Lockers</a:t>
            </a:r>
            <a:endParaRPr lang="en-US" sz="1800" dirty="0"/>
          </a:p>
        </p:txBody>
      </p:sp>
      <p:sp>
        <p:nvSpPr>
          <p:cNvPr id="15" name="747d6ab1-b010-4774-afe7-f1649cde7d7d_btn"/>
          <p:cNvSpPr/>
          <p:nvPr/>
        </p:nvSpPr>
        <p:spPr>
          <a:xfrm>
            <a:off x="6983730" y="1520190"/>
            <a:ext cx="1600200" cy="400050"/>
          </a:xfrm>
          <a:prstGeom prst="roundRect">
            <a:avLst/>
          </a:prstGeom>
          <a:solidFill>
            <a:srgbClr val="2C6E49"/>
          </a:solidFill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44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▶ Play audio</a:t>
            </a:r>
            <a:endParaRPr lang="en-US" sz="1440" dirty="0"/>
          </a:p>
        </p:txBody>
      </p:sp>
      <p:sp>
        <p:nvSpPr>
          <p:cNvPr id="16" name="747d6ab1-b010-4774-afe7-f1649cde7d7d_btn_link">
            <a:hlinkClick r:id="rId3" tooltip=""/>
          </p:cNvPr>
          <p:cNvSpPr/>
          <p:nvPr/>
        </p:nvSpPr>
        <p:spPr>
          <a:xfrm>
            <a:off x="6983730" y="1520190"/>
            <a:ext cx="1600200" cy="400050"/>
          </a:xfrm>
          <a:prstGeom prst="roundRect">
            <a:avLst/>
          </a:prstGeom>
          <a:solidFill>
            <a:srgbClr val="2C6E49">
              <a:alpha val="0"/>
            </a:srgbClr>
          </a:solidFill>
          <a:ln w="12700">
            <a:solidFill>
              <a:srgbClr val="2C6E49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90e41db-feb9-43a8-9ea0-35f66c5518f5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EE151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Voices of the Newcomers</a:t>
            </a:r>
            <a:endParaRPr lang="en-US" sz="2880" dirty="0"/>
          </a:p>
        </p:txBody>
      </p:sp>
      <p:sp>
        <p:nvSpPr>
          <p:cNvPr id="3" name="17c3fb41-781b-4788-b284-80c2f1573458"/>
          <p:cNvSpPr/>
          <p:nvPr/>
        </p:nvSpPr>
        <p:spPr>
          <a:xfrm>
            <a:off x="285750" y="742950"/>
            <a:ext cx="8572500" cy="37947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Check your answers below</a:t>
            </a:r>
            <a:endParaRPr lang="en-US" sz="1620" dirty="0"/>
          </a:p>
        </p:txBody>
      </p:sp>
      <p:sp>
        <p:nvSpPr>
          <p:cNvPr id="4" name="0f980efa-09de-474e-a6a2-750cd9b47527"/>
          <p:cNvSpPr/>
          <p:nvPr/>
        </p:nvSpPr>
        <p:spPr>
          <a:xfrm>
            <a:off x="8366760" y="34290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r" indent="0" marL="0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✅</a:t>
            </a:r>
            <a:endParaRPr lang="en-US" sz="3600" dirty="0"/>
          </a:p>
        </p:txBody>
      </p:sp>
      <p:sp>
        <p:nvSpPr>
          <p:cNvPr id="5" name="90eab0e5-98db-4052-b4da-0df50999975e"/>
          <p:cNvSpPr/>
          <p:nvPr/>
        </p:nvSpPr>
        <p:spPr>
          <a:xfrm>
            <a:off x="285750" y="2686050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F48965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</a:t>
            </a:r>
            <a:endParaRPr lang="en-US" sz="2160" dirty="0"/>
          </a:p>
        </p:txBody>
      </p:sp>
      <p:sp>
        <p:nvSpPr>
          <p:cNvPr id="6" name="80c6547a-88d7-4736-b8c6-9884f1c30063"/>
          <p:cNvSpPr/>
          <p:nvPr/>
        </p:nvSpPr>
        <p:spPr>
          <a:xfrm>
            <a:off x="788670" y="2686050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His uncle and the warm citrus groves along the coast.</a:t>
            </a:r>
            <a:endParaRPr lang="en-US" sz="1800" dirty="0"/>
          </a:p>
        </p:txBody>
      </p:sp>
      <p:sp>
        <p:nvSpPr>
          <p:cNvPr id="7" name="0b06f4aa-65f5-4f89-a90d-ae71174d64a4"/>
          <p:cNvSpPr/>
          <p:nvPr/>
        </p:nvSpPr>
        <p:spPr>
          <a:xfrm>
            <a:off x="285750" y="3188970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F48965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</a:t>
            </a:r>
            <a:endParaRPr lang="en-US" sz="2160" dirty="0"/>
          </a:p>
        </p:txBody>
      </p:sp>
      <p:sp>
        <p:nvSpPr>
          <p:cNvPr id="8" name="e06aa691-1fe2-4fab-a37f-b404e6638f31"/>
          <p:cNvSpPr/>
          <p:nvPr/>
        </p:nvSpPr>
        <p:spPr>
          <a:xfrm>
            <a:off x="788670" y="3188970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He works in Tbilisi, the capital city of Georgia.</a:t>
            </a:r>
            <a:endParaRPr lang="en-US" sz="1800" dirty="0"/>
          </a:p>
        </p:txBody>
      </p:sp>
      <p:sp>
        <p:nvSpPr>
          <p:cNvPr id="9" name="51f0168c-b7cf-4e55-83b2-70c556ffd39c"/>
          <p:cNvSpPr/>
          <p:nvPr/>
        </p:nvSpPr>
        <p:spPr>
          <a:xfrm>
            <a:off x="285750" y="3691890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F48965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3</a:t>
            </a:r>
            <a:endParaRPr lang="en-US" sz="2160" dirty="0"/>
          </a:p>
        </p:txBody>
      </p:sp>
      <p:sp>
        <p:nvSpPr>
          <p:cNvPr id="10" name="f1305fc6-9052-4df1-b489-1dcb794d1bb9"/>
          <p:cNvSpPr/>
          <p:nvPr/>
        </p:nvSpPr>
        <p:spPr>
          <a:xfrm>
            <a:off x="788670" y="3691890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Elena invites him to play basketball in the school courtyard.</a:t>
            </a:r>
            <a:endParaRPr lang="en-US" sz="1800" dirty="0"/>
          </a:p>
        </p:txBody>
      </p:sp>
      <p:sp>
        <p:nvSpPr>
          <p:cNvPr id="11" name="ce4a3b3f-7b49-4d55-915c-795d0066e309"/>
          <p:cNvSpPr/>
          <p:nvPr/>
        </p:nvSpPr>
        <p:spPr>
          <a:xfrm>
            <a:off x="285750" y="4194810"/>
            <a:ext cx="388620" cy="388620"/>
          </a:xfrm>
          <a:prstGeom prst="roundRect">
            <a:avLst>
              <a:gd name="adj" fmla="val 50000"/>
            </a:avLst>
          </a:prstGeom>
          <a:solidFill>
            <a:srgbClr val="F48965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4</a:t>
            </a:r>
            <a:endParaRPr lang="en-US" sz="2160" dirty="0"/>
          </a:p>
        </p:txBody>
      </p:sp>
      <p:sp>
        <p:nvSpPr>
          <p:cNvPr id="12" name="9205de50-5148-4387-ba89-44b242f18737"/>
          <p:cNvSpPr/>
          <p:nvPr/>
        </p:nvSpPr>
        <p:spPr>
          <a:xfrm>
            <a:off x="788670" y="4194810"/>
            <a:ext cx="8069580" cy="388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They called it Pontus Euxinos.</a:t>
            </a:r>
            <a:endParaRPr lang="en-US" sz="1800" dirty="0"/>
          </a:p>
        </p:txBody>
      </p:sp>
      <p:sp>
        <p:nvSpPr>
          <p:cNvPr id="13" name="747d6ab1-b010-4774-afe7-f1649cde7d7d_card"/>
          <p:cNvSpPr/>
          <p:nvPr/>
        </p:nvSpPr>
        <p:spPr>
          <a:xfrm>
            <a:off x="285750" y="1291590"/>
            <a:ext cx="8572500" cy="857250"/>
          </a:xfrm>
          <a:prstGeom prst="roundRect">
            <a:avLst/>
          </a:prstGeom>
          <a:solidFill>
            <a:srgbClr val="FFF4F1"/>
          </a:solidFill>
          <a:ln w="76200">
            <a:solidFill>
              <a:srgbClr val="FFFFFF"/>
            </a:solidFill>
            <a:prstDash val="solid"/>
          </a:ln>
        </p:spPr>
      </p:sp>
      <p:pic>
        <p:nvPicPr>
          <p:cNvPr id="14" name="747d6ab1-b010-4774-afe7-f1649cde7d7d_icon" descr="/home/forge/chalkie-production-workers-1/releases/77556996/backend/storage/app/render-specs/ba2442f6-7d23-403a-9026-c5d2f2e4c5bc/audio_ico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070" y="1594485"/>
            <a:ext cx="251460" cy="251460"/>
          </a:xfrm>
          <a:prstGeom prst="rect">
            <a:avLst/>
          </a:prstGeom>
        </p:spPr>
      </p:pic>
      <p:sp>
        <p:nvSpPr>
          <p:cNvPr id="15" name="747d6ab1-b010-4774-afe7-f1649cde7d7d_title"/>
          <p:cNvSpPr/>
          <p:nvPr/>
        </p:nvSpPr>
        <p:spPr>
          <a:xfrm>
            <a:off x="902970" y="1291590"/>
            <a:ext cx="589788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800" i="1" dirty="0">
                <a:solidFill>
                  <a:srgbClr val="00000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 Chat by the Lockers</a:t>
            </a:r>
            <a:endParaRPr lang="en-US" sz="1800" dirty="0"/>
          </a:p>
        </p:txBody>
      </p:sp>
      <p:sp>
        <p:nvSpPr>
          <p:cNvPr id="16" name="747d6ab1-b010-4774-afe7-f1649cde7d7d_btn"/>
          <p:cNvSpPr/>
          <p:nvPr/>
        </p:nvSpPr>
        <p:spPr>
          <a:xfrm>
            <a:off x="6983730" y="1520190"/>
            <a:ext cx="1600200" cy="400050"/>
          </a:xfrm>
          <a:prstGeom prst="roundRect">
            <a:avLst/>
          </a:prstGeom>
          <a:solidFill>
            <a:srgbClr val="2C6E49"/>
          </a:solidFill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44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▶ Play audio</a:t>
            </a:r>
            <a:endParaRPr lang="en-US" sz="1440" dirty="0"/>
          </a:p>
        </p:txBody>
      </p:sp>
      <p:sp>
        <p:nvSpPr>
          <p:cNvPr id="17" name="747d6ab1-b010-4774-afe7-f1649cde7d7d_btn_link">
            <a:hlinkClick r:id="rId3" tooltip=""/>
          </p:cNvPr>
          <p:cNvSpPr/>
          <p:nvPr/>
        </p:nvSpPr>
        <p:spPr>
          <a:xfrm>
            <a:off x="6983730" y="1520190"/>
            <a:ext cx="1600200" cy="400050"/>
          </a:xfrm>
          <a:prstGeom prst="roundRect">
            <a:avLst/>
          </a:prstGeom>
          <a:solidFill>
            <a:srgbClr val="2C6E49">
              <a:alpha val="0"/>
            </a:srgbClr>
          </a:solidFill>
          <a:ln w="12700">
            <a:solidFill>
              <a:srgbClr val="2C6E49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d2040c1-f53f-4c1c-bd78-66d6f7fb1b69" descr="/home/forge/chalkie-production-workers-1/releases/77556996/backend/storage/app/render-specs/ba2442f6-7d23-403a-9026-c5d2f2e4c5bc/img_88f2cf22d50efe57d124336ea25cb3a9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30" y="651510"/>
            <a:ext cx="8332470" cy="4309110"/>
          </a:xfrm>
          <a:prstGeom prst="roundRect">
            <a:avLst>
              <a:gd name="adj" fmla="val 3183"/>
            </a:avLst>
          </a:prstGeom>
        </p:spPr>
      </p:pic>
      <p:pic>
        <p:nvPicPr>
          <p:cNvPr id="3" name="113bcdfb-e34a-46eb-9d0e-319b5a4f3ef3" descr="/home/forge/chalkie-production-workers-1/releases/77556996/backend/storage/app/render-specs/ba2442f6-7d23-403a-9026-c5d2f2e4c5bc/img_a7ed7db169bceafee5fe70ec9bc92e44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3020" y="1657350"/>
            <a:ext cx="2834640" cy="2194560"/>
          </a:xfrm>
          <a:prstGeom prst="roundRect">
            <a:avLst>
              <a:gd name="adj" fmla="val 6250"/>
            </a:avLst>
          </a:prstGeom>
        </p:spPr>
      </p:pic>
      <p:sp>
        <p:nvSpPr>
          <p:cNvPr id="4" name="ebb8fbc1-b524-4a9f-bf50-529337172a08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EE151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Creating a Welcoming School</a:t>
            </a:r>
            <a:endParaRPr lang="en-US" sz="2880" dirty="0"/>
          </a:p>
        </p:txBody>
      </p:sp>
      <p:sp>
        <p:nvSpPr>
          <p:cNvPr id="5" name="f6437687-124d-4ad8-ac99-9ea9511dc4cb"/>
          <p:cNvSpPr/>
          <p:nvPr/>
        </p:nvSpPr>
        <p:spPr>
          <a:xfrm>
            <a:off x="4297680" y="1828800"/>
            <a:ext cx="3726180" cy="19888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Imagine a new pupil joins your class tomorrow from another country. What is one practical thing you and your classmates could do during their first week to help them feel at home?</a:t>
            </a:r>
            <a:endParaRPr lang="en-US" sz="16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d2040c1-f53f-4c1c-bd78-66d6f7fb1b69" descr="/home/forge/chalkie-production-workers-1/releases/77556996/backend/storage/app/render-specs/ba2442f6-7d23-403a-9026-c5d2f2e4c5bc/img_88f2cf22d50efe57d124336ea25cb3a9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330" y="651510"/>
            <a:ext cx="8332470" cy="4309110"/>
          </a:xfrm>
          <a:prstGeom prst="roundRect">
            <a:avLst>
              <a:gd name="adj" fmla="val 3183"/>
            </a:avLst>
          </a:prstGeom>
        </p:spPr>
      </p:pic>
      <p:sp>
        <p:nvSpPr>
          <p:cNvPr id="3" name="ebb8fbc1-b524-4a9f-bf50-529337172a08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EE151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Creating a Welcoming School</a:t>
            </a:r>
            <a:endParaRPr lang="en-US" sz="2880" dirty="0"/>
          </a:p>
        </p:txBody>
      </p:sp>
      <p:sp>
        <p:nvSpPr>
          <p:cNvPr id="4" name="55708539-705b-4fc8-a663-55a0d67b06b8"/>
          <p:cNvSpPr/>
          <p:nvPr/>
        </p:nvSpPr>
        <p:spPr>
          <a:xfrm>
            <a:off x="982980" y="1657350"/>
            <a:ext cx="7040880" cy="19888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You might have said...</a:t>
            </a:r>
            <a:endParaRPr lang="en-US" sz="1800" dirty="0"/>
          </a:p>
          <a:p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Invite them to lunch or a game. Learn their name and ask about customs.</a:t>
            </a:r>
            <a:endParaRPr lang="en-US" sz="1800" dirty="0"/>
          </a:p>
          <a:p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Offer a tour of the classrooms, library, and canteen.</a:t>
            </a:r>
            <a:endParaRPr lang="en-US" sz="1800" dirty="0"/>
          </a:p>
          <a:p>
            <a:pPr algn="ctr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Be patient and teach each other useful everyday words.</a:t>
            </a:r>
            <a:endParaRPr lang="en-US" sz="1800" dirty="0"/>
          </a:p>
        </p:txBody>
      </p:sp>
      <p:sp>
        <p:nvSpPr>
          <p:cNvPr id="5" name="0916bf40-c5ab-44f3-a21e-b31ecf88e532"/>
          <p:cNvSpPr/>
          <p:nvPr/>
        </p:nvSpPr>
        <p:spPr>
          <a:xfrm>
            <a:off x="8366760" y="34290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r" indent="0" marL="0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✅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fb49421-3057-4902-9c10-f80f566a3194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EE151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Welcoming New Classmates</a:t>
            </a:r>
            <a:endParaRPr lang="en-US" sz="2880" dirty="0"/>
          </a:p>
        </p:txBody>
      </p:sp>
      <p:sp>
        <p:nvSpPr>
          <p:cNvPr id="3" name="6c555857-51af-4966-8264-d85055642c41"/>
          <p:cNvSpPr/>
          <p:nvPr/>
        </p:nvSpPr>
        <p:spPr>
          <a:xfrm>
            <a:off x="285750" y="685800"/>
            <a:ext cx="8572500" cy="10515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 new pupil named Alex has just joined your 6th-grade class from abroad. Which action is the best way to help them feel comfortable during their first week?</a:t>
            </a:r>
            <a:endParaRPr lang="en-US" sz="1800" dirty="0"/>
          </a:p>
        </p:txBody>
      </p:sp>
      <p:sp>
        <p:nvSpPr>
          <p:cNvPr id="4" name="0c6a05de-d880-45a1-8877-43d83e614752"/>
          <p:cNvSpPr/>
          <p:nvPr/>
        </p:nvSpPr>
        <p:spPr>
          <a:xfrm>
            <a:off x="285750" y="165735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1.</a:t>
            </a:r>
            <a:endParaRPr lang="en-US" sz="2520" dirty="0"/>
          </a:p>
        </p:txBody>
      </p:sp>
      <p:sp>
        <p:nvSpPr>
          <p:cNvPr id="5" name="44bec4b4-88cc-467c-9195-5265ccf61892"/>
          <p:cNvSpPr/>
          <p:nvPr/>
        </p:nvSpPr>
        <p:spPr>
          <a:xfrm>
            <a:off x="857250" y="165735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Avoid speaking to them until they have learnt enough English to start a conversation with you.</a:t>
            </a:r>
            <a:endParaRPr lang="en-US" sz="1620" dirty="0"/>
          </a:p>
        </p:txBody>
      </p:sp>
      <p:sp>
        <p:nvSpPr>
          <p:cNvPr id="6" name="ab67b697-1163-4eba-9218-3058e4898678"/>
          <p:cNvSpPr/>
          <p:nvPr/>
        </p:nvSpPr>
        <p:spPr>
          <a:xfrm>
            <a:off x="285750" y="251460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2.</a:t>
            </a:r>
            <a:endParaRPr lang="en-US" sz="2520" dirty="0"/>
          </a:p>
        </p:txBody>
      </p:sp>
      <p:sp>
        <p:nvSpPr>
          <p:cNvPr id="7" name="5885008b-11dc-4425-ac77-dc0b4cd63087"/>
          <p:cNvSpPr/>
          <p:nvPr/>
        </p:nvSpPr>
        <p:spPr>
          <a:xfrm>
            <a:off x="857250" y="251460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Make sure you pronounce their name correctly and invite them to play basketball with your friends at lunchtime.</a:t>
            </a:r>
            <a:endParaRPr lang="en-US" sz="1620" dirty="0"/>
          </a:p>
        </p:txBody>
      </p:sp>
      <p:sp>
        <p:nvSpPr>
          <p:cNvPr id="8" name="aeae6d12-082e-4065-a678-635e04a82482"/>
          <p:cNvSpPr/>
          <p:nvPr/>
        </p:nvSpPr>
        <p:spPr>
          <a:xfrm>
            <a:off x="285750" y="337185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3.</a:t>
            </a:r>
            <a:endParaRPr lang="en-US" sz="2520" dirty="0"/>
          </a:p>
        </p:txBody>
      </p:sp>
      <p:sp>
        <p:nvSpPr>
          <p:cNvPr id="9" name="2cb8e78d-6288-4cd8-b0aa-9e8b26f881f5"/>
          <p:cNvSpPr/>
          <p:nvPr/>
        </p:nvSpPr>
        <p:spPr>
          <a:xfrm>
            <a:off x="857250" y="337185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Only talk to them when your teacher explicitly asks you to translate a task for them in class.</a:t>
            </a:r>
            <a:endParaRPr lang="en-US" sz="1620" dirty="0"/>
          </a:p>
        </p:txBody>
      </p:sp>
      <p:sp>
        <p:nvSpPr>
          <p:cNvPr id="10" name="b69184e9-8a1d-412e-baff-ea442f208571"/>
          <p:cNvSpPr/>
          <p:nvPr/>
        </p:nvSpPr>
        <p:spPr>
          <a:xfrm>
            <a:off x="285750" y="422910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4.</a:t>
            </a:r>
            <a:endParaRPr lang="en-US" sz="2520" dirty="0"/>
          </a:p>
        </p:txBody>
      </p:sp>
      <p:sp>
        <p:nvSpPr>
          <p:cNvPr id="11" name="841216a6-f24f-4c71-9fd2-0dcd0ec6227e"/>
          <p:cNvSpPr/>
          <p:nvPr/>
        </p:nvSpPr>
        <p:spPr>
          <a:xfrm>
            <a:off x="857250" y="422910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Test their knowledge by asking them difficult questions about the history of their hometown right away.</a:t>
            </a:r>
            <a:endParaRPr lang="en-US" sz="162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fb49421-3057-4902-9c10-f80f566a3194"/>
          <p:cNvSpPr/>
          <p:nvPr/>
        </p:nvSpPr>
        <p:spPr>
          <a:xfrm>
            <a:off x="285750" y="171450"/>
            <a:ext cx="8572500" cy="60350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FEE151"/>
                </a:solidFill>
                <a:latin typeface="Fredoka One" pitchFamily="34" charset="0"/>
                <a:ea typeface="Fredoka One" pitchFamily="34" charset="-122"/>
                <a:cs typeface="Fredoka One" pitchFamily="34" charset="-120"/>
              </a:rPr>
              <a:t>Welcoming New Classmates</a:t>
            </a:r>
            <a:endParaRPr lang="en-US" sz="2880" dirty="0"/>
          </a:p>
        </p:txBody>
      </p:sp>
      <p:sp>
        <p:nvSpPr>
          <p:cNvPr id="3" name="6c555857-51af-4966-8264-d85055642c41"/>
          <p:cNvSpPr/>
          <p:nvPr/>
        </p:nvSpPr>
        <p:spPr>
          <a:xfrm>
            <a:off x="285750" y="685800"/>
            <a:ext cx="8572500" cy="10515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algn="l" indent="0" marL="0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 new pupil named Alex has just joined your 6th-grade class from abroad. Which action is the best way to help them feel comfortable during their first week?</a:t>
            </a:r>
            <a:endParaRPr lang="en-US" sz="1800" dirty="0"/>
          </a:p>
        </p:txBody>
      </p:sp>
      <p:sp>
        <p:nvSpPr>
          <p:cNvPr id="4" name="0c6a05de-d880-45a1-8877-43d83e614752"/>
          <p:cNvSpPr/>
          <p:nvPr/>
        </p:nvSpPr>
        <p:spPr>
          <a:xfrm>
            <a:off x="285750" y="165735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1.</a:t>
            </a:r>
            <a:endParaRPr lang="en-US" sz="2520" dirty="0"/>
          </a:p>
        </p:txBody>
      </p:sp>
      <p:sp>
        <p:nvSpPr>
          <p:cNvPr id="5" name="44bec4b4-88cc-467c-9195-5265ccf61892"/>
          <p:cNvSpPr/>
          <p:nvPr/>
        </p:nvSpPr>
        <p:spPr>
          <a:xfrm>
            <a:off x="857250" y="165735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Avoid speaking to them until they have learnt enough English to start a conversation with you.</a:t>
            </a:r>
            <a:endParaRPr lang="en-US" sz="1620" dirty="0"/>
          </a:p>
        </p:txBody>
      </p:sp>
      <p:sp>
        <p:nvSpPr>
          <p:cNvPr id="6" name="ab67b697-1163-4eba-9218-3058e4898678"/>
          <p:cNvSpPr/>
          <p:nvPr/>
        </p:nvSpPr>
        <p:spPr>
          <a:xfrm>
            <a:off x="285750" y="251460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2.</a:t>
            </a:r>
            <a:endParaRPr lang="en-US" sz="2520" dirty="0"/>
          </a:p>
        </p:txBody>
      </p:sp>
      <p:sp>
        <p:nvSpPr>
          <p:cNvPr id="7" name="5885008b-11dc-4425-ac77-dc0b4cd63087"/>
          <p:cNvSpPr/>
          <p:nvPr/>
        </p:nvSpPr>
        <p:spPr>
          <a:xfrm>
            <a:off x="857250" y="251460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2C6E49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Make sure you pronounce their name correctly and invite them to play basketball with your friends at lunchtime.</a:t>
            </a:r>
            <a:endParaRPr lang="en-US" sz="1620" dirty="0"/>
          </a:p>
        </p:txBody>
      </p:sp>
      <p:sp>
        <p:nvSpPr>
          <p:cNvPr id="8" name="aeae6d12-082e-4065-a678-635e04a82482"/>
          <p:cNvSpPr/>
          <p:nvPr/>
        </p:nvSpPr>
        <p:spPr>
          <a:xfrm>
            <a:off x="285750" y="337185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3.</a:t>
            </a:r>
            <a:endParaRPr lang="en-US" sz="2520" dirty="0"/>
          </a:p>
        </p:txBody>
      </p:sp>
      <p:sp>
        <p:nvSpPr>
          <p:cNvPr id="9" name="2cb8e78d-6288-4cd8-b0aa-9e8b26f881f5"/>
          <p:cNvSpPr/>
          <p:nvPr/>
        </p:nvSpPr>
        <p:spPr>
          <a:xfrm>
            <a:off x="857250" y="337185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Only talk to them when your teacher explicitly asks you to translate a task for them in class.</a:t>
            </a:r>
            <a:endParaRPr lang="en-US" sz="1620" dirty="0"/>
          </a:p>
        </p:txBody>
      </p:sp>
      <p:sp>
        <p:nvSpPr>
          <p:cNvPr id="10" name="b69184e9-8a1d-412e-baff-ea442f208571"/>
          <p:cNvSpPr/>
          <p:nvPr/>
        </p:nvSpPr>
        <p:spPr>
          <a:xfrm>
            <a:off x="285750" y="4229100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l" indent="0" marL="0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4.</a:t>
            </a:r>
            <a:endParaRPr lang="en-US" sz="2520" dirty="0"/>
          </a:p>
        </p:txBody>
      </p:sp>
      <p:sp>
        <p:nvSpPr>
          <p:cNvPr id="11" name="841216a6-f24f-4c71-9fd2-0dcd0ec6227e"/>
          <p:cNvSpPr/>
          <p:nvPr/>
        </p:nvSpPr>
        <p:spPr>
          <a:xfrm>
            <a:off x="857250" y="4229100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algn="l" indent="0" marL="0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Test their knowledge by asking them difficult questions about the history of their hometown right away.</a:t>
            </a:r>
            <a:endParaRPr lang="en-US" sz="1620" dirty="0"/>
          </a:p>
        </p:txBody>
      </p:sp>
      <p:sp>
        <p:nvSpPr>
          <p:cNvPr id="12" name="7bf7a3ef-5411-41b1-95ed-ae353a34d641"/>
          <p:cNvSpPr/>
          <p:nvPr/>
        </p:nvSpPr>
        <p:spPr>
          <a:xfrm>
            <a:off x="8366760" y="342900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algn="r" indent="0" marL="0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BCEEFD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✅</a:t>
            </a:r>
            <a:endParaRPr lang="en-US" sz="3600" dirty="0"/>
          </a:p>
        </p:txBody>
      </p:sp>
      <p:sp>
        <p:nvSpPr>
          <p:cNvPr id="13" name="5efad6ff-3f4b-4684-9045-4a6180c19613"/>
          <p:cNvSpPr/>
          <p:nvPr/>
        </p:nvSpPr>
        <p:spPr>
          <a:xfrm>
            <a:off x="8721090" y="2377440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2C6E49"/>
          </a:solidFill>
          <a:ln/>
        </p:spPr>
        <p:txBody>
          <a:bodyPr wrap="square" lIns="45720" tIns="45720" rIns="45720" bIns="45720" rtlCol="0" anchor="ctr"/>
          <a:lstStyle/>
          <a:p>
            <a:pPr algn="ctr" indent="0" marL="0">
              <a:lnSpc>
                <a:spcPts val="1404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Comic Neue" pitchFamily="34" charset="0"/>
                <a:ea typeface="Comic Neue" pitchFamily="34" charset="-122"/>
                <a:cs typeface="Comic Neue" pitchFamily="34" charset="-120"/>
              </a:rPr>
              <a:t>✓</a:t>
            </a:r>
            <a:endParaRPr lang="en-US" sz="117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Meeting the Newcomers</dc:title>
  <dc:subject>PptxGenJS Presentation</dc:subject>
  <dc:creator>PptxGenJS</dc:creator>
  <cp:lastModifiedBy>PptxGenJS</cp:lastModifiedBy>
  <cp:revision>1</cp:revision>
  <dcterms:created xsi:type="dcterms:W3CDTF">2026-09-13T13:09:07Z</dcterms:created>
  <dcterms:modified xsi:type="dcterms:W3CDTF">2026-09-13T13:09:07Z</dcterms:modified>
</cp:coreProperties>
</file>