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19"/>
  </p:notesMasterIdLst>
  <p:handoutMasterIdLst>
    <p:handoutMasterId r:id="rId20"/>
  </p:handoutMasterIdLst>
  <p:sldIdLst>
    <p:sldId id="286" r:id="rId3"/>
    <p:sldId id="268" r:id="rId4"/>
    <p:sldId id="271" r:id="rId5"/>
    <p:sldId id="274" r:id="rId6"/>
    <p:sldId id="272" r:id="rId7"/>
    <p:sldId id="276" r:id="rId8"/>
    <p:sldId id="277" r:id="rId9"/>
    <p:sldId id="278" r:id="rId10"/>
    <p:sldId id="279" r:id="rId11"/>
    <p:sldId id="280" r:id="rId12"/>
    <p:sldId id="281" r:id="rId13"/>
    <p:sldId id="282" r:id="rId14"/>
    <p:sldId id="283" r:id="rId15"/>
    <p:sldId id="284" r:id="rId16"/>
    <p:sldId id="275" r:id="rId17"/>
    <p:sldId id="285" r:id="rId18"/>
  </p:sldIdLst>
  <p:sldSz cx="9144000" cy="6858000" type="screen4x3"/>
  <p:notesSz cx="6858000" cy="9144000"/>
  <p:embeddedFontLst>
    <p:embeddedFont>
      <p:font typeface="Roboto" panose="02000000000000000000" pitchFamily="2" charset="0"/>
      <p:regular r:id="rId21"/>
      <p:bold r:id="rId22"/>
      <p:italic r:id="rId23"/>
      <p:boldItalic r:id="rId24"/>
    </p:embeddedFont>
    <p:embeddedFont>
      <p:font typeface="Twinkl" panose="02000000000000000000" pitchFamily="2" charset="0"/>
      <p:regular r:id="rId25"/>
      <p:bold r:id="rId26"/>
    </p:embeddedFont>
    <p:embeddedFont>
      <p:font typeface="Twinkl ExtraBold" panose="02000000000000000000" pitchFamily="2" charset="0"/>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A2A"/>
    <a:srgbClr val="D91C32"/>
    <a:srgbClr val="242424"/>
    <a:srgbClr val="464C9B"/>
    <a:srgbClr val="F6CA3A"/>
    <a:srgbClr val="FEFDF0"/>
    <a:srgbClr val="FDFBE9"/>
    <a:srgbClr val="FCF9E1"/>
    <a:srgbClr val="FFFFE1"/>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17" autoAdjust="0"/>
    <p:restoredTop sz="94660"/>
  </p:normalViewPr>
  <p:slideViewPr>
    <p:cSldViewPr snapToGrid="0" showGuides="1">
      <p:cViewPr varScale="1">
        <p:scale>
          <a:sx n="112" d="100"/>
          <a:sy n="112" d="100"/>
        </p:scale>
        <p:origin x="1032" y="9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03/09/2024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03/09/2024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2295228"/>
            <a:chOff x="743837" y="1344834"/>
            <a:chExt cx="7644513" cy="2295228"/>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2021268"/>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dirty="0">
                  <a:latin typeface="Roboto" panose="02000000000000000000" pitchFamily="2" charset="0"/>
                  <a:ea typeface="Roboto" panose="02000000000000000000" pitchFamily="2" charset="0"/>
                </a:rPr>
                <a:t>This resource has been designed with animations to make it as fun and engaging as possible. To view the content in the correct formatting, please view the PowerPoint in ‘slide show mode’. This takes you from desktop to presentation mode. If you view the slides out of ‘slide show mode’, you may find that some of the text and images overlap each other and/or are difficult to read. </a:t>
              </a:r>
            </a:p>
            <a:p>
              <a:pPr>
                <a:spcAft>
                  <a:spcPts val="600"/>
                </a:spcAft>
              </a:pPr>
              <a:r>
                <a:rPr lang="en-GB" sz="1400" dirty="0">
                  <a:latin typeface="Roboto" panose="02000000000000000000" pitchFamily="2" charset="0"/>
                  <a:ea typeface="Roboto" panose="02000000000000000000" pitchFamily="2" charset="0"/>
                </a:rPr>
                <a:t>To enter slide show mode, go to the </a:t>
              </a:r>
              <a:r>
                <a:rPr lang="en-GB" sz="1400" b="1" dirty="0">
                  <a:latin typeface="Roboto" panose="02000000000000000000" pitchFamily="2" charset="0"/>
                  <a:ea typeface="Roboto" panose="02000000000000000000" pitchFamily="2" charset="0"/>
                </a:rPr>
                <a:t>slide show menu tab </a:t>
              </a:r>
              <a:r>
                <a:rPr lang="en-GB" sz="1400" dirty="0">
                  <a:latin typeface="Roboto" panose="02000000000000000000" pitchFamily="2" charset="0"/>
                  <a:ea typeface="Roboto" panose="02000000000000000000" pitchFamily="2" charset="0"/>
                </a:rPr>
                <a:t>and select either </a:t>
              </a:r>
              <a:r>
                <a:rPr lang="en-GB" sz="1400" b="1" dirty="0">
                  <a:latin typeface="Roboto" panose="02000000000000000000" pitchFamily="2" charset="0"/>
                  <a:ea typeface="Roboto" panose="02000000000000000000" pitchFamily="2" charset="0"/>
                </a:rPr>
                <a:t>from beginning</a:t>
              </a:r>
              <a:r>
                <a:rPr lang="en-GB" sz="1400" dirty="0">
                  <a:latin typeface="Roboto" panose="02000000000000000000" pitchFamily="2" charset="0"/>
                  <a:ea typeface="Roboto" panose="02000000000000000000" pitchFamily="2" charset="0"/>
                </a:rPr>
                <a:t> </a:t>
              </a:r>
              <a:r>
                <a:rPr lang="en-GB" sz="1400" b="1" dirty="0">
                  <a:latin typeface="Roboto" panose="02000000000000000000" pitchFamily="2" charset="0"/>
                  <a:ea typeface="Roboto" panose="02000000000000000000" pitchFamily="2" charset="0"/>
                </a:rPr>
                <a:t>or from current slide</a:t>
              </a:r>
              <a:r>
                <a:rPr lang="en-GB" sz="1400" dirty="0">
                  <a:latin typeface="Roboto" panose="02000000000000000000" pitchFamily="2" charset="0"/>
                  <a:ea typeface="Roboto" panose="02000000000000000000" pitchFamily="2" charset="0"/>
                </a:rPr>
                <a:t>.</a:t>
              </a: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
        <p:nvSpPr>
          <p:cNvPr id="4" name="Rectangle 3">
            <a:extLst>
              <a:ext uri="{FF2B5EF4-FFF2-40B4-BE49-F238E27FC236}">
                <a16:creationId xmlns:a16="http://schemas.microsoft.com/office/drawing/2014/main" id="{5BA4D35F-84C0-A806-EEA1-6AEE5EC21FEF}"/>
              </a:ext>
            </a:extLst>
          </p:cNvPr>
          <p:cNvSpPr/>
          <p:nvPr/>
        </p:nvSpPr>
        <p:spPr>
          <a:xfrm>
            <a:off x="755648" y="4119419"/>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chemeClr val="tx1"/>
                </a:solidFill>
                <a:effectLst/>
                <a:latin typeface="Roboto" panose="02000000000000000000" pitchFamily="2" charset="0"/>
                <a:ea typeface="Roboto" panose="02000000000000000000" pitchFamily="2" charset="0"/>
              </a:rPr>
              <a:t>We hope that you find the information on our website and in our resources useful. As far as possible, the contents of this resource are reflective of current professional research. However, please be aware that borders may be disputed and information can quickly become out of date. The information given here is intended for general guidance purposes only and may have to be adapted to meet the needs of your students.</a:t>
            </a:r>
            <a:endParaRPr lang="en-GB" sz="1400" dirty="0">
              <a:solidFill>
                <a:schemeClr val="tx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386459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5"/>
          <p:cNvSpPr>
            <a:spLocks noGrp="1"/>
          </p:cNvSpPr>
          <p:nvPr>
            <p:ph type="title"/>
          </p:nvPr>
        </p:nvSpPr>
        <p:spPr>
          <a:xfrm>
            <a:off x="457198" y="438151"/>
            <a:ext cx="8220075" cy="994306"/>
          </a:xfrm>
          <a:prstGeom prst="roundRect">
            <a:avLst>
              <a:gd name="adj" fmla="val 9641"/>
            </a:avLst>
          </a:prstGeom>
        </p:spPr>
        <p:txBody>
          <a:bodyP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2" name="Rounded Rectangle 24">
            <a:extLst>
              <a:ext uri="{FF2B5EF4-FFF2-40B4-BE49-F238E27FC236}">
                <a16:creationId xmlns:a16="http://schemas.microsoft.com/office/drawing/2014/main" id="{D00ECC8E-1AC3-4E6C-A19B-0A141ABB9071}"/>
              </a:ext>
            </a:extLst>
          </p:cNvPr>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3" name="Rounded Rectangle 23">
            <a:extLst>
              <a:ext uri="{FF2B5EF4-FFF2-40B4-BE49-F238E27FC236}">
                <a16:creationId xmlns:a16="http://schemas.microsoft.com/office/drawing/2014/main" id="{D34100E7-28EA-4EB7-A437-37BB3EE7034D}"/>
              </a:ext>
            </a:extLst>
          </p:cNvPr>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2" name="Text Placeholder 9">
            <a:extLst>
              <a:ext uri="{FF2B5EF4-FFF2-40B4-BE49-F238E27FC236}">
                <a16:creationId xmlns:a16="http://schemas.microsoft.com/office/drawing/2014/main" id="{BAFFD08E-D8F1-4950-9C0C-AB7477306E53}"/>
              </a:ext>
            </a:extLst>
          </p:cNvPr>
          <p:cNvSpPr>
            <a:spLocks noGrp="1"/>
          </p:cNvSpPr>
          <p:nvPr>
            <p:ph type="body" sz="quarter" idx="10" hasCustomPrompt="1"/>
          </p:nvPr>
        </p:nvSpPr>
        <p:spPr>
          <a:xfrm>
            <a:off x="755651" y="1037017"/>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3" name="Text Placeholder 9">
            <a:extLst>
              <a:ext uri="{FF2B5EF4-FFF2-40B4-BE49-F238E27FC236}">
                <a16:creationId xmlns:a16="http://schemas.microsoft.com/office/drawing/2014/main" id="{D99DBCE3-B6AA-4708-994C-5096C6F0D38E}"/>
              </a:ext>
            </a:extLst>
          </p:cNvPr>
          <p:cNvSpPr>
            <a:spLocks noGrp="1"/>
          </p:cNvSpPr>
          <p:nvPr>
            <p:ph type="body" sz="quarter" idx="11" hasCustomPrompt="1"/>
          </p:nvPr>
        </p:nvSpPr>
        <p:spPr>
          <a:xfrm>
            <a:off x="755651" y="3445623"/>
            <a:ext cx="7632699" cy="1469216"/>
          </a:xfrm>
          <a:prstGeom prst="roundRect">
            <a:avLst>
              <a:gd name="adj" fmla="val 2585"/>
            </a:avLst>
          </a:prstGeom>
        </p:spPr>
        <p:txBody>
          <a:bodyPr>
            <a:spAutoFit/>
          </a:bodyPr>
          <a:lstStyle>
            <a:lvl1pPr>
              <a:defRPr/>
            </a:lvl1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sz="1800" dirty="0">
                <a:latin typeface="Twinkl" pitchFamily="50" charset="0"/>
              </a:rPr>
              <a:t>Sub statement</a:t>
            </a:r>
          </a:p>
        </p:txBody>
      </p:sp>
      <p:sp>
        <p:nvSpPr>
          <p:cNvPr id="15" name="Text Placeholder 8">
            <a:extLst>
              <a:ext uri="{FF2B5EF4-FFF2-40B4-BE49-F238E27FC236}">
                <a16:creationId xmlns:a16="http://schemas.microsoft.com/office/drawing/2014/main" id="{E9191366-6C10-435F-A2F8-6CBD1318FD96}"/>
              </a:ext>
            </a:extLst>
          </p:cNvPr>
          <p:cNvSpPr>
            <a:spLocks noGrp="1"/>
          </p:cNvSpPr>
          <p:nvPr>
            <p:ph type="body" sz="quarter" idx="12" hasCustomPrompt="1"/>
          </p:nvPr>
        </p:nvSpPr>
        <p:spPr>
          <a:xfrm>
            <a:off x="755650" y="512763"/>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Aim</a:t>
            </a:r>
            <a:endParaRPr lang="en-GB" dirty="0"/>
          </a:p>
        </p:txBody>
      </p:sp>
      <p:sp>
        <p:nvSpPr>
          <p:cNvPr id="17" name="Text Placeholder 8">
            <a:extLst>
              <a:ext uri="{FF2B5EF4-FFF2-40B4-BE49-F238E27FC236}">
                <a16:creationId xmlns:a16="http://schemas.microsoft.com/office/drawing/2014/main" id="{6758EDAF-8492-4BF5-93A1-EA11C5D83003}"/>
              </a:ext>
            </a:extLst>
          </p:cNvPr>
          <p:cNvSpPr>
            <a:spLocks noGrp="1"/>
          </p:cNvSpPr>
          <p:nvPr>
            <p:ph type="body" sz="quarter" idx="13" hasCustomPrompt="1"/>
          </p:nvPr>
        </p:nvSpPr>
        <p:spPr>
          <a:xfrm>
            <a:off x="755649" y="2930434"/>
            <a:ext cx="7632700" cy="503237"/>
          </a:xfrm>
          <a:prstGeom prst="roundRect">
            <a:avLst>
              <a:gd name="adj" fmla="val 2585"/>
            </a:avLst>
          </a:prstGeom>
        </p:spPr>
        <p:txBody>
          <a:bodyPr lIns="0" tIns="252000" rIns="0" bIns="0" anchor="ctr" anchorCtr="0">
            <a:noAutofit/>
          </a:bodyPr>
          <a:lstStyle>
            <a:lvl1pPr marL="0" indent="0" algn="ctr">
              <a:buNone/>
              <a:defRPr sz="3600" b="1"/>
            </a:lvl1pPr>
          </a:lstStyle>
          <a:p>
            <a:pPr lvl="0"/>
            <a:r>
              <a:rPr lang="en-US" dirty="0"/>
              <a:t>Success Criteria</a:t>
            </a:r>
            <a:endParaRPr lang="en-GB" dirty="0"/>
          </a:p>
        </p:txBody>
      </p:sp>
    </p:spTree>
    <p:extLst>
      <p:ext uri="{BB962C8B-B14F-4D97-AF65-F5344CB8AC3E}">
        <p14:creationId xmlns:p14="http://schemas.microsoft.com/office/powerpoint/2010/main" val="2257523209"/>
      </p:ext>
    </p:extLst>
  </p:cSld>
  <p:clrMapOvr>
    <a:masterClrMapping/>
  </p:clrMapOvr>
  <p:extLst>
    <p:ext uri="{DCECCB84-F9BA-43D5-87BE-67443E8EF086}">
      <p15:sldGuideLst xmlns:p15="http://schemas.microsoft.com/office/powerpoint/2012/main">
        <p15:guide id="1" orient="horz" pos="640" userDrawn="1">
          <p15:clr>
            <a:srgbClr val="F26B43"/>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a:extLst>
              <a:ext uri="{28A0092B-C50C-407E-A947-70E740481C1C}">
                <a14:useLocalDpi xmlns:a14="http://schemas.microsoft.com/office/drawing/2010/main" val="0"/>
              </a:ext>
            </a:extLst>
          </a:blip>
          <a:srcRect l="14311" t="18852" r="58228" b="54654"/>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a:extLst>
              <a:ext uri="{28A0092B-C50C-407E-A947-70E740481C1C}">
                <a14:useLocalDpi xmlns:a14="http://schemas.microsoft.com/office/drawing/2010/main" val="0"/>
              </a:ext>
            </a:extLst>
          </a:blip>
          <a:srcRect l="15067" t="26003" r="44786" b="11296"/>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a:extLst>
              <a:ext uri="{28A0092B-C50C-407E-A947-70E740481C1C}">
                <a14:useLocalDpi xmlns:a14="http://schemas.microsoft.com/office/drawing/2010/main" val="0"/>
              </a:ext>
            </a:extLst>
          </a:blip>
          <a:srcRect l="14085" t="17912" r="52493" b="25307"/>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a:extLst>
              <a:ext uri="{28A0092B-C50C-407E-A947-70E740481C1C}">
                <a14:useLocalDpi xmlns:a14="http://schemas.microsoft.com/office/drawing/2010/main" val="0"/>
              </a:ext>
            </a:extLst>
          </a:blip>
          <a:srcRect t="65628"/>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a:extLst>
                  <a:ext uri="{28A0092B-C50C-407E-A947-70E740481C1C}">
                    <a14:useLocalDpi xmlns:a14="http://schemas.microsoft.com/office/drawing/2010/main" val="0"/>
                  </a:ext>
                </a:extLst>
              </a:blip>
              <a:srcRect t="60687"/>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8" r:id="rId1"/>
    <p:sldLayoutId id="2147483661"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70" r:id="rId3"/>
    <p:sldLayoutId id="2147483671"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7.jpe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8.jpe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9.jpe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0.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3.xml"/><Relationship Id="rId7" Type="http://schemas.openxmlformats.org/officeDocument/2006/relationships/image" Target="../media/image2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2.png"/><Relationship Id="rId5" Type="http://schemas.openxmlformats.org/officeDocument/2006/relationships/image" Target="../media/image14.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6.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5.png"/><Relationship Id="rId5" Type="http://schemas.openxmlformats.org/officeDocument/2006/relationships/image" Target="../media/image14.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8.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7.tiff"/><Relationship Id="rId5" Type="http://schemas.openxmlformats.org/officeDocument/2006/relationships/image" Target="../media/image14.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29.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1093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701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a:extLst>
              <a:ext uri="{FF2B5EF4-FFF2-40B4-BE49-F238E27FC236}">
                <a16:creationId xmlns:a16="http://schemas.microsoft.com/office/drawing/2014/main" id="{3FA17AC1-3E73-EE00-4D0B-E124A0AF117B}"/>
              </a:ext>
            </a:extLst>
          </p:cNvPr>
          <p:cNvSpPr/>
          <p:nvPr/>
        </p:nvSpPr>
        <p:spPr>
          <a:xfrm>
            <a:off x="243531" y="782068"/>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48268" y="479522"/>
            <a:ext cx="8247463" cy="6041199"/>
          </a:xfrm>
          <a:prstGeom prst="roundRect">
            <a:avLst>
              <a:gd name="adj" fmla="val 2649"/>
            </a:avLst>
          </a:prstGeom>
          <a:solidFill>
            <a:schemeClr val="bg1"/>
          </a:solidFill>
          <a:ln w="3810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baseline="-25000" dirty="0">
                <a:latin typeface="Twinkl" pitchFamily="50" charset="0"/>
              </a:rPr>
              <a:t> </a:t>
            </a:r>
          </a:p>
        </p:txBody>
      </p:sp>
      <p:sp>
        <p:nvSpPr>
          <p:cNvPr id="7" name="Rounded Rectangle 6">
            <a:extLst>
              <a:ext uri="{FF2B5EF4-FFF2-40B4-BE49-F238E27FC236}">
                <a16:creationId xmlns:a16="http://schemas.microsoft.com/office/drawing/2014/main" id="{C3B57A2C-794D-BEFB-3FFF-3672386A9A6D}"/>
              </a:ext>
            </a:extLst>
          </p:cNvPr>
          <p:cNvSpPr/>
          <p:nvPr/>
        </p:nvSpPr>
        <p:spPr>
          <a:xfrm>
            <a:off x="261579" y="337279"/>
            <a:ext cx="7036905" cy="93439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n w="12700">
                  <a:noFill/>
                </a:ln>
                <a:solidFill>
                  <a:schemeClr val="bg1"/>
                </a:solidFill>
                <a:latin typeface="Twinkl" panose="02000000000000000000" pitchFamily="2" charset="0"/>
              </a:rPr>
              <a:t>Where is </a:t>
            </a:r>
            <a:r>
              <a:rPr lang="en-GB" sz="5400" b="1" dirty="0" err="1"/>
              <a:t>Türkiye</a:t>
            </a:r>
            <a:r>
              <a:rPr lang="en-US" sz="5400" b="1" dirty="0">
                <a:ln w="12700">
                  <a:noFill/>
                </a:ln>
                <a:solidFill>
                  <a:schemeClr val="bg1"/>
                </a:solidFill>
                <a:latin typeface="Twinkl" panose="02000000000000000000" pitchFamily="2" charset="0"/>
              </a:rPr>
              <a:t>?</a:t>
            </a:r>
          </a:p>
        </p:txBody>
      </p:sp>
      <p:pic>
        <p:nvPicPr>
          <p:cNvPr id="12" name="Picture 11">
            <a:extLst>
              <a:ext uri="{FF2B5EF4-FFF2-40B4-BE49-F238E27FC236}">
                <a16:creationId xmlns:a16="http://schemas.microsoft.com/office/drawing/2014/main" id="{4084B341-7E48-2F2B-F134-EFD5800FB08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95489" y="1898546"/>
            <a:ext cx="7969346" cy="4035000"/>
          </a:xfrm>
          <a:prstGeom prst="rect">
            <a:avLst/>
          </a:prstGeom>
        </p:spPr>
      </p:pic>
      <p:sp>
        <p:nvSpPr>
          <p:cNvPr id="13" name="Oval 12">
            <a:extLst>
              <a:ext uri="{FF2B5EF4-FFF2-40B4-BE49-F238E27FC236}">
                <a16:creationId xmlns:a16="http://schemas.microsoft.com/office/drawing/2014/main" id="{CBA71B3E-41B1-7C02-268B-1FFAECEB5219}"/>
              </a:ext>
            </a:extLst>
          </p:cNvPr>
          <p:cNvSpPr/>
          <p:nvPr/>
        </p:nvSpPr>
        <p:spPr>
          <a:xfrm flipH="1">
            <a:off x="5096149" y="2826834"/>
            <a:ext cx="417524" cy="246074"/>
          </a:xfrm>
          <a:prstGeom prst="ellipse">
            <a:avLst/>
          </a:prstGeom>
          <a:solidFill>
            <a:schemeClr val="bg1">
              <a:alpha val="31000"/>
            </a:schemeClr>
          </a:solidFill>
          <a:ln w="28575">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1C9E56EE-98E6-FF4E-3CBC-788AE483677F}"/>
              </a:ext>
            </a:extLst>
          </p:cNvPr>
          <p:cNvSpPr/>
          <p:nvPr/>
        </p:nvSpPr>
        <p:spPr>
          <a:xfrm flipH="1">
            <a:off x="5101490" y="2826834"/>
            <a:ext cx="384867" cy="246074"/>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28575">
                <a:solidFill>
                  <a:schemeClr val="bg1"/>
                </a:solidFill>
              </a:ln>
            </a:endParaRPr>
          </a:p>
        </p:txBody>
      </p:sp>
      <p:cxnSp>
        <p:nvCxnSpPr>
          <p:cNvPr id="16" name="Connector: Curved 15">
            <a:extLst>
              <a:ext uri="{FF2B5EF4-FFF2-40B4-BE49-F238E27FC236}">
                <a16:creationId xmlns:a16="http://schemas.microsoft.com/office/drawing/2014/main" id="{C4F9B63B-FA4A-6BAA-12F5-C9333C728851}"/>
              </a:ext>
            </a:extLst>
          </p:cNvPr>
          <p:cNvCxnSpPr>
            <a:cxnSpLocks/>
            <a:endCxn id="26" idx="0"/>
          </p:cNvCxnSpPr>
          <p:nvPr/>
        </p:nvCxnSpPr>
        <p:spPr>
          <a:xfrm>
            <a:off x="4106636" y="1852258"/>
            <a:ext cx="1187287" cy="974576"/>
          </a:xfrm>
          <a:prstGeom prst="curvedConnector2">
            <a:avLst/>
          </a:prstGeom>
          <a:ln w="28575" cap="rnd">
            <a:solidFill>
              <a:schemeClr val="bg1"/>
            </a:solidFill>
            <a:prstDash val="dash"/>
            <a:round/>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BCA4A09-CAFF-FF8F-946A-5BDFE1CFA5DC}"/>
              </a:ext>
            </a:extLst>
          </p:cNvPr>
          <p:cNvSpPr txBox="1"/>
          <p:nvPr/>
        </p:nvSpPr>
        <p:spPr>
          <a:xfrm>
            <a:off x="634070" y="1408631"/>
            <a:ext cx="7918021" cy="369332"/>
          </a:xfrm>
          <a:prstGeom prst="rect">
            <a:avLst/>
          </a:prstGeom>
          <a:noFill/>
        </p:spPr>
        <p:txBody>
          <a:bodyPr wrap="square" rtlCol="0">
            <a:spAutoFit/>
          </a:bodyPr>
          <a:lstStyle/>
          <a:p>
            <a:r>
              <a:rPr lang="en-GB" dirty="0" err="1"/>
              <a:t>Türkiye</a:t>
            </a:r>
            <a:r>
              <a:rPr lang="en-GB" dirty="0"/>
              <a:t> is in two continents. Most of </a:t>
            </a:r>
            <a:r>
              <a:rPr lang="en-GB" dirty="0" err="1"/>
              <a:t>Türkiye</a:t>
            </a:r>
            <a:r>
              <a:rPr lang="en-GB" dirty="0"/>
              <a:t> is in Asia. It is also in Europe.</a:t>
            </a:r>
            <a:endParaRPr lang="en-GB" dirty="0">
              <a:solidFill>
                <a:srgbClr val="393E7F"/>
              </a:solidFill>
            </a:endParaRPr>
          </a:p>
        </p:txBody>
      </p:sp>
      <p:pic>
        <p:nvPicPr>
          <p:cNvPr id="48" name="Picture 47">
            <a:extLst>
              <a:ext uri="{FF2B5EF4-FFF2-40B4-BE49-F238E27FC236}">
                <a16:creationId xmlns:a16="http://schemas.microsoft.com/office/drawing/2014/main" id="{B3CBFC2D-9273-469B-3E9C-A45069DBAE99}"/>
              </a:ext>
            </a:extLst>
          </p:cNvPr>
          <p:cNvPicPr>
            <a:picLocks noChangeAspect="1"/>
          </p:cNvPicPr>
          <p:nvPr/>
        </p:nvPicPr>
        <p:blipFill>
          <a:blip r:embed="rId3" cstate="print">
            <a:extLst>
              <a:ext uri="{28A0092B-C50C-407E-A947-70E740481C1C}">
                <a14:useLocalDpi xmlns:a14="http://schemas.microsoft.com/office/drawing/2010/main" val="0"/>
              </a:ext>
            </a:extLst>
          </a:blip>
          <a:stretch/>
        </p:blipFill>
        <p:spPr>
          <a:xfrm>
            <a:off x="1585757" y="443961"/>
            <a:ext cx="5972486" cy="5970077"/>
          </a:xfrm>
          <a:prstGeom prst="rect">
            <a:avLst/>
          </a:prstGeom>
          <a:ln w="38100">
            <a:solidFill>
              <a:srgbClr val="BF0A2A"/>
            </a:solidFill>
          </a:ln>
        </p:spPr>
      </p:pic>
    </p:spTree>
    <p:extLst>
      <p:ext uri="{BB962C8B-B14F-4D97-AF65-F5344CB8AC3E}">
        <p14:creationId xmlns:p14="http://schemas.microsoft.com/office/powerpoint/2010/main" val="329939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up)">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animBg="1"/>
      <p:bldP spid="26" grpId="0" animBg="1"/>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ed Rectangle 7">
            <a:extLst>
              <a:ext uri="{FF2B5EF4-FFF2-40B4-BE49-F238E27FC236}">
                <a16:creationId xmlns:a16="http://schemas.microsoft.com/office/drawing/2014/main" id="{F99DDC17-6B24-A327-07DF-CD5E39AA81D8}"/>
              </a:ext>
            </a:extLst>
          </p:cNvPr>
          <p:cNvSpPr/>
          <p:nvPr/>
        </p:nvSpPr>
        <p:spPr>
          <a:xfrm>
            <a:off x="243531" y="770036"/>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ounded Rectangle 27">
            <a:extLst>
              <a:ext uri="{FF2B5EF4-FFF2-40B4-BE49-F238E27FC236}">
                <a16:creationId xmlns:a16="http://schemas.microsoft.com/office/drawing/2014/main" id="{5CB33798-C746-CE67-3429-4F9972306DA6}"/>
              </a:ext>
            </a:extLst>
          </p:cNvPr>
          <p:cNvSpPr/>
          <p:nvPr/>
        </p:nvSpPr>
        <p:spPr>
          <a:xfrm>
            <a:off x="5885390" y="4296831"/>
            <a:ext cx="758070" cy="291814"/>
          </a:xfrm>
          <a:prstGeom prst="roundRect">
            <a:avLst>
              <a:gd name="adj" fmla="val 24790"/>
            </a:avLst>
          </a:prstGeom>
          <a:solidFill>
            <a:srgbClr val="009640"/>
          </a:solidFill>
          <a:ln>
            <a:solidFill>
              <a:srgbClr val="009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3810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extBox 8">
            <a:extLst>
              <a:ext uri="{FF2B5EF4-FFF2-40B4-BE49-F238E27FC236}">
                <a16:creationId xmlns:a16="http://schemas.microsoft.com/office/drawing/2014/main" id="{3EE8BE51-D7A8-2038-A01F-E61A93CF2DE6}"/>
              </a:ext>
            </a:extLst>
          </p:cNvPr>
          <p:cNvSpPr txBox="1"/>
          <p:nvPr/>
        </p:nvSpPr>
        <p:spPr>
          <a:xfrm>
            <a:off x="5972016" y="2086941"/>
            <a:ext cx="2958246" cy="2708434"/>
          </a:xfrm>
          <a:prstGeom prst="rect">
            <a:avLst/>
          </a:prstGeom>
          <a:noFill/>
        </p:spPr>
        <p:txBody>
          <a:bodyPr wrap="square" rtlCol="0">
            <a:spAutoFit/>
          </a:bodyPr>
          <a:lstStyle/>
          <a:p>
            <a:r>
              <a:rPr lang="en-US" sz="1600" dirty="0">
                <a:solidFill>
                  <a:srgbClr val="D91C32"/>
                </a:solidFill>
              </a:rPr>
              <a:t>Capital City: </a:t>
            </a:r>
            <a:r>
              <a:rPr lang="en-GB" dirty="0"/>
              <a:t>Ankara</a:t>
            </a:r>
            <a:endParaRPr lang="en-US" sz="1600" dirty="0">
              <a:solidFill>
                <a:srgbClr val="D91C32"/>
              </a:solidFill>
            </a:endParaRPr>
          </a:p>
          <a:p>
            <a:endParaRPr lang="en-US" sz="1600" dirty="0">
              <a:solidFill>
                <a:srgbClr val="D91C32"/>
              </a:solidFill>
            </a:endParaRPr>
          </a:p>
          <a:p>
            <a:r>
              <a:rPr lang="en-US" sz="1600" dirty="0">
                <a:solidFill>
                  <a:srgbClr val="D91C32"/>
                </a:solidFill>
              </a:rPr>
              <a:t>Population: </a:t>
            </a:r>
            <a:r>
              <a:rPr lang="en-GB" dirty="0"/>
              <a:t>85 million (2023)</a:t>
            </a:r>
            <a:endParaRPr lang="en-US" sz="1600" dirty="0">
              <a:solidFill>
                <a:srgbClr val="D91C32"/>
              </a:solidFill>
            </a:endParaRPr>
          </a:p>
          <a:p>
            <a:endParaRPr lang="en-US" sz="1600" dirty="0">
              <a:solidFill>
                <a:srgbClr val="D91C32"/>
              </a:solidFill>
            </a:endParaRPr>
          </a:p>
          <a:p>
            <a:r>
              <a:rPr lang="en-US" sz="1600" dirty="0">
                <a:solidFill>
                  <a:srgbClr val="D91C32"/>
                </a:solidFill>
              </a:rPr>
              <a:t>Currency: </a:t>
            </a:r>
            <a:r>
              <a:rPr lang="en-GB" dirty="0"/>
              <a:t>Turkish lira</a:t>
            </a:r>
            <a:endParaRPr lang="en-US" sz="1600" dirty="0">
              <a:solidFill>
                <a:srgbClr val="D91C32"/>
              </a:solidFill>
            </a:endParaRPr>
          </a:p>
          <a:p>
            <a:endParaRPr lang="en-US" sz="1600" dirty="0">
              <a:solidFill>
                <a:srgbClr val="D91C32"/>
              </a:solidFill>
            </a:endParaRPr>
          </a:p>
          <a:p>
            <a:r>
              <a:rPr lang="en-US" sz="1600" dirty="0">
                <a:solidFill>
                  <a:srgbClr val="D91C32"/>
                </a:solidFill>
              </a:rPr>
              <a:t>Official Language: </a:t>
            </a:r>
            <a:r>
              <a:rPr lang="en-GB" dirty="0"/>
              <a:t>Turkish</a:t>
            </a:r>
            <a:endParaRPr lang="en-US" sz="1600" dirty="0">
              <a:solidFill>
                <a:srgbClr val="D91C32"/>
              </a:solidFill>
            </a:endParaRPr>
          </a:p>
          <a:p>
            <a:endParaRPr lang="en-US" sz="1600" dirty="0">
              <a:solidFill>
                <a:srgbClr val="003F7D"/>
              </a:solidFill>
            </a:endParaRPr>
          </a:p>
          <a:p>
            <a:endParaRPr lang="en-US" sz="1600" b="1" dirty="0">
              <a:solidFill>
                <a:srgbClr val="003F7D"/>
              </a:solidFill>
            </a:endParaRPr>
          </a:p>
        </p:txBody>
      </p:sp>
      <p:sp>
        <p:nvSpPr>
          <p:cNvPr id="30" name="Rounded Rectangle 29">
            <a:extLst>
              <a:ext uri="{FF2B5EF4-FFF2-40B4-BE49-F238E27FC236}">
                <a16:creationId xmlns:a16="http://schemas.microsoft.com/office/drawing/2014/main" id="{3E9183C0-DAE7-F119-2205-E5AE17ED7BF6}"/>
              </a:ext>
            </a:extLst>
          </p:cNvPr>
          <p:cNvSpPr/>
          <p:nvPr/>
        </p:nvSpPr>
        <p:spPr>
          <a:xfrm>
            <a:off x="5986034" y="1726513"/>
            <a:ext cx="1247689" cy="241168"/>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ounded Rectangle 28">
            <a:extLst>
              <a:ext uri="{FF2B5EF4-FFF2-40B4-BE49-F238E27FC236}">
                <a16:creationId xmlns:a16="http://schemas.microsoft.com/office/drawing/2014/main" id="{AB5F720E-1A47-D84E-7BCB-890D26581C74}"/>
              </a:ext>
            </a:extLst>
          </p:cNvPr>
          <p:cNvSpPr/>
          <p:nvPr/>
        </p:nvSpPr>
        <p:spPr>
          <a:xfrm>
            <a:off x="5990695" y="1450026"/>
            <a:ext cx="2373383" cy="458565"/>
          </a:xfrm>
          <a:prstGeom prst="roundRect">
            <a:avLst>
              <a:gd name="adj" fmla="val 12587"/>
            </a:avLst>
          </a:prstGeom>
          <a:solidFill>
            <a:srgbClr val="D91C32"/>
          </a:solidFill>
          <a:ln w="19050">
            <a:solidFill>
              <a:srgbClr val="D91C3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8000" lvl="1"/>
            <a:r>
              <a:rPr lang="en-US" b="1" dirty="0">
                <a:ln w="12700">
                  <a:noFill/>
                </a:ln>
                <a:solidFill>
                  <a:schemeClr val="bg1"/>
                </a:solidFill>
                <a:latin typeface="Twinkl" panose="02000000000000000000" pitchFamily="2" charset="0"/>
              </a:rPr>
              <a:t>Quick Facts</a:t>
            </a:r>
          </a:p>
        </p:txBody>
      </p:sp>
      <p:sp>
        <p:nvSpPr>
          <p:cNvPr id="23" name="Rounded Rectangle 6">
            <a:extLst>
              <a:ext uri="{FF2B5EF4-FFF2-40B4-BE49-F238E27FC236}">
                <a16:creationId xmlns:a16="http://schemas.microsoft.com/office/drawing/2014/main" id="{3019D344-D65E-41FE-4ADC-3BF2215AB74A}"/>
              </a:ext>
            </a:extLst>
          </p:cNvPr>
          <p:cNvSpPr/>
          <p:nvPr/>
        </p:nvSpPr>
        <p:spPr>
          <a:xfrm>
            <a:off x="261579" y="337279"/>
            <a:ext cx="7036905" cy="93439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n w="12700">
                  <a:noFill/>
                </a:ln>
                <a:solidFill>
                  <a:schemeClr val="bg1"/>
                </a:solidFill>
                <a:latin typeface="Twinkl" panose="02000000000000000000" pitchFamily="2" charset="0"/>
              </a:rPr>
              <a:t>Where is </a:t>
            </a:r>
            <a:r>
              <a:rPr lang="en-GB" sz="5400" b="1" dirty="0" err="1"/>
              <a:t>Türkiye</a:t>
            </a:r>
            <a:r>
              <a:rPr lang="en-US" sz="5400" b="1" dirty="0">
                <a:ln w="12700">
                  <a:noFill/>
                </a:ln>
                <a:solidFill>
                  <a:schemeClr val="bg1"/>
                </a:solidFill>
                <a:latin typeface="Twinkl" panose="02000000000000000000" pitchFamily="2" charset="0"/>
              </a:rPr>
              <a:t>?</a:t>
            </a:r>
          </a:p>
        </p:txBody>
      </p:sp>
      <p:pic>
        <p:nvPicPr>
          <p:cNvPr id="3" name="Picture 2">
            <a:extLst>
              <a:ext uri="{FF2B5EF4-FFF2-40B4-BE49-F238E27FC236}">
                <a16:creationId xmlns:a16="http://schemas.microsoft.com/office/drawing/2014/main" id="{72ECD847-4045-5677-878D-8AF00245455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554347" y="4575799"/>
            <a:ext cx="1585506" cy="1028436"/>
          </a:xfrm>
          <a:prstGeom prst="rect">
            <a:avLst/>
          </a:prstGeom>
        </p:spPr>
      </p:pic>
      <p:sp>
        <p:nvSpPr>
          <p:cNvPr id="13" name="TextBox 12">
            <a:extLst>
              <a:ext uri="{FF2B5EF4-FFF2-40B4-BE49-F238E27FC236}">
                <a16:creationId xmlns:a16="http://schemas.microsoft.com/office/drawing/2014/main" id="{D3F379A3-2692-F175-0E25-E2C391436C3F}"/>
              </a:ext>
            </a:extLst>
          </p:cNvPr>
          <p:cNvSpPr txBox="1"/>
          <p:nvPr/>
        </p:nvSpPr>
        <p:spPr>
          <a:xfrm>
            <a:off x="6459924" y="5767253"/>
            <a:ext cx="1774352" cy="374571"/>
          </a:xfrm>
          <a:prstGeom prst="roundRect">
            <a:avLst/>
          </a:prstGeom>
          <a:solidFill>
            <a:srgbClr val="D91C32"/>
          </a:solidFill>
        </p:spPr>
        <p:txBody>
          <a:bodyPr wrap="square" rtlCol="0">
            <a:spAutoFit/>
          </a:bodyPr>
          <a:lstStyle/>
          <a:p>
            <a:pPr algn="ctr"/>
            <a:r>
              <a:rPr lang="en-US" sz="1600" dirty="0">
                <a:solidFill>
                  <a:schemeClr val="bg1"/>
                </a:solidFill>
              </a:rPr>
              <a:t>Flag</a:t>
            </a:r>
            <a:endParaRPr lang="en-US" sz="1600" b="1" dirty="0">
              <a:solidFill>
                <a:schemeClr val="bg1"/>
              </a:solidFill>
            </a:endParaRPr>
          </a:p>
        </p:txBody>
      </p:sp>
      <p:pic>
        <p:nvPicPr>
          <p:cNvPr id="4" name="Picture 3" descr="Map&#10;&#10;Description automatically generated">
            <a:extLst>
              <a:ext uri="{FF2B5EF4-FFF2-40B4-BE49-F238E27FC236}">
                <a16:creationId xmlns:a16="http://schemas.microsoft.com/office/drawing/2014/main" id="{BEDAFAB3-3700-4CB4-2C1B-7DC5A27713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048" y="1451380"/>
            <a:ext cx="5113929" cy="3615472"/>
          </a:xfrm>
          <a:prstGeom prst="roundRect">
            <a:avLst>
              <a:gd name="adj" fmla="val 4765"/>
            </a:avLst>
          </a:prstGeom>
          <a:ln w="19050">
            <a:solidFill>
              <a:srgbClr val="D91C32"/>
            </a:solidFill>
          </a:ln>
        </p:spPr>
      </p:pic>
    </p:spTree>
    <p:extLst>
      <p:ext uri="{BB962C8B-B14F-4D97-AF65-F5344CB8AC3E}">
        <p14:creationId xmlns:p14="http://schemas.microsoft.com/office/powerpoint/2010/main" val="10776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9" grpId="0"/>
      <p:bldP spid="30" grpId="0" animBg="1"/>
      <p:bldP spid="29" grpId="0" animBg="1"/>
      <p:bldP spid="23"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93962"/>
            <a:ext cx="3467712" cy="3139321"/>
          </a:xfrm>
          <a:prstGeom prst="rect">
            <a:avLst/>
          </a:prstGeom>
          <a:noFill/>
        </p:spPr>
        <p:txBody>
          <a:bodyPr wrap="square" rtlCol="0">
            <a:spAutoFit/>
          </a:bodyPr>
          <a:lstStyle/>
          <a:p>
            <a:r>
              <a:rPr lang="en-GB" dirty="0"/>
              <a:t>Summers in </a:t>
            </a:r>
            <a:r>
              <a:rPr lang="en-GB" dirty="0" err="1"/>
              <a:t>Türkiye</a:t>
            </a:r>
            <a:r>
              <a:rPr lang="en-GB" dirty="0"/>
              <a:t> are hot and dry.</a:t>
            </a:r>
          </a:p>
          <a:p>
            <a:br>
              <a:rPr lang="en-GB" dirty="0"/>
            </a:br>
            <a:r>
              <a:rPr lang="en-GB" dirty="0"/>
              <a:t>Winters in </a:t>
            </a:r>
            <a:r>
              <a:rPr lang="en-GB" dirty="0" err="1"/>
              <a:t>Türikye</a:t>
            </a:r>
            <a:r>
              <a:rPr lang="en-GB" dirty="0"/>
              <a:t> are mild and wet.</a:t>
            </a:r>
          </a:p>
          <a:p>
            <a:br>
              <a:rPr lang="en-GB" dirty="0"/>
            </a:br>
            <a:r>
              <a:rPr lang="en-GB" dirty="0"/>
              <a:t>The hottest months are July and August.</a:t>
            </a:r>
          </a:p>
          <a:p>
            <a:br>
              <a:rPr lang="en-GB" dirty="0"/>
            </a:br>
            <a:r>
              <a:rPr lang="en-GB" dirty="0"/>
              <a:t>The average temperature is around 12°C (82.4°F).</a:t>
            </a:r>
            <a:endParaRPr lang="en-US" b="1" dirty="0"/>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9" y="337279"/>
            <a:ext cx="7483112"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What is </a:t>
            </a:r>
            <a:r>
              <a:rPr lang="en-GB" sz="4000" b="1" dirty="0" err="1"/>
              <a:t>Türkiye’s</a:t>
            </a:r>
            <a:r>
              <a:rPr lang="en-GB" sz="4000" b="1" dirty="0"/>
              <a:t> climate like?</a:t>
            </a:r>
            <a:endParaRPr lang="en-US" sz="40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CB637AAA-E22A-8E8C-DBFC-68E72D44329D}"/>
              </a:ext>
            </a:extLst>
          </p:cNvPr>
          <p:cNvSpPr/>
          <p:nvPr/>
        </p:nvSpPr>
        <p:spPr>
          <a:xfrm rot="159807">
            <a:off x="4950571" y="2411911"/>
            <a:ext cx="2956519" cy="22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pic>
        <p:nvPicPr>
          <p:cNvPr id="5" name="Picture 4" descr="Icon&#10;&#10;Description automatically generated">
            <a:extLst>
              <a:ext uri="{FF2B5EF4-FFF2-40B4-BE49-F238E27FC236}">
                <a16:creationId xmlns:a16="http://schemas.microsoft.com/office/drawing/2014/main" id="{26F84026-9B7F-DD9B-F7AB-E80FF76518B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39457">
            <a:off x="6543387" y="2831415"/>
            <a:ext cx="1236892" cy="1608070"/>
          </a:xfrm>
          <a:prstGeom prst="rect">
            <a:avLst/>
          </a:prstGeom>
        </p:spPr>
      </p:pic>
      <p:pic>
        <p:nvPicPr>
          <p:cNvPr id="7" name="Picture 6" descr="Icon&#10;&#10;Description automatically generated">
            <a:extLst>
              <a:ext uri="{FF2B5EF4-FFF2-40B4-BE49-F238E27FC236}">
                <a16:creationId xmlns:a16="http://schemas.microsoft.com/office/drawing/2014/main" id="{C21B992E-8DF2-30EE-3817-12291B4C031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7505">
            <a:off x="5131528" y="2777910"/>
            <a:ext cx="1313280" cy="1574413"/>
          </a:xfrm>
          <a:prstGeom prst="rect">
            <a:avLst/>
          </a:prstGeom>
        </p:spPr>
      </p:pic>
    </p:spTree>
    <p:extLst>
      <p:ext uri="{BB962C8B-B14F-4D97-AF65-F5344CB8AC3E}">
        <p14:creationId xmlns:p14="http://schemas.microsoft.com/office/powerpoint/2010/main" val="4221457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28"/>
                </p:tgtEl>
              </p:cMediaNode>
            </p:audio>
          </p:childTnLst>
        </p:cTn>
      </p:par>
    </p:tnLst>
    <p:bldLst>
      <p:bldP spid="12" grpId="0" animBg="1"/>
      <p:bldP spid="19" grpId="0" animBg="1"/>
      <p:bldP spid="26" grpId="0" animBg="1"/>
      <p:bldP spid="24" grpId="0" animBg="1"/>
      <p:bldP spid="22" grpId="0"/>
      <p:bldP spid="13" grpId="0" animBg="1"/>
      <p:bldP spid="4"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93962"/>
            <a:ext cx="3467712" cy="2308324"/>
          </a:xfrm>
          <a:prstGeom prst="rect">
            <a:avLst/>
          </a:prstGeom>
          <a:noFill/>
        </p:spPr>
        <p:txBody>
          <a:bodyPr wrap="square" rtlCol="0">
            <a:spAutoFit/>
          </a:bodyPr>
          <a:lstStyle/>
          <a:p>
            <a:r>
              <a:rPr lang="en-GB" dirty="0"/>
              <a:t>A famous landmark is called the Fairy Chimneys. </a:t>
            </a:r>
          </a:p>
          <a:p>
            <a:br>
              <a:rPr lang="en-GB" dirty="0"/>
            </a:br>
            <a:r>
              <a:rPr lang="en-GB" dirty="0"/>
              <a:t>The rocks were formed after a volcanic eruption.</a:t>
            </a:r>
          </a:p>
          <a:p>
            <a:br>
              <a:rPr lang="en-GB" dirty="0"/>
            </a:br>
            <a:r>
              <a:rPr lang="en-GB" dirty="0"/>
              <a:t>Houses and churches have been carved out of the rock.</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9" y="337279"/>
            <a:ext cx="7483112"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What landmarks can be seen?</a:t>
            </a:r>
            <a:endParaRPr lang="en-US" sz="40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picture containing outdoor, nature, mountain&#10;&#10;Description automatically generated">
            <a:extLst>
              <a:ext uri="{FF2B5EF4-FFF2-40B4-BE49-F238E27FC236}">
                <a16:creationId xmlns:a16="http://schemas.microsoft.com/office/drawing/2014/main" id="{FE310385-4695-007A-00F9-3A3B775FE4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75120">
            <a:off x="4960567" y="2392065"/>
            <a:ext cx="2954817" cy="2216113"/>
          </a:xfrm>
          <a:prstGeom prst="rect">
            <a:avLst/>
          </a:prstGeom>
        </p:spPr>
      </p:pic>
    </p:spTree>
    <p:extLst>
      <p:ext uri="{BB962C8B-B14F-4D97-AF65-F5344CB8AC3E}">
        <p14:creationId xmlns:p14="http://schemas.microsoft.com/office/powerpoint/2010/main" val="463593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8"/>
                </p:tgtEl>
              </p:cMediaNode>
            </p:audio>
          </p:childTnLst>
        </p:cTn>
      </p:par>
    </p:tnLst>
    <p:bldLst>
      <p:bldP spid="12" grpId="0" animBg="1"/>
      <p:bldP spid="19" grpId="0" animBg="1"/>
      <p:bldP spid="26" grpId="0" animBg="1"/>
      <p:bldP spid="24" grpId="0" animBg="1"/>
      <p:bldP spid="22" grpId="0"/>
      <p:bldP spid="1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93962"/>
            <a:ext cx="3467712" cy="2585323"/>
          </a:xfrm>
          <a:prstGeom prst="rect">
            <a:avLst/>
          </a:prstGeom>
          <a:noFill/>
        </p:spPr>
        <p:txBody>
          <a:bodyPr wrap="square" rtlCol="0">
            <a:spAutoFit/>
          </a:bodyPr>
          <a:lstStyle/>
          <a:p>
            <a:r>
              <a:rPr lang="en-GB" dirty="0"/>
              <a:t>The Blue Mosque is one of the most famous mosques in </a:t>
            </a:r>
            <a:r>
              <a:rPr lang="en-GB" dirty="0" err="1"/>
              <a:t>Türkiye</a:t>
            </a:r>
            <a:r>
              <a:rPr lang="en-GB" dirty="0"/>
              <a:t>. </a:t>
            </a:r>
          </a:p>
          <a:p>
            <a:br>
              <a:rPr lang="en-GB" dirty="0"/>
            </a:br>
            <a:r>
              <a:rPr lang="en-GB" dirty="0"/>
              <a:t>Many people visit this mosque every year.</a:t>
            </a:r>
          </a:p>
          <a:p>
            <a:br>
              <a:rPr lang="en-GB" dirty="0"/>
            </a:br>
            <a:r>
              <a:rPr lang="en-GB" dirty="0"/>
              <a:t>It has over 200 stained glass windows.</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9" y="337279"/>
            <a:ext cx="7483112"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What landmarks can be seen?</a:t>
            </a:r>
            <a:endParaRPr lang="en-US" sz="40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FE310385-4695-007A-00F9-3A3B775FE44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rot="175120">
            <a:off x="4960567" y="2471936"/>
            <a:ext cx="2954817" cy="2056371"/>
          </a:xfrm>
          <a:prstGeom prst="rect">
            <a:avLst/>
          </a:prstGeom>
        </p:spPr>
      </p:pic>
    </p:spTree>
    <p:extLst>
      <p:ext uri="{BB962C8B-B14F-4D97-AF65-F5344CB8AC3E}">
        <p14:creationId xmlns:p14="http://schemas.microsoft.com/office/powerpoint/2010/main" val="621307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8"/>
                </p:tgtEl>
              </p:cMediaNode>
            </p:audio>
          </p:childTnLst>
        </p:cTn>
      </p:par>
    </p:tnLst>
    <p:bldLst>
      <p:bldP spid="12" grpId="0" animBg="1"/>
      <p:bldP spid="19" grpId="0" animBg="1"/>
      <p:bldP spid="26" grpId="0" animBg="1"/>
      <p:bldP spid="24" grpId="0" animBg="1"/>
      <p:bldP spid="22" grpId="0"/>
      <p:bldP spid="1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93962"/>
            <a:ext cx="3467712" cy="2308324"/>
          </a:xfrm>
          <a:prstGeom prst="rect">
            <a:avLst/>
          </a:prstGeom>
          <a:noFill/>
        </p:spPr>
        <p:txBody>
          <a:bodyPr wrap="square" rtlCol="0">
            <a:spAutoFit/>
          </a:bodyPr>
          <a:lstStyle/>
          <a:p>
            <a:r>
              <a:rPr lang="en-GB" dirty="0"/>
              <a:t>There are lots of mountains in </a:t>
            </a:r>
            <a:r>
              <a:rPr lang="en-GB" dirty="0" err="1"/>
              <a:t>Türkiye</a:t>
            </a:r>
            <a:r>
              <a:rPr lang="en-GB" dirty="0"/>
              <a:t>. </a:t>
            </a:r>
          </a:p>
          <a:p>
            <a:br>
              <a:rPr lang="en-GB" dirty="0"/>
            </a:br>
            <a:r>
              <a:rPr lang="en-GB" dirty="0"/>
              <a:t>Mount Ararat is the highest mountain peak.</a:t>
            </a:r>
          </a:p>
          <a:p>
            <a:br>
              <a:rPr lang="en-GB" dirty="0"/>
            </a:br>
            <a:r>
              <a:rPr lang="en-GB" dirty="0"/>
              <a:t>It is 51737 metres (16,854 feet) tall.</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8" y="337279"/>
            <a:ext cx="8106316"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What is </a:t>
            </a:r>
            <a:r>
              <a:rPr lang="en-GB" sz="4000" b="1" dirty="0" err="1"/>
              <a:t>Türkiye’s</a:t>
            </a:r>
            <a:r>
              <a:rPr lang="en-GB" sz="4000" b="1" dirty="0"/>
              <a:t> landscape like?</a:t>
            </a:r>
            <a:endParaRPr lang="en-US" sz="40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FE310385-4695-007A-00F9-3A3B775FE44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rot="175120">
            <a:off x="4948692" y="2455723"/>
            <a:ext cx="2954817" cy="1970046"/>
          </a:xfrm>
          <a:prstGeom prst="rect">
            <a:avLst/>
          </a:prstGeom>
        </p:spPr>
      </p:pic>
    </p:spTree>
    <p:extLst>
      <p:ext uri="{BB962C8B-B14F-4D97-AF65-F5344CB8AC3E}">
        <p14:creationId xmlns:p14="http://schemas.microsoft.com/office/powerpoint/2010/main" val="319330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8"/>
                </p:tgtEl>
              </p:cMediaNode>
            </p:audio>
          </p:childTnLst>
        </p:cTn>
      </p:par>
    </p:tnLst>
    <p:bldLst>
      <p:bldP spid="12" grpId="0" animBg="1"/>
      <p:bldP spid="19" grpId="0" animBg="1"/>
      <p:bldP spid="26" grpId="0" animBg="1"/>
      <p:bldP spid="24" grpId="0" animBg="1"/>
      <p:bldP spid="22" grpId="0"/>
      <p:bldP spid="1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93962"/>
            <a:ext cx="3467712" cy="3139321"/>
          </a:xfrm>
          <a:prstGeom prst="rect">
            <a:avLst/>
          </a:prstGeom>
          <a:noFill/>
        </p:spPr>
        <p:txBody>
          <a:bodyPr wrap="square" rtlCol="0">
            <a:spAutoFit/>
          </a:bodyPr>
          <a:lstStyle/>
          <a:p>
            <a:r>
              <a:rPr lang="en-GB" dirty="0"/>
              <a:t>Lake Van is the largest lake in </a:t>
            </a:r>
            <a:r>
              <a:rPr lang="en-GB" dirty="0" err="1"/>
              <a:t>Türkiye</a:t>
            </a:r>
            <a:r>
              <a:rPr lang="en-GB" dirty="0"/>
              <a:t>. </a:t>
            </a:r>
          </a:p>
          <a:p>
            <a:endParaRPr lang="en-GB" dirty="0"/>
          </a:p>
          <a:p>
            <a:r>
              <a:rPr lang="en-GB" dirty="0"/>
              <a:t>It is over 74 miles wide (119km) at its widest point.</a:t>
            </a:r>
          </a:p>
          <a:p>
            <a:r>
              <a:rPr lang="en-GB" dirty="0"/>
              <a:t>The longest river that flows through </a:t>
            </a:r>
            <a:r>
              <a:rPr lang="en-GB" dirty="0" err="1"/>
              <a:t>Türkiye</a:t>
            </a:r>
            <a:r>
              <a:rPr lang="en-GB" dirty="0"/>
              <a:t> is the Euphrates.</a:t>
            </a:r>
          </a:p>
          <a:p>
            <a:endParaRPr lang="en-GB" dirty="0"/>
          </a:p>
          <a:p>
            <a:r>
              <a:rPr lang="en-GB" dirty="0"/>
              <a:t>It also flows through Syria and Iraq.</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8" y="337279"/>
            <a:ext cx="8106316"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What is </a:t>
            </a:r>
            <a:r>
              <a:rPr lang="en-GB" sz="4000" b="1" dirty="0" err="1"/>
              <a:t>Türkiye’s</a:t>
            </a:r>
            <a:r>
              <a:rPr lang="en-GB" sz="4000" b="1" dirty="0"/>
              <a:t> landscape like?</a:t>
            </a:r>
            <a:endParaRPr lang="en-US" sz="40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FE310385-4695-007A-00F9-3A3B775FE44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rot="175120">
            <a:off x="4948692" y="2455807"/>
            <a:ext cx="2954817" cy="1969878"/>
          </a:xfrm>
          <a:prstGeom prst="rect">
            <a:avLst/>
          </a:prstGeom>
        </p:spPr>
      </p:pic>
    </p:spTree>
    <p:extLst>
      <p:ext uri="{BB962C8B-B14F-4D97-AF65-F5344CB8AC3E}">
        <p14:creationId xmlns:p14="http://schemas.microsoft.com/office/powerpoint/2010/main" val="231735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8"/>
                </p:tgtEl>
              </p:cMediaNode>
            </p:audio>
          </p:childTnLst>
        </p:cTn>
      </p:par>
    </p:tnLst>
    <p:bldLst>
      <p:bldP spid="12" grpId="0" animBg="1"/>
      <p:bldP spid="19" grpId="0" animBg="1"/>
      <p:bldP spid="26" grpId="0" animBg="1"/>
      <p:bldP spid="24" grpId="0" animBg="1"/>
      <p:bldP spid="22" grpId="0"/>
      <p:bldP spid="13" grpId="0" animBg="1"/>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ntique camera shutter 2">
            <a:hlinkClick r:id="" action="ppaction://media"/>
            <a:extLst>
              <a:ext uri="{FF2B5EF4-FFF2-40B4-BE49-F238E27FC236}">
                <a16:creationId xmlns:a16="http://schemas.microsoft.com/office/drawing/2014/main" id="{41A8941F-4849-07B9-8EC0-47676D063C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17142" y="3343309"/>
            <a:ext cx="812800" cy="812800"/>
          </a:xfrm>
          <a:prstGeom prst="rect">
            <a:avLst/>
          </a:prstGeom>
        </p:spPr>
      </p:pic>
      <p:pic>
        <p:nvPicPr>
          <p:cNvPr id="16" name="antique camera shutter 2">
            <a:hlinkClick r:id="" action="ppaction://media"/>
            <a:extLst>
              <a:ext uri="{FF2B5EF4-FFF2-40B4-BE49-F238E27FC236}">
                <a16:creationId xmlns:a16="http://schemas.microsoft.com/office/drawing/2014/main" id="{DAF805DA-8D4F-40AA-B354-AC696BD53D7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916434" y="3089107"/>
            <a:ext cx="812800" cy="812800"/>
          </a:xfrm>
          <a:prstGeom prst="rect">
            <a:avLst/>
          </a:prstGeom>
        </p:spPr>
      </p:pic>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10837"/>
            <a:ext cx="3467712" cy="923330"/>
          </a:xfrm>
          <a:prstGeom prst="rect">
            <a:avLst/>
          </a:prstGeom>
          <a:noFill/>
        </p:spPr>
        <p:txBody>
          <a:bodyPr wrap="square" rtlCol="0">
            <a:spAutoFit/>
          </a:bodyPr>
          <a:lstStyle/>
          <a:p>
            <a:r>
              <a:rPr lang="en-GB" dirty="0"/>
              <a:t>Sea turtles live in the seas surrounding </a:t>
            </a:r>
            <a:r>
              <a:rPr lang="en-GB" dirty="0" err="1"/>
              <a:t>Türkiye</a:t>
            </a:r>
            <a:r>
              <a:rPr lang="en-GB" dirty="0"/>
              <a:t>. They lay their eggs on the beaches.</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8" y="337279"/>
            <a:ext cx="7314879"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000" b="1" dirty="0"/>
              <a:t>What wildlife live in </a:t>
            </a:r>
            <a:r>
              <a:rPr lang="en-GB" sz="4000" b="1" dirty="0" err="1"/>
              <a:t>Türkiye</a:t>
            </a:r>
            <a:r>
              <a:rPr lang="en-GB" sz="4000" b="1" dirty="0"/>
              <a:t>?</a:t>
            </a:r>
            <a:endParaRPr lang="en-US" sz="40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FE310385-4695-007A-00F9-3A3B775FE44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175120">
            <a:off x="5033484" y="2455807"/>
            <a:ext cx="2785232" cy="1969878"/>
          </a:xfrm>
          <a:prstGeom prst="rect">
            <a:avLst/>
          </a:prstGeom>
        </p:spPr>
      </p:pic>
      <p:sp>
        <p:nvSpPr>
          <p:cNvPr id="3" name="TextBox 2">
            <a:extLst>
              <a:ext uri="{FF2B5EF4-FFF2-40B4-BE49-F238E27FC236}">
                <a16:creationId xmlns:a16="http://schemas.microsoft.com/office/drawing/2014/main" id="{7BC2891C-80D8-55AD-8BEA-F04F3E6BE5D8}"/>
              </a:ext>
            </a:extLst>
          </p:cNvPr>
          <p:cNvSpPr txBox="1"/>
          <p:nvPr/>
        </p:nvSpPr>
        <p:spPr>
          <a:xfrm>
            <a:off x="1033073" y="3255576"/>
            <a:ext cx="3575101" cy="646331"/>
          </a:xfrm>
          <a:prstGeom prst="rect">
            <a:avLst/>
          </a:prstGeom>
          <a:noFill/>
        </p:spPr>
        <p:txBody>
          <a:bodyPr wrap="square">
            <a:spAutoFit/>
          </a:bodyPr>
          <a:lstStyle/>
          <a:p>
            <a:r>
              <a:rPr lang="en-GB" dirty="0"/>
              <a:t>Grey wolves live in the mountains and forests.</a:t>
            </a:r>
          </a:p>
        </p:txBody>
      </p:sp>
      <p:sp>
        <p:nvSpPr>
          <p:cNvPr id="7" name="TextBox 6">
            <a:extLst>
              <a:ext uri="{FF2B5EF4-FFF2-40B4-BE49-F238E27FC236}">
                <a16:creationId xmlns:a16="http://schemas.microsoft.com/office/drawing/2014/main" id="{58A095CE-263B-6DDD-49CD-9ECCEA28FB1D}"/>
              </a:ext>
            </a:extLst>
          </p:cNvPr>
          <p:cNvSpPr txBox="1"/>
          <p:nvPr/>
        </p:nvSpPr>
        <p:spPr>
          <a:xfrm>
            <a:off x="1022280" y="4044150"/>
            <a:ext cx="3475577" cy="1477328"/>
          </a:xfrm>
          <a:prstGeom prst="rect">
            <a:avLst/>
          </a:prstGeom>
          <a:noFill/>
        </p:spPr>
        <p:txBody>
          <a:bodyPr wrap="square">
            <a:spAutoFit/>
          </a:bodyPr>
          <a:lstStyle/>
          <a:p>
            <a:r>
              <a:rPr lang="en-GB" dirty="0"/>
              <a:t>Brown bears live in the forests.</a:t>
            </a:r>
          </a:p>
          <a:p>
            <a:br>
              <a:rPr lang="en-GB" dirty="0"/>
            </a:br>
            <a:r>
              <a:rPr lang="en-GB" dirty="0"/>
              <a:t>Other animals live in </a:t>
            </a:r>
            <a:r>
              <a:rPr lang="en-GB" dirty="0" err="1"/>
              <a:t>Türkiye</a:t>
            </a:r>
            <a:r>
              <a:rPr lang="en-GB" dirty="0"/>
              <a:t> such as lynx, mountain goats and wildcats.</a:t>
            </a:r>
          </a:p>
        </p:txBody>
      </p:sp>
      <p:sp>
        <p:nvSpPr>
          <p:cNvPr id="8" name="Rectangle 7">
            <a:extLst>
              <a:ext uri="{FF2B5EF4-FFF2-40B4-BE49-F238E27FC236}">
                <a16:creationId xmlns:a16="http://schemas.microsoft.com/office/drawing/2014/main" id="{4F167BC0-E0D7-1F06-821A-C9EE51E466E6}"/>
              </a:ext>
            </a:extLst>
          </p:cNvPr>
          <p:cNvSpPr/>
          <p:nvPr/>
        </p:nvSpPr>
        <p:spPr>
          <a:xfrm rot="159799">
            <a:off x="4985138" y="2424099"/>
            <a:ext cx="2881922" cy="210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10;&#10;Description automatically generated">
            <a:extLst>
              <a:ext uri="{FF2B5EF4-FFF2-40B4-BE49-F238E27FC236}">
                <a16:creationId xmlns:a16="http://schemas.microsoft.com/office/drawing/2014/main" id="{18F08C29-F3C5-34D0-2AC1-8A2EB8B53A1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4177">
            <a:off x="5263028" y="2772790"/>
            <a:ext cx="2450211" cy="1603418"/>
          </a:xfrm>
          <a:prstGeom prst="rect">
            <a:avLst/>
          </a:prstGeom>
        </p:spPr>
      </p:pic>
      <p:pic>
        <p:nvPicPr>
          <p:cNvPr id="15" name="Picture 14" descr="A picture containing text&#10;&#10;Description automatically generated">
            <a:extLst>
              <a:ext uri="{FF2B5EF4-FFF2-40B4-BE49-F238E27FC236}">
                <a16:creationId xmlns:a16="http://schemas.microsoft.com/office/drawing/2014/main" id="{92FE3B7C-8D02-AE9F-ECAE-834B7C6B68F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91712">
            <a:off x="5318450" y="2945045"/>
            <a:ext cx="2108926" cy="1513176"/>
          </a:xfrm>
          <a:prstGeom prst="rect">
            <a:avLst/>
          </a:prstGeom>
        </p:spPr>
      </p:pic>
    </p:spTree>
    <p:extLst>
      <p:ext uri="{BB962C8B-B14F-4D97-AF65-F5344CB8AC3E}">
        <p14:creationId xmlns:p14="http://schemas.microsoft.com/office/powerpoint/2010/main" val="101947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mediacall" presetSubtype="0" fill="hold" nodeType="withEffect">
                                  <p:stCondLst>
                                    <p:cond delay="0"/>
                                  </p:stCondLst>
                                  <p:childTnLst>
                                    <p:cmd type="call" cmd="playFrom(0.0)">
                                      <p:cBhvr>
                                        <p:cTn id="38" dur="665" fill="hold"/>
                                        <p:tgtEl>
                                          <p:spTgt spid="16"/>
                                        </p:tgtEl>
                                      </p:cBhvr>
                                    </p:cmd>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0"/>
                                        </p:tgtEl>
                                        <p:attrNameLst>
                                          <p:attrName>style.visibility</p:attrName>
                                        </p:attrNameLst>
                                      </p:cBhvr>
                                      <p:to>
                                        <p:strVal val="hidden"/>
                                      </p:to>
                                    </p:set>
                                  </p:childTnLst>
                                </p:cTn>
                              </p:par>
                              <p:par>
                                <p:cTn id="45" presetID="1" presetClass="mediacall" presetSubtype="0" fill="hold" nodeType="withEffect">
                                  <p:stCondLst>
                                    <p:cond delay="0"/>
                                  </p:stCondLst>
                                  <p:childTnLst>
                                    <p:cmd type="call" cmd="playFrom(0.0)">
                                      <p:cBhvr>
                                        <p:cTn id="46" dur="665" fill="hold"/>
                                        <p:tgtEl>
                                          <p:spTgt spid="17"/>
                                        </p:tgtEl>
                                      </p:cBhvr>
                                    </p:cmd>
                                  </p:childTnLst>
                                </p:cTn>
                              </p:par>
                              <p:par>
                                <p:cTn id="47" presetID="1" presetClass="entr" presetSubtype="0"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1" fill="hold" display="0">
                  <p:stCondLst>
                    <p:cond delay="indefinite"/>
                  </p:stCondLst>
                  <p:endCondLst>
                    <p:cond evt="onStopAudio" delay="0">
                      <p:tgtEl>
                        <p:sldTgt/>
                      </p:tgtEl>
                    </p:cond>
                  </p:endCondLst>
                </p:cTn>
                <p:tgtEl>
                  <p:spTgt spid="28"/>
                </p:tgtEl>
              </p:cMediaNode>
            </p:audio>
            <p:audio>
              <p:cMediaNode vol="80000">
                <p:cTn id="52" fill="hold" display="0">
                  <p:stCondLst>
                    <p:cond delay="indefinite"/>
                  </p:stCondLst>
                  <p:endCondLst>
                    <p:cond evt="onStopAudio" delay="0">
                      <p:tgtEl>
                        <p:sldTgt/>
                      </p:tgtEl>
                    </p:cond>
                  </p:endCondLst>
                </p:cTn>
                <p:tgtEl>
                  <p:spTgt spid="16"/>
                </p:tgtEl>
              </p:cMediaNode>
            </p:audio>
            <p:audio>
              <p:cMediaNode vol="80000">
                <p:cTn id="53" fill="hold" display="0">
                  <p:stCondLst>
                    <p:cond delay="indefinite"/>
                  </p:stCondLst>
                  <p:endCondLst>
                    <p:cond evt="onStopAudio" delay="0">
                      <p:tgtEl>
                        <p:sldTgt/>
                      </p:tgtEl>
                    </p:cond>
                  </p:endCondLst>
                </p:cTn>
                <p:tgtEl>
                  <p:spTgt spid="17"/>
                </p:tgtEl>
              </p:cMediaNode>
            </p:audio>
          </p:childTnLst>
        </p:cTn>
      </p:par>
    </p:tnLst>
    <p:bldLst>
      <p:bldP spid="12" grpId="0" animBg="1"/>
      <p:bldP spid="19" grpId="0" animBg="1"/>
      <p:bldP spid="26" grpId="0" animBg="1"/>
      <p:bldP spid="24" grpId="0" animBg="1"/>
      <p:bldP spid="22" grpId="0"/>
      <p:bldP spid="13" grpId="0" animBg="1"/>
      <p:bldP spid="4" grpId="0" animBg="1"/>
      <p:bldP spid="3" grpId="0"/>
      <p:bldP spid="7"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ntique camera shutter 2">
            <a:hlinkClick r:id="" action="ppaction://media"/>
            <a:extLst>
              <a:ext uri="{FF2B5EF4-FFF2-40B4-BE49-F238E27FC236}">
                <a16:creationId xmlns:a16="http://schemas.microsoft.com/office/drawing/2014/main" id="{AAA84DAB-42A7-C608-2B44-6481B8A8F8C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20873" y="3244970"/>
            <a:ext cx="812800" cy="812800"/>
          </a:xfrm>
          <a:prstGeom prst="rect">
            <a:avLst/>
          </a:prstGeom>
        </p:spPr>
      </p:pic>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1731148" y="867344"/>
            <a:ext cx="4336544"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1595" y="2055945"/>
            <a:ext cx="3467712" cy="646331"/>
          </a:xfrm>
          <a:prstGeom prst="rect">
            <a:avLst/>
          </a:prstGeom>
          <a:noFill/>
        </p:spPr>
        <p:txBody>
          <a:bodyPr wrap="square" rtlCol="0">
            <a:spAutoFit/>
          </a:bodyPr>
          <a:lstStyle/>
          <a:p>
            <a:r>
              <a:rPr lang="en-GB" dirty="0" err="1"/>
              <a:t>Türkiye</a:t>
            </a:r>
            <a:r>
              <a:rPr lang="en-GB" dirty="0"/>
              <a:t> is well-known for its flavourful food.</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8" y="337279"/>
            <a:ext cx="7982448"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t>What food do people eat in </a:t>
            </a:r>
            <a:r>
              <a:rPr lang="en-GB" sz="3600" b="1" dirty="0" err="1"/>
              <a:t>Türkiye</a:t>
            </a:r>
            <a:r>
              <a:rPr lang="en-GB" sz="3600" b="1" dirty="0"/>
              <a:t>?</a:t>
            </a:r>
            <a:endParaRPr lang="en-US" sz="36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970BCB8-8C15-8594-10F5-5B4B2DC04AE4}"/>
              </a:ext>
            </a:extLst>
          </p:cNvPr>
          <p:cNvSpPr txBox="1"/>
          <p:nvPr/>
        </p:nvSpPr>
        <p:spPr>
          <a:xfrm>
            <a:off x="1025034" y="2817629"/>
            <a:ext cx="3459623" cy="646331"/>
          </a:xfrm>
          <a:prstGeom prst="rect">
            <a:avLst/>
          </a:prstGeom>
          <a:noFill/>
        </p:spPr>
        <p:txBody>
          <a:bodyPr wrap="square">
            <a:spAutoFit/>
          </a:bodyPr>
          <a:lstStyle/>
          <a:p>
            <a:r>
              <a:rPr lang="en-GB" dirty="0" err="1"/>
              <a:t>Köfte</a:t>
            </a:r>
            <a:r>
              <a:rPr lang="en-GB" dirty="0"/>
              <a:t> are meatballs made from lamb or beef and spices.</a:t>
            </a:r>
          </a:p>
        </p:txBody>
      </p:sp>
      <p:sp>
        <p:nvSpPr>
          <p:cNvPr id="7" name="TextBox 6">
            <a:extLst>
              <a:ext uri="{FF2B5EF4-FFF2-40B4-BE49-F238E27FC236}">
                <a16:creationId xmlns:a16="http://schemas.microsoft.com/office/drawing/2014/main" id="{F9E12D96-923C-9DEE-EA9B-6403CCE1B48F}"/>
              </a:ext>
            </a:extLst>
          </p:cNvPr>
          <p:cNvSpPr txBox="1"/>
          <p:nvPr/>
        </p:nvSpPr>
        <p:spPr>
          <a:xfrm>
            <a:off x="1030145" y="3651370"/>
            <a:ext cx="3459623" cy="923330"/>
          </a:xfrm>
          <a:prstGeom prst="rect">
            <a:avLst/>
          </a:prstGeom>
          <a:noFill/>
        </p:spPr>
        <p:txBody>
          <a:bodyPr wrap="square">
            <a:spAutoFit/>
          </a:bodyPr>
          <a:lstStyle/>
          <a:p>
            <a:r>
              <a:rPr lang="en-GB" dirty="0"/>
              <a:t>Baklava is a sweet dish. It is made from pastry with nuts and syrup.</a:t>
            </a:r>
          </a:p>
        </p:txBody>
      </p:sp>
      <p:sp>
        <p:nvSpPr>
          <p:cNvPr id="9" name="TextBox 8">
            <a:extLst>
              <a:ext uri="{FF2B5EF4-FFF2-40B4-BE49-F238E27FC236}">
                <a16:creationId xmlns:a16="http://schemas.microsoft.com/office/drawing/2014/main" id="{14805094-101D-2324-1D7B-B3B39A09DCA0}"/>
              </a:ext>
            </a:extLst>
          </p:cNvPr>
          <p:cNvSpPr txBox="1"/>
          <p:nvPr/>
        </p:nvSpPr>
        <p:spPr>
          <a:xfrm>
            <a:off x="1030145" y="4649331"/>
            <a:ext cx="3231733" cy="1200329"/>
          </a:xfrm>
          <a:prstGeom prst="rect">
            <a:avLst/>
          </a:prstGeom>
          <a:noFill/>
        </p:spPr>
        <p:txBody>
          <a:bodyPr wrap="square">
            <a:spAutoFit/>
          </a:bodyPr>
          <a:lstStyle/>
          <a:p>
            <a:r>
              <a:rPr lang="en-GB" dirty="0"/>
              <a:t>Meze is a selection of dishes. They can include meat, fish or vegetables. Friends and family share the food.</a:t>
            </a:r>
            <a:endParaRPr lang="en-US" dirty="0"/>
          </a:p>
        </p:txBody>
      </p:sp>
      <p:sp>
        <p:nvSpPr>
          <p:cNvPr id="10" name="Rectangle 9">
            <a:extLst>
              <a:ext uri="{FF2B5EF4-FFF2-40B4-BE49-F238E27FC236}">
                <a16:creationId xmlns:a16="http://schemas.microsoft.com/office/drawing/2014/main" id="{6DF9C0BF-2379-F14C-29A7-5285C1A501EE}"/>
              </a:ext>
            </a:extLst>
          </p:cNvPr>
          <p:cNvSpPr/>
          <p:nvPr/>
        </p:nvSpPr>
        <p:spPr>
          <a:xfrm rot="172071">
            <a:off x="4973526" y="2400135"/>
            <a:ext cx="2904348" cy="21276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E310385-4695-007A-00F9-3A3B775FE44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rot="175120">
            <a:off x="5150422" y="2455807"/>
            <a:ext cx="2551357" cy="1969878"/>
          </a:xfrm>
          <a:prstGeom prst="rect">
            <a:avLst/>
          </a:prstGeom>
        </p:spPr>
      </p:pic>
      <p:pic>
        <p:nvPicPr>
          <p:cNvPr id="15" name="Picture 14" descr="A picture containing clipart&#10;&#10;Description automatically generated">
            <a:extLst>
              <a:ext uri="{FF2B5EF4-FFF2-40B4-BE49-F238E27FC236}">
                <a16:creationId xmlns:a16="http://schemas.microsoft.com/office/drawing/2014/main" id="{71895AFA-0D49-1B8A-2421-40474EEBF4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31395">
            <a:off x="5094630" y="2941910"/>
            <a:ext cx="2648351" cy="1365712"/>
          </a:xfrm>
          <a:prstGeom prst="rect">
            <a:avLst/>
          </a:prstGeom>
        </p:spPr>
      </p:pic>
    </p:spTree>
    <p:extLst>
      <p:ext uri="{BB962C8B-B14F-4D97-AF65-F5344CB8AC3E}">
        <p14:creationId xmlns:p14="http://schemas.microsoft.com/office/powerpoint/2010/main" val="236552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nodeType="clickEffect">
                                  <p:stCondLst>
                                    <p:cond delay="0"/>
                                  </p:stCondLst>
                                  <p:childTnLst>
                                    <p:set>
                                      <p:cBhvr>
                                        <p:cTn id="38" dur="1" fill="hold">
                                          <p:stCondLst>
                                            <p:cond delay="0"/>
                                          </p:stCondLst>
                                        </p:cTn>
                                        <p:tgtEl>
                                          <p:spTgt spid="6"/>
                                        </p:tgtEl>
                                        <p:attrNameLst>
                                          <p:attrName>style.visibility</p:attrName>
                                        </p:attrNameLst>
                                      </p:cBhvr>
                                      <p:to>
                                        <p:strVal val="hidden"/>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mediacall" presetSubtype="0" fill="hold" nodeType="withEffect">
                                  <p:stCondLst>
                                    <p:cond delay="0"/>
                                  </p:stCondLst>
                                  <p:childTnLst>
                                    <p:cmd type="call" cmd="playFrom(0.0)">
                                      <p:cBhvr>
                                        <p:cTn id="42" dur="665" fill="hold"/>
                                        <p:tgtEl>
                                          <p:spTgt spid="16"/>
                                        </p:tgtEl>
                                      </p:cBhvr>
                                    </p:cmd>
                                  </p:childTnLst>
                                </p:cTn>
                              </p:par>
                              <p:par>
                                <p:cTn id="43" presetID="1"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28"/>
                </p:tgtEl>
              </p:cMediaNode>
            </p:audio>
            <p:audio>
              <p:cMediaNode vol="80000">
                <p:cTn id="50" fill="hold" display="0">
                  <p:stCondLst>
                    <p:cond delay="indefinite"/>
                  </p:stCondLst>
                  <p:endCondLst>
                    <p:cond evt="onStopAudio" delay="0">
                      <p:tgtEl>
                        <p:sldTgt/>
                      </p:tgtEl>
                    </p:cond>
                  </p:endCondLst>
                </p:cTn>
                <p:tgtEl>
                  <p:spTgt spid="16"/>
                </p:tgtEl>
              </p:cMediaNode>
            </p:audio>
          </p:childTnLst>
        </p:cTn>
      </p:par>
    </p:tnLst>
    <p:bldLst>
      <p:bldP spid="12" grpId="0" animBg="1"/>
      <p:bldP spid="19" grpId="0" animBg="1"/>
      <p:bldP spid="26" grpId="0" animBg="1"/>
      <p:bldP spid="24" grpId="0" animBg="1"/>
      <p:bldP spid="22" grpId="0"/>
      <p:bldP spid="13" grpId="0" animBg="1"/>
      <p:bldP spid="4" grpId="0" animBg="1"/>
      <p:bldP spid="3" grpId="0"/>
      <p:bldP spid="7"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ntique camera shutter 2">
            <a:hlinkClick r:id="" action="ppaction://media"/>
            <a:extLst>
              <a:ext uri="{FF2B5EF4-FFF2-40B4-BE49-F238E27FC236}">
                <a16:creationId xmlns:a16="http://schemas.microsoft.com/office/drawing/2014/main" id="{793A3F6F-C968-E015-E7FE-E6BB32C176C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36608" y="3249310"/>
            <a:ext cx="812800" cy="812800"/>
          </a:xfrm>
          <a:prstGeom prst="rect">
            <a:avLst/>
          </a:prstGeom>
        </p:spPr>
      </p:pic>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93962"/>
            <a:ext cx="3467712" cy="646331"/>
          </a:xfrm>
          <a:prstGeom prst="rect">
            <a:avLst/>
          </a:prstGeom>
          <a:noFill/>
        </p:spPr>
        <p:txBody>
          <a:bodyPr wrap="square" rtlCol="0">
            <a:spAutoFit/>
          </a:bodyPr>
          <a:lstStyle/>
          <a:p>
            <a:r>
              <a:rPr lang="en-GB" dirty="0"/>
              <a:t>The national flower of </a:t>
            </a:r>
            <a:r>
              <a:rPr lang="en-GB" dirty="0" err="1"/>
              <a:t>Türkiye</a:t>
            </a:r>
            <a:r>
              <a:rPr lang="en-GB" dirty="0"/>
              <a:t> is the tulip.</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8" y="337279"/>
            <a:ext cx="7564261"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t>What are the national symbols of </a:t>
            </a:r>
            <a:r>
              <a:rPr lang="en-GB" sz="2800" b="1" dirty="0" err="1"/>
              <a:t>Türkiye</a:t>
            </a:r>
            <a:r>
              <a:rPr lang="en-GB" sz="2800" b="1" dirty="0"/>
              <a:t>?</a:t>
            </a:r>
            <a:endParaRPr lang="en-US" sz="28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A23BC7BA-BD62-1EC3-9705-E2FF34069CCB}"/>
              </a:ext>
            </a:extLst>
          </p:cNvPr>
          <p:cNvSpPr/>
          <p:nvPr/>
        </p:nvSpPr>
        <p:spPr>
          <a:xfrm rot="160492">
            <a:off x="4945743" y="2431078"/>
            <a:ext cx="2978414" cy="20672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2B462B9-4B19-54AF-C5D0-DC9236206E5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232"/>
          <a:stretch/>
        </p:blipFill>
        <p:spPr>
          <a:xfrm rot="206148">
            <a:off x="5304327" y="2630804"/>
            <a:ext cx="2145774" cy="1873280"/>
          </a:xfrm>
          <a:prstGeom prst="rect">
            <a:avLst/>
          </a:prstGeom>
        </p:spPr>
      </p:pic>
      <p:sp>
        <p:nvSpPr>
          <p:cNvPr id="7" name="TextBox 6">
            <a:extLst>
              <a:ext uri="{FF2B5EF4-FFF2-40B4-BE49-F238E27FC236}">
                <a16:creationId xmlns:a16="http://schemas.microsoft.com/office/drawing/2014/main" id="{734F529B-11E0-745C-CA19-A801EC926EA4}"/>
              </a:ext>
            </a:extLst>
          </p:cNvPr>
          <p:cNvSpPr txBox="1"/>
          <p:nvPr/>
        </p:nvSpPr>
        <p:spPr>
          <a:xfrm>
            <a:off x="1030145" y="3087469"/>
            <a:ext cx="3467712" cy="646331"/>
          </a:xfrm>
          <a:prstGeom prst="rect">
            <a:avLst/>
          </a:prstGeom>
          <a:noFill/>
        </p:spPr>
        <p:txBody>
          <a:bodyPr wrap="square" rtlCol="0">
            <a:spAutoFit/>
          </a:bodyPr>
          <a:lstStyle/>
          <a:p>
            <a:r>
              <a:rPr lang="en-GB" dirty="0"/>
              <a:t>The national bird of </a:t>
            </a:r>
            <a:r>
              <a:rPr lang="en-GB" dirty="0" err="1"/>
              <a:t>Türkiye</a:t>
            </a:r>
            <a:r>
              <a:rPr lang="en-GB" dirty="0"/>
              <a:t> is the redwing.</a:t>
            </a:r>
          </a:p>
        </p:txBody>
      </p:sp>
      <p:sp>
        <p:nvSpPr>
          <p:cNvPr id="8" name="TextBox 7">
            <a:extLst>
              <a:ext uri="{FF2B5EF4-FFF2-40B4-BE49-F238E27FC236}">
                <a16:creationId xmlns:a16="http://schemas.microsoft.com/office/drawing/2014/main" id="{F3760647-A7DE-BA37-8946-7E905C331A42}"/>
              </a:ext>
            </a:extLst>
          </p:cNvPr>
          <p:cNvSpPr txBox="1"/>
          <p:nvPr/>
        </p:nvSpPr>
        <p:spPr>
          <a:xfrm>
            <a:off x="1062653" y="3863622"/>
            <a:ext cx="3467712" cy="646331"/>
          </a:xfrm>
          <a:prstGeom prst="rect">
            <a:avLst/>
          </a:prstGeom>
          <a:noFill/>
        </p:spPr>
        <p:txBody>
          <a:bodyPr wrap="square" rtlCol="0">
            <a:spAutoFit/>
          </a:bodyPr>
          <a:lstStyle/>
          <a:p>
            <a:r>
              <a:rPr lang="en-GB" dirty="0"/>
              <a:t>The grey wolf is the national animal.</a:t>
            </a:r>
          </a:p>
        </p:txBody>
      </p:sp>
      <p:pic>
        <p:nvPicPr>
          <p:cNvPr id="10" name="Picture 9" descr="A picture containing text&#10;&#10;Description automatically generated">
            <a:extLst>
              <a:ext uri="{FF2B5EF4-FFF2-40B4-BE49-F238E27FC236}">
                <a16:creationId xmlns:a16="http://schemas.microsoft.com/office/drawing/2014/main" id="{4586C0FB-7E45-A9E8-A4D5-069964D07B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80351" y="2831984"/>
            <a:ext cx="2422250" cy="1585120"/>
          </a:xfrm>
          <a:prstGeom prst="rect">
            <a:avLst/>
          </a:prstGeom>
        </p:spPr>
      </p:pic>
      <p:sp>
        <p:nvSpPr>
          <p:cNvPr id="14" name="TextBox 13">
            <a:extLst>
              <a:ext uri="{FF2B5EF4-FFF2-40B4-BE49-F238E27FC236}">
                <a16:creationId xmlns:a16="http://schemas.microsoft.com/office/drawing/2014/main" id="{468B54D4-446E-517B-11F4-1F6A62B22447}"/>
              </a:ext>
            </a:extLst>
          </p:cNvPr>
          <p:cNvSpPr txBox="1"/>
          <p:nvPr/>
        </p:nvSpPr>
        <p:spPr>
          <a:xfrm>
            <a:off x="1104289" y="4639775"/>
            <a:ext cx="3467712" cy="646331"/>
          </a:xfrm>
          <a:prstGeom prst="rect">
            <a:avLst/>
          </a:prstGeom>
          <a:noFill/>
        </p:spPr>
        <p:txBody>
          <a:bodyPr wrap="square" rtlCol="0">
            <a:spAutoFit/>
          </a:bodyPr>
          <a:lstStyle/>
          <a:p>
            <a:r>
              <a:rPr lang="en-GB" dirty="0" err="1"/>
              <a:t>Türkiye</a:t>
            </a:r>
            <a:r>
              <a:rPr lang="en-GB" dirty="0"/>
              <a:t> celebrates its national day on 29</a:t>
            </a:r>
            <a:r>
              <a:rPr lang="en-GB" baseline="30000" dirty="0"/>
              <a:t>th</a:t>
            </a:r>
            <a:r>
              <a:rPr lang="en-GB" dirty="0"/>
              <a:t> October.</a:t>
            </a:r>
          </a:p>
        </p:txBody>
      </p:sp>
    </p:spTree>
    <p:extLst>
      <p:ext uri="{BB962C8B-B14F-4D97-AF65-F5344CB8AC3E}">
        <p14:creationId xmlns:p14="http://schemas.microsoft.com/office/powerpoint/2010/main" val="164271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1" presetClass="exit" presetSubtype="0" fill="hold" nodeType="withEffect">
                                  <p:stCondLst>
                                    <p:cond delay="0"/>
                                  </p:stCondLst>
                                  <p:childTnLst>
                                    <p:set>
                                      <p:cBhvr>
                                        <p:cTn id="39" dur="1" fill="hold">
                                          <p:stCondLst>
                                            <p:cond delay="0"/>
                                          </p:stCondLst>
                                        </p:cTn>
                                        <p:tgtEl>
                                          <p:spTgt spid="5"/>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 presetClass="mediacall" presetSubtype="0" fill="hold" nodeType="withEffect">
                                  <p:stCondLst>
                                    <p:cond delay="0"/>
                                  </p:stCondLst>
                                  <p:childTnLst>
                                    <p:cmd type="call" cmd="playFrom(0.0)">
                                      <p:cBhvr>
                                        <p:cTn id="46" dur="665" fill="hold"/>
                                        <p:tgtEl>
                                          <p:spTgt spid="15"/>
                                        </p:tgtEl>
                                      </p:cBhvr>
                                    </p:cmd>
                                  </p:childTnLst>
                                </p:cTn>
                              </p:par>
                              <p:par>
                                <p:cTn id="47" presetID="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54" fill="hold" display="0">
                  <p:stCondLst>
                    <p:cond delay="indefinite"/>
                  </p:stCondLst>
                  <p:endCondLst>
                    <p:cond evt="onStopAudio" delay="0">
                      <p:tgtEl>
                        <p:sldTgt/>
                      </p:tgtEl>
                    </p:cond>
                  </p:endCondLst>
                </p:cTn>
                <p:tgtEl>
                  <p:spTgt spid="28"/>
                </p:tgtEl>
              </p:cMediaNode>
            </p:audio>
            <p:audio>
              <p:cMediaNode vol="80000">
                <p:cTn id="55" fill="hold" display="0">
                  <p:stCondLst>
                    <p:cond delay="indefinite"/>
                  </p:stCondLst>
                  <p:endCondLst>
                    <p:cond evt="onStopAudio" delay="0">
                      <p:tgtEl>
                        <p:sldTgt/>
                      </p:tgtEl>
                    </p:cond>
                  </p:endCondLst>
                </p:cTn>
                <p:tgtEl>
                  <p:spTgt spid="15"/>
                </p:tgtEl>
              </p:cMediaNode>
            </p:audio>
          </p:childTnLst>
        </p:cTn>
      </p:par>
    </p:tnLst>
    <p:bldLst>
      <p:bldP spid="12" grpId="0" animBg="1"/>
      <p:bldP spid="19" grpId="0" animBg="1"/>
      <p:bldP spid="26" grpId="0" animBg="1"/>
      <p:bldP spid="24" grpId="0" animBg="1"/>
      <p:bldP spid="22" grpId="0"/>
      <p:bldP spid="13" grpId="0" animBg="1"/>
      <p:bldP spid="4" grpId="0" animBg="1"/>
      <p:bldP spid="2" grpId="0" animBg="1"/>
      <p:bldP spid="7" grpId="0"/>
      <p:bldP spid="8"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antique camera shutter 2">
            <a:hlinkClick r:id="" action="ppaction://media"/>
            <a:extLst>
              <a:ext uri="{FF2B5EF4-FFF2-40B4-BE49-F238E27FC236}">
                <a16:creationId xmlns:a16="http://schemas.microsoft.com/office/drawing/2014/main" id="{952C4A76-F071-E93D-DDD6-9343D008393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267200" y="3124200"/>
            <a:ext cx="609600" cy="609600"/>
          </a:xfrm>
          <a:prstGeom prst="rect">
            <a:avLst/>
          </a:prstGeom>
        </p:spPr>
      </p:pic>
      <p:sp>
        <p:nvSpPr>
          <p:cNvPr id="12" name="Rounded Rectangle 7">
            <a:extLst>
              <a:ext uri="{FF2B5EF4-FFF2-40B4-BE49-F238E27FC236}">
                <a16:creationId xmlns:a16="http://schemas.microsoft.com/office/drawing/2014/main" id="{FDA75380-D06D-4D1E-B1E6-9A4AF7C4CDED}"/>
              </a:ext>
            </a:extLst>
          </p:cNvPr>
          <p:cNvSpPr/>
          <p:nvPr/>
        </p:nvSpPr>
        <p:spPr>
          <a:xfrm>
            <a:off x="243531" y="826403"/>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9" name="Rounded Rectangle 18">
            <a:extLst>
              <a:ext uri="{FF2B5EF4-FFF2-40B4-BE49-F238E27FC236}">
                <a16:creationId xmlns:a16="http://schemas.microsoft.com/office/drawing/2014/main" id="{74EBF192-63F9-9FD3-736D-B2EFC3301E96}"/>
              </a:ext>
            </a:extLst>
          </p:cNvPr>
          <p:cNvSpPr/>
          <p:nvPr/>
        </p:nvSpPr>
        <p:spPr>
          <a:xfrm rot="16200000">
            <a:off x="2077732" y="758267"/>
            <a:ext cx="3643375" cy="6210710"/>
          </a:xfrm>
          <a:prstGeom prst="roundRect">
            <a:avLst/>
          </a:prstGeom>
          <a:noFill/>
          <a:ln w="28575">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Rectangle: Rounded Corners 25">
            <a:extLst>
              <a:ext uri="{FF2B5EF4-FFF2-40B4-BE49-F238E27FC236}">
                <a16:creationId xmlns:a16="http://schemas.microsoft.com/office/drawing/2014/main" id="{2D955AD8-0ABB-5A34-A429-FF496262FC08}"/>
              </a:ext>
            </a:extLst>
          </p:cNvPr>
          <p:cNvSpPr/>
          <p:nvPr/>
        </p:nvSpPr>
        <p:spPr>
          <a:xfrm rot="153292">
            <a:off x="5644626" y="4893522"/>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16AF5231-AF92-5517-AA28-F779B2B10DDF}"/>
              </a:ext>
            </a:extLst>
          </p:cNvPr>
          <p:cNvSpPr/>
          <p:nvPr/>
        </p:nvSpPr>
        <p:spPr>
          <a:xfrm rot="153292">
            <a:off x="4993315" y="1705000"/>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25DEBAB1-796D-0CCF-1DDD-727EC50406FC}"/>
              </a:ext>
            </a:extLst>
          </p:cNvPr>
          <p:cNvSpPr txBox="1"/>
          <p:nvPr/>
        </p:nvSpPr>
        <p:spPr>
          <a:xfrm>
            <a:off x="1030145" y="2293962"/>
            <a:ext cx="3467712" cy="923330"/>
          </a:xfrm>
          <a:prstGeom prst="rect">
            <a:avLst/>
          </a:prstGeom>
          <a:noFill/>
        </p:spPr>
        <p:txBody>
          <a:bodyPr wrap="square" rtlCol="0">
            <a:spAutoFit/>
          </a:bodyPr>
          <a:lstStyle/>
          <a:p>
            <a:r>
              <a:rPr lang="en-GB" dirty="0"/>
              <a:t>The majority of people that live there are Muslim. They follow the religion of Islam.</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8" y="337279"/>
            <a:ext cx="8106316" cy="99796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t>What religion do the people of </a:t>
            </a:r>
            <a:r>
              <a:rPr lang="en-GB" sz="2800" b="1" dirty="0" err="1"/>
              <a:t>Türkiye</a:t>
            </a:r>
            <a:r>
              <a:rPr lang="en-GB" sz="2800" b="1" dirty="0"/>
              <a:t> follow?</a:t>
            </a:r>
            <a:endParaRPr lang="en-US" sz="2800" b="1" dirty="0">
              <a:ln w="12700">
                <a:noFill/>
              </a:ln>
              <a:solidFill>
                <a:schemeClr val="bg1"/>
              </a:solidFill>
              <a:latin typeface="Twinkl" panose="02000000000000000000" pitchFamily="2" charset="0"/>
            </a:endParaRPr>
          </a:p>
        </p:txBody>
      </p:sp>
      <p:sp>
        <p:nvSpPr>
          <p:cNvPr id="4" name="Rectangle 3">
            <a:extLst>
              <a:ext uri="{FF2B5EF4-FFF2-40B4-BE49-F238E27FC236}">
                <a16:creationId xmlns:a16="http://schemas.microsoft.com/office/drawing/2014/main" id="{965D5165-041C-2EE5-18E4-0083C83CAC13}"/>
              </a:ext>
            </a:extLst>
          </p:cNvPr>
          <p:cNvSpPr/>
          <p:nvPr/>
        </p:nvSpPr>
        <p:spPr>
          <a:xfrm rot="159056">
            <a:off x="4682242" y="2155341"/>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08ED6A38-94FA-3F04-4017-76940053C9CF}"/>
              </a:ext>
            </a:extLst>
          </p:cNvPr>
          <p:cNvSpPr/>
          <p:nvPr/>
        </p:nvSpPr>
        <p:spPr>
          <a:xfrm rot="163909">
            <a:off x="4936333" y="2420270"/>
            <a:ext cx="3007936" cy="19723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4C57AB0-2BD1-DA64-5D0E-14E818B912D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5246"/>
          <a:stretch/>
        </p:blipFill>
        <p:spPr>
          <a:xfrm rot="225766">
            <a:off x="5929118" y="2590560"/>
            <a:ext cx="1134922" cy="1799690"/>
          </a:xfrm>
          <a:prstGeom prst="rect">
            <a:avLst/>
          </a:prstGeom>
        </p:spPr>
      </p:pic>
    </p:spTree>
    <p:extLst>
      <p:ext uri="{BB962C8B-B14F-4D97-AF65-F5344CB8AC3E}">
        <p14:creationId xmlns:p14="http://schemas.microsoft.com/office/powerpoint/2010/main" val="102943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 presetClass="mediacall" presetSubtype="0" fill="hold" nodeType="withEffect">
                                  <p:stCondLst>
                                    <p:cond delay="0"/>
                                  </p:stCondLst>
                                  <p:childTnLst>
                                    <p:cmd type="call" cmd="playFrom(0.0)">
                                      <p:cBhvr>
                                        <p:cTn id="23" dur="665" fill="hold"/>
                                        <p:tgtEl>
                                          <p:spTgt spid="28"/>
                                        </p:tgtEl>
                                      </p:cBhvr>
                                    </p:cmd>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28"/>
                </p:tgtEl>
              </p:cMediaNode>
            </p:audio>
          </p:childTnLst>
        </p:cTn>
      </p:par>
    </p:tnLst>
    <p:bldLst>
      <p:bldP spid="12" grpId="0" animBg="1"/>
      <p:bldP spid="19" grpId="0" animBg="1"/>
      <p:bldP spid="26" grpId="0" animBg="1"/>
      <p:bldP spid="24" grpId="0" animBg="1"/>
      <p:bldP spid="22" grpId="0"/>
      <p:bldP spid="1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7">
            <a:extLst>
              <a:ext uri="{FF2B5EF4-FFF2-40B4-BE49-F238E27FC236}">
                <a16:creationId xmlns:a16="http://schemas.microsoft.com/office/drawing/2014/main" id="{FDA75380-D06D-4D1E-B1E6-9A4AF7C4CDED}"/>
              </a:ext>
            </a:extLst>
          </p:cNvPr>
          <p:cNvSpPr/>
          <p:nvPr/>
        </p:nvSpPr>
        <p:spPr>
          <a:xfrm>
            <a:off x="243531" y="770036"/>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9" y="337279"/>
            <a:ext cx="7284975" cy="93439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400" b="1" dirty="0"/>
              <a:t>Interesting Facts</a:t>
            </a:r>
            <a:endParaRPr lang="en-US" sz="5400" b="1" dirty="0">
              <a:ln w="12700">
                <a:noFill/>
              </a:ln>
              <a:solidFill>
                <a:schemeClr val="bg1"/>
              </a:solidFill>
              <a:latin typeface="Twinkl" panose="02000000000000000000" pitchFamily="2" charset="0"/>
            </a:endParaRPr>
          </a:p>
        </p:txBody>
      </p:sp>
      <p:sp>
        <p:nvSpPr>
          <p:cNvPr id="18" name="Rounded Rectangle 4">
            <a:extLst>
              <a:ext uri="{FF2B5EF4-FFF2-40B4-BE49-F238E27FC236}">
                <a16:creationId xmlns:a16="http://schemas.microsoft.com/office/drawing/2014/main" id="{EDA6C4F3-AD14-63C1-B958-8C49B26FAACF}"/>
              </a:ext>
            </a:extLst>
          </p:cNvPr>
          <p:cNvSpPr/>
          <p:nvPr/>
        </p:nvSpPr>
        <p:spPr>
          <a:xfrm>
            <a:off x="655540" y="111761"/>
            <a:ext cx="1089415" cy="1403545"/>
          </a:xfrm>
          <a:prstGeom prst="roundRect">
            <a:avLst/>
          </a:prstGeom>
          <a:solidFill>
            <a:srgbClr val="BF0A2A"/>
          </a:solidFill>
          <a:ln w="38100">
            <a:solidFill>
              <a:schemeClr val="bg1"/>
            </a:solidFill>
            <a:extLst>
              <a:ext uri="{C807C97D-BFC1-408E-A445-0C87EB9F89A2}">
                <ask:lineSketchStyleProps xmlns:ask="http://schemas.microsoft.com/office/drawing/2018/sketchyshapes" sd="1219033472">
                  <a:custGeom>
                    <a:avLst/>
                    <a:gdLst>
                      <a:gd name="connsiteX0" fmla="*/ 0 w 1371600"/>
                      <a:gd name="connsiteY0" fmla="*/ 228605 h 1746355"/>
                      <a:gd name="connsiteX1" fmla="*/ 228605 w 1371600"/>
                      <a:gd name="connsiteY1" fmla="*/ 0 h 1746355"/>
                      <a:gd name="connsiteX2" fmla="*/ 1142995 w 1371600"/>
                      <a:gd name="connsiteY2" fmla="*/ 0 h 1746355"/>
                      <a:gd name="connsiteX3" fmla="*/ 1371600 w 1371600"/>
                      <a:gd name="connsiteY3" fmla="*/ 228605 h 1746355"/>
                      <a:gd name="connsiteX4" fmla="*/ 1371600 w 1371600"/>
                      <a:gd name="connsiteY4" fmla="*/ 1517750 h 1746355"/>
                      <a:gd name="connsiteX5" fmla="*/ 1142995 w 1371600"/>
                      <a:gd name="connsiteY5" fmla="*/ 1746355 h 1746355"/>
                      <a:gd name="connsiteX6" fmla="*/ 228605 w 1371600"/>
                      <a:gd name="connsiteY6" fmla="*/ 1746355 h 1746355"/>
                      <a:gd name="connsiteX7" fmla="*/ 0 w 1371600"/>
                      <a:gd name="connsiteY7" fmla="*/ 1517750 h 1746355"/>
                      <a:gd name="connsiteX8" fmla="*/ 0 w 1371600"/>
                      <a:gd name="connsiteY8" fmla="*/ 228605 h 174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600" h="1746355" fill="none" extrusionOk="0">
                        <a:moveTo>
                          <a:pt x="0" y="228605"/>
                        </a:moveTo>
                        <a:cubicBezTo>
                          <a:pt x="-9739" y="100775"/>
                          <a:pt x="107281" y="4032"/>
                          <a:pt x="228605" y="0"/>
                        </a:cubicBezTo>
                        <a:cubicBezTo>
                          <a:pt x="540169" y="41814"/>
                          <a:pt x="807980" y="44673"/>
                          <a:pt x="1142995" y="0"/>
                        </a:cubicBezTo>
                        <a:cubicBezTo>
                          <a:pt x="1278001" y="13479"/>
                          <a:pt x="1378370" y="110642"/>
                          <a:pt x="1371600" y="228605"/>
                        </a:cubicBezTo>
                        <a:cubicBezTo>
                          <a:pt x="1256362" y="818726"/>
                          <a:pt x="1354660" y="1292059"/>
                          <a:pt x="1371600" y="1517750"/>
                        </a:cubicBezTo>
                        <a:cubicBezTo>
                          <a:pt x="1357848" y="1646263"/>
                          <a:pt x="1248824" y="1732261"/>
                          <a:pt x="1142995" y="1746355"/>
                        </a:cubicBezTo>
                        <a:cubicBezTo>
                          <a:pt x="804049" y="1800930"/>
                          <a:pt x="375829" y="1704551"/>
                          <a:pt x="228605" y="1746355"/>
                        </a:cubicBezTo>
                        <a:cubicBezTo>
                          <a:pt x="103514" y="1730614"/>
                          <a:pt x="-14969" y="1652745"/>
                          <a:pt x="0" y="1517750"/>
                        </a:cubicBezTo>
                        <a:cubicBezTo>
                          <a:pt x="31590" y="1241384"/>
                          <a:pt x="87073" y="547119"/>
                          <a:pt x="0" y="228605"/>
                        </a:cubicBezTo>
                        <a:close/>
                      </a:path>
                      <a:path w="1371600" h="1746355" stroke="0" extrusionOk="0">
                        <a:moveTo>
                          <a:pt x="0" y="228605"/>
                        </a:moveTo>
                        <a:cubicBezTo>
                          <a:pt x="-7256" y="97875"/>
                          <a:pt x="87741" y="5483"/>
                          <a:pt x="228605" y="0"/>
                        </a:cubicBezTo>
                        <a:cubicBezTo>
                          <a:pt x="459264" y="-75061"/>
                          <a:pt x="809836" y="-21817"/>
                          <a:pt x="1142995" y="0"/>
                        </a:cubicBezTo>
                        <a:cubicBezTo>
                          <a:pt x="1257320" y="11650"/>
                          <a:pt x="1368322" y="120467"/>
                          <a:pt x="1371600" y="228605"/>
                        </a:cubicBezTo>
                        <a:cubicBezTo>
                          <a:pt x="1471931" y="445865"/>
                          <a:pt x="1344989" y="1343013"/>
                          <a:pt x="1371600" y="1517750"/>
                        </a:cubicBezTo>
                        <a:cubicBezTo>
                          <a:pt x="1391057" y="1646313"/>
                          <a:pt x="1278682" y="1726944"/>
                          <a:pt x="1142995" y="1746355"/>
                        </a:cubicBezTo>
                        <a:cubicBezTo>
                          <a:pt x="842497" y="1704670"/>
                          <a:pt x="604737" y="1741700"/>
                          <a:pt x="228605" y="1746355"/>
                        </a:cubicBezTo>
                        <a:cubicBezTo>
                          <a:pt x="101962" y="1742658"/>
                          <a:pt x="-2659" y="1647701"/>
                          <a:pt x="0" y="1517750"/>
                        </a:cubicBezTo>
                        <a:cubicBezTo>
                          <a:pt x="-50494" y="1062387"/>
                          <a:pt x="-65309" y="823277"/>
                          <a:pt x="0" y="22860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chemeClr val="tx1"/>
                </a:solidFill>
              </a:ln>
            </a:endParaRPr>
          </a:p>
        </p:txBody>
      </p:sp>
      <p:sp>
        <p:nvSpPr>
          <p:cNvPr id="2" name="TextBox 1">
            <a:extLst>
              <a:ext uri="{FF2B5EF4-FFF2-40B4-BE49-F238E27FC236}">
                <a16:creationId xmlns:a16="http://schemas.microsoft.com/office/drawing/2014/main" id="{F68B7C07-C0BE-DEE4-57E0-18ACA97F97E0}"/>
              </a:ext>
            </a:extLst>
          </p:cNvPr>
          <p:cNvSpPr txBox="1"/>
          <p:nvPr/>
        </p:nvSpPr>
        <p:spPr>
          <a:xfrm>
            <a:off x="812132" y="1708484"/>
            <a:ext cx="6486352" cy="369332"/>
          </a:xfrm>
          <a:prstGeom prst="rect">
            <a:avLst/>
          </a:prstGeom>
          <a:noFill/>
        </p:spPr>
        <p:txBody>
          <a:bodyPr wrap="square" rtlCol="0">
            <a:spAutoFit/>
          </a:bodyPr>
          <a:lstStyle/>
          <a:p>
            <a:pPr marL="285750" indent="-285750">
              <a:buFont typeface="Arial" panose="020B0604020202020204" pitchFamily="34" charset="0"/>
              <a:buChar char="•"/>
            </a:pPr>
            <a:r>
              <a:rPr lang="en-GB" dirty="0"/>
              <a:t>The largest city in </a:t>
            </a:r>
            <a:r>
              <a:rPr lang="en-GB" dirty="0" err="1"/>
              <a:t>Türkiye</a:t>
            </a:r>
            <a:r>
              <a:rPr lang="en-GB" dirty="0"/>
              <a:t> is Istanbul.</a:t>
            </a:r>
          </a:p>
        </p:txBody>
      </p:sp>
      <p:sp>
        <p:nvSpPr>
          <p:cNvPr id="21" name="TextBox 20">
            <a:extLst>
              <a:ext uri="{FF2B5EF4-FFF2-40B4-BE49-F238E27FC236}">
                <a16:creationId xmlns:a16="http://schemas.microsoft.com/office/drawing/2014/main" id="{6CC0BC84-8236-079F-56EB-FAB0A5A20D68}"/>
              </a:ext>
            </a:extLst>
          </p:cNvPr>
          <p:cNvSpPr txBox="1"/>
          <p:nvPr/>
        </p:nvSpPr>
        <p:spPr>
          <a:xfrm>
            <a:off x="812132" y="2157348"/>
            <a:ext cx="4422651" cy="646331"/>
          </a:xfrm>
          <a:prstGeom prst="rect">
            <a:avLst/>
          </a:prstGeom>
          <a:noFill/>
        </p:spPr>
        <p:txBody>
          <a:bodyPr wrap="square" rtlCol="0">
            <a:spAutoFit/>
          </a:bodyPr>
          <a:lstStyle/>
          <a:p>
            <a:pPr marL="285750" indent="-285750">
              <a:buFont typeface="Arial" panose="020B0604020202020204" pitchFamily="34" charset="0"/>
              <a:buChar char="•"/>
            </a:pPr>
            <a:r>
              <a:rPr lang="en-GB" dirty="0" err="1"/>
              <a:t>Turkiye</a:t>
            </a:r>
            <a:r>
              <a:rPr lang="en-GB" dirty="0"/>
              <a:t> is home to the world's second oldest underground railway.</a:t>
            </a:r>
          </a:p>
        </p:txBody>
      </p:sp>
      <p:sp>
        <p:nvSpPr>
          <p:cNvPr id="5" name="TextBox 4">
            <a:extLst>
              <a:ext uri="{FF2B5EF4-FFF2-40B4-BE49-F238E27FC236}">
                <a16:creationId xmlns:a16="http://schemas.microsoft.com/office/drawing/2014/main" id="{7D463D06-F6C0-0FC0-983A-04E5AA5CE44F}"/>
              </a:ext>
            </a:extLst>
          </p:cNvPr>
          <p:cNvSpPr txBox="1"/>
          <p:nvPr/>
        </p:nvSpPr>
        <p:spPr>
          <a:xfrm>
            <a:off x="783180" y="-132989"/>
            <a:ext cx="799034" cy="1862048"/>
          </a:xfrm>
          <a:prstGeom prst="rect">
            <a:avLst/>
          </a:prstGeom>
          <a:noFill/>
        </p:spPr>
        <p:txBody>
          <a:bodyPr wrap="square" rtlCol="0">
            <a:spAutoFit/>
          </a:bodyPr>
          <a:lstStyle/>
          <a:p>
            <a:r>
              <a:rPr lang="en-US" sz="11500" b="1" dirty="0">
                <a:ln>
                  <a:solidFill>
                    <a:srgbClr val="D91C32"/>
                  </a:solidFill>
                </a:ln>
                <a:solidFill>
                  <a:schemeClr val="bg1"/>
                </a:solidFill>
                <a:latin typeface="Twinkl ExtraBold" pitchFamily="2" charset="77"/>
              </a:rPr>
              <a:t>?</a:t>
            </a:r>
          </a:p>
        </p:txBody>
      </p:sp>
      <p:sp>
        <p:nvSpPr>
          <p:cNvPr id="3" name="TextBox 2">
            <a:extLst>
              <a:ext uri="{FF2B5EF4-FFF2-40B4-BE49-F238E27FC236}">
                <a16:creationId xmlns:a16="http://schemas.microsoft.com/office/drawing/2014/main" id="{F31E16CB-DC9C-9A43-AC8F-73A75AA7F7D9}"/>
              </a:ext>
            </a:extLst>
          </p:cNvPr>
          <p:cNvSpPr txBox="1"/>
          <p:nvPr/>
        </p:nvSpPr>
        <p:spPr>
          <a:xfrm>
            <a:off x="812132" y="2824105"/>
            <a:ext cx="4277130" cy="646331"/>
          </a:xfrm>
          <a:prstGeom prst="rect">
            <a:avLst/>
          </a:prstGeom>
          <a:noFill/>
        </p:spPr>
        <p:txBody>
          <a:bodyPr wrap="square" rtlCol="0">
            <a:spAutoFit/>
          </a:bodyPr>
          <a:lstStyle/>
          <a:p>
            <a:pPr marL="285750" indent="-285750">
              <a:buFont typeface="Arial" panose="020B0604020202020204" pitchFamily="34" charset="0"/>
              <a:buChar char="•"/>
            </a:pPr>
            <a:r>
              <a:rPr lang="en-GB" dirty="0" err="1"/>
              <a:t>Türkiye</a:t>
            </a:r>
            <a:r>
              <a:rPr lang="en-GB" dirty="0"/>
              <a:t> is a popular country that people visit for their holidays.</a:t>
            </a:r>
          </a:p>
        </p:txBody>
      </p:sp>
      <p:sp>
        <p:nvSpPr>
          <p:cNvPr id="4" name="TextBox 3">
            <a:extLst>
              <a:ext uri="{FF2B5EF4-FFF2-40B4-BE49-F238E27FC236}">
                <a16:creationId xmlns:a16="http://schemas.microsoft.com/office/drawing/2014/main" id="{01221579-8CA4-6CE3-4B27-A53A8F49B5DE}"/>
              </a:ext>
            </a:extLst>
          </p:cNvPr>
          <p:cNvSpPr txBox="1"/>
          <p:nvPr/>
        </p:nvSpPr>
        <p:spPr>
          <a:xfrm>
            <a:off x="812132" y="3549927"/>
            <a:ext cx="4277130" cy="369332"/>
          </a:xfrm>
          <a:prstGeom prst="rect">
            <a:avLst/>
          </a:prstGeom>
          <a:noFill/>
        </p:spPr>
        <p:txBody>
          <a:bodyPr wrap="square" rtlCol="0">
            <a:spAutoFit/>
          </a:bodyPr>
          <a:lstStyle/>
          <a:p>
            <a:pPr marL="285750" indent="-285750">
              <a:buFont typeface="Arial" panose="020B0604020202020204" pitchFamily="34" charset="0"/>
              <a:buChar char="•"/>
            </a:pPr>
            <a:r>
              <a:rPr lang="en-GB" dirty="0"/>
              <a:t>Hazelnuts grow in </a:t>
            </a:r>
            <a:r>
              <a:rPr lang="en-GB" dirty="0" err="1"/>
              <a:t>Türkiye</a:t>
            </a:r>
            <a:r>
              <a:rPr lang="en-GB" dirty="0"/>
              <a:t>. </a:t>
            </a:r>
          </a:p>
        </p:txBody>
      </p:sp>
      <p:sp>
        <p:nvSpPr>
          <p:cNvPr id="6" name="Rectangle: Rounded Corners 25">
            <a:extLst>
              <a:ext uri="{FF2B5EF4-FFF2-40B4-BE49-F238E27FC236}">
                <a16:creationId xmlns:a16="http://schemas.microsoft.com/office/drawing/2014/main" id="{4F09846F-556E-FF1E-4C68-6B77587DFAFA}"/>
              </a:ext>
            </a:extLst>
          </p:cNvPr>
          <p:cNvSpPr/>
          <p:nvPr/>
        </p:nvSpPr>
        <p:spPr>
          <a:xfrm rot="153292">
            <a:off x="6389641" y="5361069"/>
            <a:ext cx="2705430"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ectangle: Rounded Corners 23">
            <a:extLst>
              <a:ext uri="{FF2B5EF4-FFF2-40B4-BE49-F238E27FC236}">
                <a16:creationId xmlns:a16="http://schemas.microsoft.com/office/drawing/2014/main" id="{49C46818-6724-43D7-C621-38368651FFC8}"/>
              </a:ext>
            </a:extLst>
          </p:cNvPr>
          <p:cNvSpPr/>
          <p:nvPr/>
        </p:nvSpPr>
        <p:spPr>
          <a:xfrm rot="153292">
            <a:off x="5738330" y="2172547"/>
            <a:ext cx="2255116" cy="860640"/>
          </a:xfrm>
          <a:prstGeom prst="roundRect">
            <a:avLst>
              <a:gd name="adj" fmla="val 39851"/>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A8E124EE-C89B-E1F7-E10A-98200A144011}"/>
              </a:ext>
            </a:extLst>
          </p:cNvPr>
          <p:cNvSpPr/>
          <p:nvPr/>
        </p:nvSpPr>
        <p:spPr>
          <a:xfrm rot="159056">
            <a:off x="5427257" y="2622888"/>
            <a:ext cx="3493178" cy="3047494"/>
          </a:xfrm>
          <a:prstGeom prst="rect">
            <a:avLst/>
          </a:prstGeom>
          <a:solidFill>
            <a:srgbClr val="FCF9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D801D015-3233-9366-70CF-9C3BE0B0465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rot="175120">
            <a:off x="5696437" y="3002709"/>
            <a:ext cx="2954817" cy="1692313"/>
          </a:xfrm>
          <a:prstGeom prst="rect">
            <a:avLst/>
          </a:prstGeom>
          <a:solidFill>
            <a:schemeClr val="bg1"/>
          </a:solidFill>
        </p:spPr>
      </p:pic>
      <p:sp>
        <p:nvSpPr>
          <p:cNvPr id="10" name="TextBox 9">
            <a:extLst>
              <a:ext uri="{FF2B5EF4-FFF2-40B4-BE49-F238E27FC236}">
                <a16:creationId xmlns:a16="http://schemas.microsoft.com/office/drawing/2014/main" id="{868780A5-315A-3D80-55E3-F5F4F83718E0}"/>
              </a:ext>
            </a:extLst>
          </p:cNvPr>
          <p:cNvSpPr txBox="1"/>
          <p:nvPr/>
        </p:nvSpPr>
        <p:spPr>
          <a:xfrm>
            <a:off x="812132" y="3998750"/>
            <a:ext cx="4277130" cy="646331"/>
          </a:xfrm>
          <a:prstGeom prst="rect">
            <a:avLst/>
          </a:prstGeom>
          <a:noFill/>
        </p:spPr>
        <p:txBody>
          <a:bodyPr wrap="square" rtlCol="0">
            <a:spAutoFit/>
          </a:bodyPr>
          <a:lstStyle/>
          <a:p>
            <a:pPr marL="285750" indent="-285750">
              <a:buFont typeface="Arial" panose="020B0604020202020204" pitchFamily="34" charset="0"/>
              <a:buChar char="•"/>
            </a:pPr>
            <a:r>
              <a:rPr lang="en-GB" dirty="0" err="1"/>
              <a:t>Turkiye</a:t>
            </a:r>
            <a:r>
              <a:rPr lang="en-GB" dirty="0"/>
              <a:t> is actually part of two continents, Asia and Europe.</a:t>
            </a:r>
          </a:p>
        </p:txBody>
      </p:sp>
    </p:spTree>
    <p:extLst>
      <p:ext uri="{BB962C8B-B14F-4D97-AF65-F5344CB8AC3E}">
        <p14:creationId xmlns:p14="http://schemas.microsoft.com/office/powerpoint/2010/main" val="1870332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8" grpId="0" animBg="1"/>
      <p:bldP spid="2" grpId="0"/>
      <p:bldP spid="21" grpId="0"/>
      <p:bldP spid="3" grpId="0"/>
      <p:bldP spid="4" grpId="0"/>
      <p:bldP spid="6" grpId="0" animBg="1"/>
      <p:bldP spid="7" grpId="0" animBg="1"/>
      <p:bldP spid="8" grpId="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7">
            <a:extLst>
              <a:ext uri="{FF2B5EF4-FFF2-40B4-BE49-F238E27FC236}">
                <a16:creationId xmlns:a16="http://schemas.microsoft.com/office/drawing/2014/main" id="{FDA75380-D06D-4D1E-B1E6-9A4AF7C4CDED}"/>
              </a:ext>
            </a:extLst>
          </p:cNvPr>
          <p:cNvSpPr/>
          <p:nvPr/>
        </p:nvSpPr>
        <p:spPr>
          <a:xfrm>
            <a:off x="243531" y="770036"/>
            <a:ext cx="1973590" cy="594616"/>
          </a:xfrm>
          <a:prstGeom prst="roundRect">
            <a:avLst>
              <a:gd name="adj" fmla="val 24790"/>
            </a:avLst>
          </a:prstGeom>
          <a:solidFill>
            <a:srgbClr val="BF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10">
            <a:extLst>
              <a:ext uri="{FF2B5EF4-FFF2-40B4-BE49-F238E27FC236}">
                <a16:creationId xmlns:a16="http://schemas.microsoft.com/office/drawing/2014/main" id="{0EE0D8E1-3E41-6264-C0DD-58F2FF1BF7FA}"/>
              </a:ext>
            </a:extLst>
          </p:cNvPr>
          <p:cNvSpPr/>
          <p:nvPr/>
        </p:nvSpPr>
        <p:spPr bwMode="auto">
          <a:xfrm>
            <a:off x="472189" y="479522"/>
            <a:ext cx="8247463" cy="6041199"/>
          </a:xfrm>
          <a:prstGeom prst="roundRect">
            <a:avLst>
              <a:gd name="adj" fmla="val 2649"/>
            </a:avLst>
          </a:prstGeom>
          <a:solidFill>
            <a:schemeClr val="bg1"/>
          </a:solidFill>
          <a:ln w="19050" cap="rnd">
            <a:solidFill>
              <a:srgbClr val="D91C3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3" name="Rounded Rectangle 6">
            <a:extLst>
              <a:ext uri="{FF2B5EF4-FFF2-40B4-BE49-F238E27FC236}">
                <a16:creationId xmlns:a16="http://schemas.microsoft.com/office/drawing/2014/main" id="{BF1B5870-5EB2-7A2F-15E9-F8E0FBE4F421}"/>
              </a:ext>
            </a:extLst>
          </p:cNvPr>
          <p:cNvSpPr/>
          <p:nvPr/>
        </p:nvSpPr>
        <p:spPr>
          <a:xfrm>
            <a:off x="261579" y="337279"/>
            <a:ext cx="7036905" cy="934397"/>
          </a:xfrm>
          <a:prstGeom prst="roundRect">
            <a:avLst>
              <a:gd name="adj" fmla="val 12587"/>
            </a:avLst>
          </a:prstGeom>
          <a:solidFill>
            <a:srgbClr val="D91C32"/>
          </a:solidFill>
          <a:ln w="38100">
            <a:solidFill>
              <a:srgbClr val="BF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a:ln w="12700">
                  <a:noFill/>
                </a:ln>
                <a:solidFill>
                  <a:schemeClr val="bg1"/>
                </a:solidFill>
                <a:latin typeface="Twinkl" panose="02000000000000000000" pitchFamily="2" charset="0"/>
              </a:rPr>
              <a:t>Quick Quiz</a:t>
            </a:r>
          </a:p>
        </p:txBody>
      </p:sp>
      <p:sp>
        <p:nvSpPr>
          <p:cNvPr id="18" name="Rounded Rectangle 4">
            <a:extLst>
              <a:ext uri="{FF2B5EF4-FFF2-40B4-BE49-F238E27FC236}">
                <a16:creationId xmlns:a16="http://schemas.microsoft.com/office/drawing/2014/main" id="{EDA6C4F3-AD14-63C1-B958-8C49B26FAACF}"/>
              </a:ext>
            </a:extLst>
          </p:cNvPr>
          <p:cNvSpPr/>
          <p:nvPr/>
        </p:nvSpPr>
        <p:spPr>
          <a:xfrm>
            <a:off x="655540" y="111761"/>
            <a:ext cx="1089415" cy="1403545"/>
          </a:xfrm>
          <a:prstGeom prst="roundRect">
            <a:avLst/>
          </a:prstGeom>
          <a:solidFill>
            <a:srgbClr val="BF0A2A"/>
          </a:solidFill>
          <a:ln w="38100">
            <a:solidFill>
              <a:schemeClr val="bg1"/>
            </a:solidFill>
            <a:extLst>
              <a:ext uri="{C807C97D-BFC1-408E-A445-0C87EB9F89A2}">
                <ask:lineSketchStyleProps xmlns:ask="http://schemas.microsoft.com/office/drawing/2018/sketchyshapes" sd="1219033472">
                  <a:custGeom>
                    <a:avLst/>
                    <a:gdLst>
                      <a:gd name="connsiteX0" fmla="*/ 0 w 1371600"/>
                      <a:gd name="connsiteY0" fmla="*/ 228605 h 1746355"/>
                      <a:gd name="connsiteX1" fmla="*/ 228605 w 1371600"/>
                      <a:gd name="connsiteY1" fmla="*/ 0 h 1746355"/>
                      <a:gd name="connsiteX2" fmla="*/ 1142995 w 1371600"/>
                      <a:gd name="connsiteY2" fmla="*/ 0 h 1746355"/>
                      <a:gd name="connsiteX3" fmla="*/ 1371600 w 1371600"/>
                      <a:gd name="connsiteY3" fmla="*/ 228605 h 1746355"/>
                      <a:gd name="connsiteX4" fmla="*/ 1371600 w 1371600"/>
                      <a:gd name="connsiteY4" fmla="*/ 1517750 h 1746355"/>
                      <a:gd name="connsiteX5" fmla="*/ 1142995 w 1371600"/>
                      <a:gd name="connsiteY5" fmla="*/ 1746355 h 1746355"/>
                      <a:gd name="connsiteX6" fmla="*/ 228605 w 1371600"/>
                      <a:gd name="connsiteY6" fmla="*/ 1746355 h 1746355"/>
                      <a:gd name="connsiteX7" fmla="*/ 0 w 1371600"/>
                      <a:gd name="connsiteY7" fmla="*/ 1517750 h 1746355"/>
                      <a:gd name="connsiteX8" fmla="*/ 0 w 1371600"/>
                      <a:gd name="connsiteY8" fmla="*/ 228605 h 174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1600" h="1746355" fill="none" extrusionOk="0">
                        <a:moveTo>
                          <a:pt x="0" y="228605"/>
                        </a:moveTo>
                        <a:cubicBezTo>
                          <a:pt x="-9739" y="100775"/>
                          <a:pt x="107281" y="4032"/>
                          <a:pt x="228605" y="0"/>
                        </a:cubicBezTo>
                        <a:cubicBezTo>
                          <a:pt x="540169" y="41814"/>
                          <a:pt x="807980" y="44673"/>
                          <a:pt x="1142995" y="0"/>
                        </a:cubicBezTo>
                        <a:cubicBezTo>
                          <a:pt x="1278001" y="13479"/>
                          <a:pt x="1378370" y="110642"/>
                          <a:pt x="1371600" y="228605"/>
                        </a:cubicBezTo>
                        <a:cubicBezTo>
                          <a:pt x="1256362" y="818726"/>
                          <a:pt x="1354660" y="1292059"/>
                          <a:pt x="1371600" y="1517750"/>
                        </a:cubicBezTo>
                        <a:cubicBezTo>
                          <a:pt x="1357848" y="1646263"/>
                          <a:pt x="1248824" y="1732261"/>
                          <a:pt x="1142995" y="1746355"/>
                        </a:cubicBezTo>
                        <a:cubicBezTo>
                          <a:pt x="804049" y="1800930"/>
                          <a:pt x="375829" y="1704551"/>
                          <a:pt x="228605" y="1746355"/>
                        </a:cubicBezTo>
                        <a:cubicBezTo>
                          <a:pt x="103514" y="1730614"/>
                          <a:pt x="-14969" y="1652745"/>
                          <a:pt x="0" y="1517750"/>
                        </a:cubicBezTo>
                        <a:cubicBezTo>
                          <a:pt x="31590" y="1241384"/>
                          <a:pt x="87073" y="547119"/>
                          <a:pt x="0" y="228605"/>
                        </a:cubicBezTo>
                        <a:close/>
                      </a:path>
                      <a:path w="1371600" h="1746355" stroke="0" extrusionOk="0">
                        <a:moveTo>
                          <a:pt x="0" y="228605"/>
                        </a:moveTo>
                        <a:cubicBezTo>
                          <a:pt x="-7256" y="97875"/>
                          <a:pt x="87741" y="5483"/>
                          <a:pt x="228605" y="0"/>
                        </a:cubicBezTo>
                        <a:cubicBezTo>
                          <a:pt x="459264" y="-75061"/>
                          <a:pt x="809836" y="-21817"/>
                          <a:pt x="1142995" y="0"/>
                        </a:cubicBezTo>
                        <a:cubicBezTo>
                          <a:pt x="1257320" y="11650"/>
                          <a:pt x="1368322" y="120467"/>
                          <a:pt x="1371600" y="228605"/>
                        </a:cubicBezTo>
                        <a:cubicBezTo>
                          <a:pt x="1471931" y="445865"/>
                          <a:pt x="1344989" y="1343013"/>
                          <a:pt x="1371600" y="1517750"/>
                        </a:cubicBezTo>
                        <a:cubicBezTo>
                          <a:pt x="1391057" y="1646313"/>
                          <a:pt x="1278682" y="1726944"/>
                          <a:pt x="1142995" y="1746355"/>
                        </a:cubicBezTo>
                        <a:cubicBezTo>
                          <a:pt x="842497" y="1704670"/>
                          <a:pt x="604737" y="1741700"/>
                          <a:pt x="228605" y="1746355"/>
                        </a:cubicBezTo>
                        <a:cubicBezTo>
                          <a:pt x="101962" y="1742658"/>
                          <a:pt x="-2659" y="1647701"/>
                          <a:pt x="0" y="1517750"/>
                        </a:cubicBezTo>
                        <a:cubicBezTo>
                          <a:pt x="-50494" y="1062387"/>
                          <a:pt x="-65309" y="823277"/>
                          <a:pt x="0" y="228605"/>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76200">
                <a:solidFill>
                  <a:schemeClr val="tx1"/>
                </a:solidFill>
              </a:ln>
            </a:endParaRPr>
          </a:p>
        </p:txBody>
      </p:sp>
      <p:sp>
        <p:nvSpPr>
          <p:cNvPr id="2" name="TextBox 1">
            <a:extLst>
              <a:ext uri="{FF2B5EF4-FFF2-40B4-BE49-F238E27FC236}">
                <a16:creationId xmlns:a16="http://schemas.microsoft.com/office/drawing/2014/main" id="{F68B7C07-C0BE-DEE4-57E0-18ACA97F97E0}"/>
              </a:ext>
            </a:extLst>
          </p:cNvPr>
          <p:cNvSpPr txBox="1"/>
          <p:nvPr/>
        </p:nvSpPr>
        <p:spPr>
          <a:xfrm>
            <a:off x="812132" y="1708484"/>
            <a:ext cx="6486352" cy="369332"/>
          </a:xfrm>
          <a:prstGeom prst="rect">
            <a:avLst/>
          </a:prstGeom>
          <a:noFill/>
        </p:spPr>
        <p:txBody>
          <a:bodyPr wrap="square" rtlCol="0">
            <a:spAutoFit/>
          </a:bodyPr>
          <a:lstStyle/>
          <a:p>
            <a:r>
              <a:rPr lang="en-GB" dirty="0"/>
              <a:t>1. What is the capital of </a:t>
            </a:r>
            <a:r>
              <a:rPr lang="en-GB" dirty="0" err="1"/>
              <a:t>Türkiye</a:t>
            </a:r>
            <a:r>
              <a:rPr lang="en-GB" dirty="0"/>
              <a:t>?</a:t>
            </a:r>
          </a:p>
        </p:txBody>
      </p:sp>
      <p:sp>
        <p:nvSpPr>
          <p:cNvPr id="21" name="TextBox 20">
            <a:extLst>
              <a:ext uri="{FF2B5EF4-FFF2-40B4-BE49-F238E27FC236}">
                <a16:creationId xmlns:a16="http://schemas.microsoft.com/office/drawing/2014/main" id="{6CC0BC84-8236-079F-56EB-FAB0A5A20D68}"/>
              </a:ext>
            </a:extLst>
          </p:cNvPr>
          <p:cNvSpPr txBox="1"/>
          <p:nvPr/>
        </p:nvSpPr>
        <p:spPr>
          <a:xfrm>
            <a:off x="812132" y="2157348"/>
            <a:ext cx="6486352" cy="369332"/>
          </a:xfrm>
          <a:prstGeom prst="rect">
            <a:avLst/>
          </a:prstGeom>
          <a:noFill/>
        </p:spPr>
        <p:txBody>
          <a:bodyPr wrap="square" rtlCol="0">
            <a:spAutoFit/>
          </a:bodyPr>
          <a:lstStyle/>
          <a:p>
            <a:r>
              <a:rPr lang="en-GB" sz="1800" b="0" i="0" u="none" strike="noStrike" dirty="0">
                <a:solidFill>
                  <a:srgbClr val="000000"/>
                </a:solidFill>
                <a:effectLst/>
              </a:rPr>
              <a:t>2. </a:t>
            </a:r>
            <a:r>
              <a:rPr lang="en-GB" dirty="0"/>
              <a:t>Which continent is </a:t>
            </a:r>
            <a:r>
              <a:rPr lang="en-GB" dirty="0" err="1"/>
              <a:t>Türkiye</a:t>
            </a:r>
            <a:r>
              <a:rPr lang="en-GB" dirty="0"/>
              <a:t> in?</a:t>
            </a:r>
          </a:p>
        </p:txBody>
      </p:sp>
      <p:sp>
        <p:nvSpPr>
          <p:cNvPr id="5" name="TextBox 4">
            <a:extLst>
              <a:ext uri="{FF2B5EF4-FFF2-40B4-BE49-F238E27FC236}">
                <a16:creationId xmlns:a16="http://schemas.microsoft.com/office/drawing/2014/main" id="{7D463D06-F6C0-0FC0-983A-04E5AA5CE44F}"/>
              </a:ext>
            </a:extLst>
          </p:cNvPr>
          <p:cNvSpPr txBox="1"/>
          <p:nvPr/>
        </p:nvSpPr>
        <p:spPr>
          <a:xfrm>
            <a:off x="783180" y="-132989"/>
            <a:ext cx="799034" cy="1862048"/>
          </a:xfrm>
          <a:prstGeom prst="rect">
            <a:avLst/>
          </a:prstGeom>
          <a:noFill/>
        </p:spPr>
        <p:txBody>
          <a:bodyPr wrap="square" rtlCol="0">
            <a:spAutoFit/>
          </a:bodyPr>
          <a:lstStyle/>
          <a:p>
            <a:r>
              <a:rPr lang="en-US" sz="11500" b="1" dirty="0">
                <a:ln>
                  <a:solidFill>
                    <a:srgbClr val="D91C32"/>
                  </a:solidFill>
                </a:ln>
                <a:solidFill>
                  <a:schemeClr val="bg1"/>
                </a:solidFill>
                <a:latin typeface="Twinkl ExtraBold" pitchFamily="2" charset="77"/>
              </a:rPr>
              <a:t>?</a:t>
            </a:r>
          </a:p>
        </p:txBody>
      </p:sp>
      <p:sp>
        <p:nvSpPr>
          <p:cNvPr id="6" name="TextBox 5">
            <a:extLst>
              <a:ext uri="{FF2B5EF4-FFF2-40B4-BE49-F238E27FC236}">
                <a16:creationId xmlns:a16="http://schemas.microsoft.com/office/drawing/2014/main" id="{A535459C-2137-FD8A-8C84-56B9E2447DC4}"/>
              </a:ext>
            </a:extLst>
          </p:cNvPr>
          <p:cNvSpPr txBox="1"/>
          <p:nvPr/>
        </p:nvSpPr>
        <p:spPr>
          <a:xfrm>
            <a:off x="812132" y="2611365"/>
            <a:ext cx="6486352" cy="369332"/>
          </a:xfrm>
          <a:prstGeom prst="rect">
            <a:avLst/>
          </a:prstGeom>
          <a:noFill/>
        </p:spPr>
        <p:txBody>
          <a:bodyPr wrap="square" rtlCol="0">
            <a:spAutoFit/>
          </a:bodyPr>
          <a:lstStyle/>
          <a:p>
            <a:r>
              <a:rPr lang="en-GB" dirty="0">
                <a:solidFill>
                  <a:srgbClr val="000000"/>
                </a:solidFill>
              </a:rPr>
              <a:t>3</a:t>
            </a:r>
            <a:r>
              <a:rPr lang="en-GB" sz="1800" b="0" i="0" u="none" strike="noStrike" dirty="0">
                <a:solidFill>
                  <a:srgbClr val="000000"/>
                </a:solidFill>
                <a:effectLst/>
              </a:rPr>
              <a:t>. </a:t>
            </a:r>
            <a:r>
              <a:rPr lang="en-GB" dirty="0"/>
              <a:t>Name two colours on the Turkish flag.</a:t>
            </a:r>
          </a:p>
        </p:txBody>
      </p:sp>
      <p:sp>
        <p:nvSpPr>
          <p:cNvPr id="7" name="TextBox 6">
            <a:extLst>
              <a:ext uri="{FF2B5EF4-FFF2-40B4-BE49-F238E27FC236}">
                <a16:creationId xmlns:a16="http://schemas.microsoft.com/office/drawing/2014/main" id="{15DFF5DF-699B-92BF-3550-6D52F371FE57}"/>
              </a:ext>
            </a:extLst>
          </p:cNvPr>
          <p:cNvSpPr txBox="1"/>
          <p:nvPr/>
        </p:nvSpPr>
        <p:spPr>
          <a:xfrm>
            <a:off x="812132" y="3071049"/>
            <a:ext cx="6486352" cy="369332"/>
          </a:xfrm>
          <a:prstGeom prst="rect">
            <a:avLst/>
          </a:prstGeom>
          <a:noFill/>
        </p:spPr>
        <p:txBody>
          <a:bodyPr wrap="square" rtlCol="0">
            <a:spAutoFit/>
          </a:bodyPr>
          <a:lstStyle/>
          <a:p>
            <a:r>
              <a:rPr lang="en-GB" dirty="0">
                <a:solidFill>
                  <a:srgbClr val="000000"/>
                </a:solidFill>
              </a:rPr>
              <a:t>4</a:t>
            </a:r>
            <a:r>
              <a:rPr lang="en-GB" sz="1800" b="0" i="0" u="none" strike="noStrike" dirty="0">
                <a:solidFill>
                  <a:srgbClr val="000000"/>
                </a:solidFill>
                <a:effectLst/>
              </a:rPr>
              <a:t>. </a:t>
            </a:r>
            <a:r>
              <a:rPr lang="en-GB" dirty="0"/>
              <a:t>What is the national animal of </a:t>
            </a:r>
            <a:r>
              <a:rPr lang="en-GB" dirty="0" err="1"/>
              <a:t>Türkiye</a:t>
            </a:r>
            <a:r>
              <a:rPr lang="en-GB" dirty="0"/>
              <a:t>?</a:t>
            </a:r>
          </a:p>
        </p:txBody>
      </p:sp>
      <p:sp>
        <p:nvSpPr>
          <p:cNvPr id="8" name="TextBox 7">
            <a:extLst>
              <a:ext uri="{FF2B5EF4-FFF2-40B4-BE49-F238E27FC236}">
                <a16:creationId xmlns:a16="http://schemas.microsoft.com/office/drawing/2014/main" id="{913A0694-6BDB-4257-864E-A6D76F157FC4}"/>
              </a:ext>
            </a:extLst>
          </p:cNvPr>
          <p:cNvSpPr txBox="1"/>
          <p:nvPr/>
        </p:nvSpPr>
        <p:spPr>
          <a:xfrm>
            <a:off x="812132" y="3530733"/>
            <a:ext cx="6486352" cy="369332"/>
          </a:xfrm>
          <a:prstGeom prst="rect">
            <a:avLst/>
          </a:prstGeom>
          <a:noFill/>
        </p:spPr>
        <p:txBody>
          <a:bodyPr wrap="square" rtlCol="0">
            <a:spAutoFit/>
          </a:bodyPr>
          <a:lstStyle/>
          <a:p>
            <a:r>
              <a:rPr lang="en-GB" dirty="0">
                <a:solidFill>
                  <a:srgbClr val="000000"/>
                </a:solidFill>
              </a:rPr>
              <a:t>5</a:t>
            </a:r>
            <a:r>
              <a:rPr lang="en-GB" sz="1800" b="0" i="0" u="none" strike="noStrike" dirty="0">
                <a:solidFill>
                  <a:srgbClr val="000000"/>
                </a:solidFill>
                <a:effectLst/>
              </a:rPr>
              <a:t>. </a:t>
            </a:r>
            <a:r>
              <a:rPr lang="en-GB" dirty="0"/>
              <a:t>What is the official language of </a:t>
            </a:r>
            <a:r>
              <a:rPr lang="en-GB" dirty="0" err="1"/>
              <a:t>Türkiye</a:t>
            </a:r>
            <a:r>
              <a:rPr lang="en-GB" dirty="0"/>
              <a:t>?</a:t>
            </a:r>
          </a:p>
        </p:txBody>
      </p:sp>
      <p:sp>
        <p:nvSpPr>
          <p:cNvPr id="9" name="TextBox 8">
            <a:extLst>
              <a:ext uri="{FF2B5EF4-FFF2-40B4-BE49-F238E27FC236}">
                <a16:creationId xmlns:a16="http://schemas.microsoft.com/office/drawing/2014/main" id="{7016EFDD-4100-1A45-58EA-007C4EC825AD}"/>
              </a:ext>
            </a:extLst>
          </p:cNvPr>
          <p:cNvSpPr txBox="1"/>
          <p:nvPr/>
        </p:nvSpPr>
        <p:spPr>
          <a:xfrm>
            <a:off x="4350328" y="1714839"/>
            <a:ext cx="1122218" cy="369332"/>
          </a:xfrm>
          <a:prstGeom prst="rect">
            <a:avLst/>
          </a:prstGeom>
          <a:noFill/>
        </p:spPr>
        <p:txBody>
          <a:bodyPr wrap="square" rtlCol="0">
            <a:spAutoFit/>
          </a:bodyPr>
          <a:lstStyle/>
          <a:p>
            <a:r>
              <a:rPr lang="en-GB" sz="1800" b="1" i="0" u="none" strike="noStrike" dirty="0">
                <a:solidFill>
                  <a:srgbClr val="000000"/>
                </a:solidFill>
                <a:effectLst/>
                <a:latin typeface="Twinkl" pitchFamily="2" charset="77"/>
              </a:rPr>
              <a:t>Ankara</a:t>
            </a:r>
            <a:endParaRPr lang="en-US" dirty="0">
              <a:latin typeface="Twinkl" pitchFamily="2" charset="77"/>
            </a:endParaRPr>
          </a:p>
        </p:txBody>
      </p:sp>
      <p:sp>
        <p:nvSpPr>
          <p:cNvPr id="10" name="TextBox 9">
            <a:extLst>
              <a:ext uri="{FF2B5EF4-FFF2-40B4-BE49-F238E27FC236}">
                <a16:creationId xmlns:a16="http://schemas.microsoft.com/office/drawing/2014/main" id="{D6462A40-D677-53FF-2FB4-FB421EFC615D}"/>
              </a:ext>
            </a:extLst>
          </p:cNvPr>
          <p:cNvSpPr txBox="1"/>
          <p:nvPr/>
        </p:nvSpPr>
        <p:spPr>
          <a:xfrm>
            <a:off x="4262096" y="2163703"/>
            <a:ext cx="2273457" cy="369332"/>
          </a:xfrm>
          <a:prstGeom prst="rect">
            <a:avLst/>
          </a:prstGeom>
          <a:noFill/>
        </p:spPr>
        <p:txBody>
          <a:bodyPr wrap="square" rtlCol="0">
            <a:spAutoFit/>
          </a:bodyPr>
          <a:lstStyle/>
          <a:p>
            <a:r>
              <a:rPr lang="en-GB" sz="1800" b="1" i="0" u="none" strike="noStrike" dirty="0">
                <a:solidFill>
                  <a:srgbClr val="000000"/>
                </a:solidFill>
                <a:effectLst/>
                <a:latin typeface="Twinkl" pitchFamily="2" charset="77"/>
              </a:rPr>
              <a:t>Asia and Europe</a:t>
            </a:r>
            <a:endParaRPr lang="en-US" dirty="0">
              <a:latin typeface="Twinkl" pitchFamily="2" charset="77"/>
            </a:endParaRPr>
          </a:p>
        </p:txBody>
      </p:sp>
      <p:sp>
        <p:nvSpPr>
          <p:cNvPr id="15" name="TextBox 14">
            <a:extLst>
              <a:ext uri="{FF2B5EF4-FFF2-40B4-BE49-F238E27FC236}">
                <a16:creationId xmlns:a16="http://schemas.microsoft.com/office/drawing/2014/main" id="{1F17D040-F488-495F-35AD-CE8432F3832F}"/>
              </a:ext>
            </a:extLst>
          </p:cNvPr>
          <p:cNvSpPr txBox="1"/>
          <p:nvPr/>
        </p:nvSpPr>
        <p:spPr>
          <a:xfrm>
            <a:off x="5006178" y="2617032"/>
            <a:ext cx="2176673" cy="369332"/>
          </a:xfrm>
          <a:prstGeom prst="rect">
            <a:avLst/>
          </a:prstGeom>
          <a:noFill/>
        </p:spPr>
        <p:txBody>
          <a:bodyPr wrap="square">
            <a:spAutoFit/>
          </a:bodyPr>
          <a:lstStyle/>
          <a:p>
            <a:r>
              <a:rPr lang="en-GB" sz="1800" b="1" i="0" u="none" strike="noStrike" dirty="0">
                <a:solidFill>
                  <a:srgbClr val="000000"/>
                </a:solidFill>
                <a:effectLst/>
                <a:latin typeface="Twinkl" pitchFamily="2" charset="77"/>
              </a:rPr>
              <a:t>Red and white</a:t>
            </a:r>
            <a:endParaRPr lang="en-US" dirty="0">
              <a:latin typeface="Twinkl" pitchFamily="2" charset="77"/>
            </a:endParaRPr>
          </a:p>
        </p:txBody>
      </p:sp>
      <p:sp>
        <p:nvSpPr>
          <p:cNvPr id="17" name="TextBox 16">
            <a:extLst>
              <a:ext uri="{FF2B5EF4-FFF2-40B4-BE49-F238E27FC236}">
                <a16:creationId xmlns:a16="http://schemas.microsoft.com/office/drawing/2014/main" id="{21886238-B690-4EC5-06D2-800CBE1C82F5}"/>
              </a:ext>
            </a:extLst>
          </p:cNvPr>
          <p:cNvSpPr txBox="1"/>
          <p:nvPr/>
        </p:nvSpPr>
        <p:spPr>
          <a:xfrm>
            <a:off x="5244819" y="3076716"/>
            <a:ext cx="1290734" cy="369332"/>
          </a:xfrm>
          <a:prstGeom prst="rect">
            <a:avLst/>
          </a:prstGeom>
          <a:noFill/>
        </p:spPr>
        <p:txBody>
          <a:bodyPr wrap="square">
            <a:spAutoFit/>
          </a:bodyPr>
          <a:lstStyle/>
          <a:p>
            <a:r>
              <a:rPr lang="en-GB" sz="1800" b="1" i="0" u="none" strike="noStrike" dirty="0">
                <a:solidFill>
                  <a:srgbClr val="000000"/>
                </a:solidFill>
                <a:effectLst/>
                <a:latin typeface="Twinkl" pitchFamily="2" charset="77"/>
              </a:rPr>
              <a:t>Grey wolf</a:t>
            </a:r>
            <a:endParaRPr lang="en-US" dirty="0">
              <a:latin typeface="Twinkl" pitchFamily="2" charset="77"/>
            </a:endParaRPr>
          </a:p>
        </p:txBody>
      </p:sp>
      <p:sp>
        <p:nvSpPr>
          <p:cNvPr id="22" name="TextBox 21">
            <a:extLst>
              <a:ext uri="{FF2B5EF4-FFF2-40B4-BE49-F238E27FC236}">
                <a16:creationId xmlns:a16="http://schemas.microsoft.com/office/drawing/2014/main" id="{5D19E4C1-DE4D-C997-C2FE-EBBF92B0F3C9}"/>
              </a:ext>
            </a:extLst>
          </p:cNvPr>
          <p:cNvSpPr txBox="1"/>
          <p:nvPr/>
        </p:nvSpPr>
        <p:spPr>
          <a:xfrm>
            <a:off x="5391729" y="3551129"/>
            <a:ext cx="996914" cy="369332"/>
          </a:xfrm>
          <a:prstGeom prst="rect">
            <a:avLst/>
          </a:prstGeom>
          <a:noFill/>
        </p:spPr>
        <p:txBody>
          <a:bodyPr wrap="square">
            <a:spAutoFit/>
          </a:bodyPr>
          <a:lstStyle/>
          <a:p>
            <a:r>
              <a:rPr lang="en-GB" sz="1800" b="1" i="0" u="none" strike="noStrike" dirty="0">
                <a:solidFill>
                  <a:srgbClr val="000000"/>
                </a:solidFill>
                <a:effectLst/>
                <a:latin typeface="Twinkl" pitchFamily="2" charset="77"/>
              </a:rPr>
              <a:t>Turkish</a:t>
            </a:r>
            <a:endParaRPr lang="en-US" dirty="0">
              <a:latin typeface="Twinkl" pitchFamily="2" charset="77"/>
            </a:endParaRPr>
          </a:p>
        </p:txBody>
      </p:sp>
    </p:spTree>
    <p:extLst>
      <p:ext uri="{BB962C8B-B14F-4D97-AF65-F5344CB8AC3E}">
        <p14:creationId xmlns:p14="http://schemas.microsoft.com/office/powerpoint/2010/main" val="183418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8" grpId="0" animBg="1"/>
      <p:bldP spid="2" grpId="0"/>
      <p:bldP spid="21" grpId="0"/>
      <p:bldP spid="6" grpId="0"/>
      <p:bldP spid="7" grpId="0"/>
      <p:bldP spid="8" grpId="0"/>
      <p:bldP spid="9" grpId="0"/>
      <p:bldP spid="10" grpId="0"/>
      <p:bldP spid="15" grpId="0"/>
      <p:bldP spid="17"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024663"/>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Template" id="{AEAE8EFC-84E1-44A5-B19D-1CAE340B02B6}" vid="{010B92F8-2E9D-4993-ABC6-5071BBCC9E2D}"/>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id="{AEAE8EFC-84E1-44A5-B19D-1CAE340B02B6}" vid="{1AD28E7D-A90E-4DFD-B834-C66F360CCA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5008</TotalTime>
  <Words>564</Words>
  <Application>Microsoft Office PowerPoint</Application>
  <PresentationFormat>On-screen Show (4:3)</PresentationFormat>
  <Paragraphs>85</Paragraphs>
  <Slides>16</Slides>
  <Notes>0</Notes>
  <HiddenSlides>0</HiddenSlides>
  <MMClips>13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Twinkl</vt:lpstr>
      <vt:lpstr>Roboto</vt:lpstr>
      <vt:lpstr>Twinkl ExtraBold</vt:lpstr>
      <vt:lpstr>Arial</vt:lpstr>
      <vt:lpstr>Calibri</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 Office</dc:creator>
  <cp:lastModifiedBy>twinkl twinkl</cp:lastModifiedBy>
  <cp:revision>25</cp:revision>
  <dcterms:created xsi:type="dcterms:W3CDTF">2022-05-06T14:47:01Z</dcterms:created>
  <dcterms:modified xsi:type="dcterms:W3CDTF">2024-09-03T12:09:36Z</dcterms:modified>
</cp:coreProperties>
</file>