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9" r:id="rId5"/>
    <p:sldId id="257" r:id="rId6"/>
    <p:sldId id="259" r:id="rId7"/>
    <p:sldId id="270" r:id="rId8"/>
    <p:sldId id="260" r:id="rId9"/>
    <p:sldId id="271" r:id="rId10"/>
    <p:sldId id="261" r:id="rId11"/>
    <p:sldId id="267" r:id="rId12"/>
    <p:sldId id="263" r:id="rId13"/>
    <p:sldId id="264" r:id="rId14"/>
    <p:sldId id="266" r:id="rId15"/>
    <p:sldId id="265" r:id="rId16"/>
    <p:sldId id="268" r:id="rId17"/>
    <p:sldId id="272" r:id="rId18"/>
    <p:sldId id="274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04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667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0271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69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423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6783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221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972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169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77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820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425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159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15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97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44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7/12/2025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255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hearofsherlock.com/2015/05/the-1916-william-gillette-sherlock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nd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638E928-EB61-F529-D180-534DD5832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40762" y="2871019"/>
            <a:ext cx="4067037" cy="31168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A2ED28-8CD8-F321-BFF2-3EE1C7DD922D}"/>
              </a:ext>
            </a:extLst>
          </p:cNvPr>
          <p:cNvSpPr txBox="1"/>
          <p:nvPr/>
        </p:nvSpPr>
        <p:spPr>
          <a:xfrm>
            <a:off x="8218989" y="6924518"/>
            <a:ext cx="23513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>
                <a:hlinkClick r:id="rId3" tooltip="https://www.ihearofsherlock.com/2015/05/the-1916-william-gillette-sherlock.html"/>
              </a:rPr>
              <a:t>Αυτή η φωτογραφία</a:t>
            </a:r>
            <a:r>
              <a:rPr lang="el-GR" sz="900"/>
              <a:t> από Άγνωστος συντάκτης με άδεια χρήσης </a:t>
            </a:r>
            <a:r>
              <a:rPr lang="el-GR" sz="900">
                <a:hlinkClick r:id="rId4" tooltip="https://creativecommons.org/licenses/by-nc-nd/3.0/"/>
              </a:rPr>
              <a:t>CC BY-NC-ND</a:t>
            </a:r>
            <a:endParaRPr lang="el-GR" sz="90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9D861E1-2FA2-5F73-3E0E-F5190FA67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052052"/>
            <a:ext cx="8825658" cy="2281083"/>
          </a:xfrm>
        </p:spPr>
        <p:txBody>
          <a:bodyPr/>
          <a:lstStyle/>
          <a:p>
            <a:pPr algn="ctr"/>
            <a:r>
              <a:rPr lang="en-GB" b="1" dirty="0"/>
              <a:t>Present Simple and Present Continuous</a:t>
            </a:r>
            <a:br>
              <a:rPr lang="en-GB" dirty="0"/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63D2E73-28A4-70DF-BE1B-3B11B2B86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1st grade Junior High School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27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0CE63A-1E06-E8BE-3AC7-2DD3C7AF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Vs Action verbs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FF52F9-48D8-FC71-518C-0B1A3AA0FD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State verbs: </a:t>
            </a:r>
          </a:p>
          <a:p>
            <a:pPr marL="0" indent="0">
              <a:buNone/>
            </a:pPr>
            <a:r>
              <a:rPr lang="en-US" b="1" dirty="0"/>
              <a:t>describe states</a:t>
            </a:r>
            <a:br>
              <a:rPr lang="en-US" dirty="0"/>
            </a:br>
            <a:r>
              <a:rPr lang="en-US" dirty="0"/>
              <a:t>e.g. love / like / know / prefer / understand / want etc.</a:t>
            </a:r>
            <a:endParaRPr lang="el-GR" dirty="0"/>
          </a:p>
          <a:p>
            <a:r>
              <a:rPr lang="en-US" dirty="0"/>
              <a:t>We </a:t>
            </a:r>
            <a:r>
              <a:rPr lang="en-US" b="1" dirty="0"/>
              <a:t>can't normally use state</a:t>
            </a:r>
            <a:r>
              <a:rPr lang="en-US" dirty="0"/>
              <a:t> verbs in continuous tenses because states are not in progress.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 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19A7201-EE6B-BF57-D889-2261289C41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 </a:t>
            </a:r>
            <a:r>
              <a:rPr lang="en-US" b="1" dirty="0"/>
              <a:t>Action verbs: </a:t>
            </a:r>
          </a:p>
          <a:p>
            <a:pPr marL="0" indent="0">
              <a:buNone/>
            </a:pPr>
            <a:r>
              <a:rPr lang="en-US" b="1" dirty="0"/>
              <a:t>describe actions</a:t>
            </a:r>
            <a:br>
              <a:rPr lang="en-US" dirty="0"/>
            </a:br>
            <a:r>
              <a:rPr lang="en-US" dirty="0"/>
              <a:t>e.g. go / play / dance / drive / cook / work / study etc.</a:t>
            </a:r>
            <a:br>
              <a:rPr lang="en-US" dirty="0"/>
            </a:br>
            <a:endParaRPr lang="en-US" dirty="0"/>
          </a:p>
          <a:p>
            <a:r>
              <a:rPr lang="en-US" dirty="0"/>
              <a:t>We </a:t>
            </a:r>
            <a:r>
              <a:rPr lang="en-US" b="1" dirty="0"/>
              <a:t>can</a:t>
            </a:r>
            <a:r>
              <a:rPr lang="en-US" dirty="0"/>
              <a:t> use </a:t>
            </a:r>
            <a:r>
              <a:rPr lang="en-US" b="1" dirty="0"/>
              <a:t>action</a:t>
            </a:r>
            <a:r>
              <a:rPr lang="en-US" dirty="0"/>
              <a:t> verbs both in </a:t>
            </a:r>
            <a:r>
              <a:rPr lang="en-US" b="1" dirty="0"/>
              <a:t>present </a:t>
            </a:r>
            <a:r>
              <a:rPr lang="en-US" dirty="0"/>
              <a:t>and </a:t>
            </a:r>
            <a:r>
              <a:rPr lang="en-US" b="1" dirty="0"/>
              <a:t>continuous</a:t>
            </a:r>
            <a:r>
              <a:rPr lang="en-US" dirty="0"/>
              <a:t> tenses </a:t>
            </a:r>
            <a:r>
              <a:rPr lang="el-GR" dirty="0"/>
              <a:t>(</a:t>
            </a:r>
            <a:r>
              <a:rPr lang="en-GB" dirty="0"/>
              <a:t>Present Continuous, Past Continuous etc) </a:t>
            </a:r>
            <a:r>
              <a:rPr lang="en-US" dirty="0"/>
              <a:t>because actions can be in progress. </a:t>
            </a:r>
            <a:endParaRPr lang="el-GR" dirty="0"/>
          </a:p>
          <a:p>
            <a:endParaRPr lang="en-US" dirty="0"/>
          </a:p>
          <a:p>
            <a:pPr marL="0" lv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850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962E6-C1CE-54EA-3DEE-A493DC5E0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E9C170-6641-9F82-ECC0-0FDCB767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Vs Action verbs: Complete the gaps.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F98CCDD-2236-1B14-964A-8BF20EF361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State verbs: </a:t>
            </a:r>
          </a:p>
          <a:p>
            <a:pPr marL="0" indent="0">
              <a:buNone/>
            </a:pPr>
            <a:r>
              <a:rPr lang="en-US" b="1" dirty="0"/>
              <a:t>Describe states</a:t>
            </a:r>
            <a:br>
              <a:rPr lang="en-US" dirty="0"/>
            </a:br>
            <a:r>
              <a:rPr lang="en-US" dirty="0"/>
              <a:t>e.g. love / like / know / prefer / understand / want etc.</a:t>
            </a:r>
            <a:endParaRPr lang="el-GR" dirty="0"/>
          </a:p>
          <a:p>
            <a:r>
              <a:rPr lang="en-US" dirty="0"/>
              <a:t>We </a:t>
            </a:r>
            <a:r>
              <a:rPr lang="en-US" b="1" dirty="0"/>
              <a:t>can't normally use state</a:t>
            </a:r>
            <a:r>
              <a:rPr lang="en-US" dirty="0"/>
              <a:t> verbs in ……………………………   because states are not in progress.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 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FDBD6D2-EB99-ADA5-1415-D04AA7598E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 </a:t>
            </a:r>
            <a:r>
              <a:rPr lang="en-US" b="1" dirty="0"/>
              <a:t>Action verbs: </a:t>
            </a:r>
          </a:p>
          <a:p>
            <a:pPr marL="0" indent="0">
              <a:buNone/>
            </a:pPr>
            <a:r>
              <a:rPr lang="en-US" b="1" dirty="0"/>
              <a:t>describe actions</a:t>
            </a:r>
            <a:br>
              <a:rPr lang="en-US" dirty="0"/>
            </a:br>
            <a:r>
              <a:rPr lang="en-US" dirty="0"/>
              <a:t>e.g. go / play / dance / drive / cook / work / study etc.</a:t>
            </a:r>
            <a:br>
              <a:rPr lang="en-US" dirty="0"/>
            </a:br>
            <a:endParaRPr lang="en-US" dirty="0"/>
          </a:p>
          <a:p>
            <a:r>
              <a:rPr lang="en-US" dirty="0"/>
              <a:t>We </a:t>
            </a:r>
            <a:r>
              <a:rPr lang="en-US" b="1" dirty="0"/>
              <a:t>can</a:t>
            </a:r>
            <a:r>
              <a:rPr lang="en-US" dirty="0"/>
              <a:t> use </a:t>
            </a:r>
            <a:r>
              <a:rPr lang="en-US" b="1" dirty="0"/>
              <a:t>action</a:t>
            </a:r>
            <a:r>
              <a:rPr lang="en-US" dirty="0"/>
              <a:t> verbs in </a:t>
            </a:r>
            <a:r>
              <a:rPr lang="en-US" b="1" dirty="0"/>
              <a:t>………… and …………..  </a:t>
            </a:r>
            <a:r>
              <a:rPr lang="en-US" dirty="0"/>
              <a:t> tenses</a:t>
            </a:r>
          </a:p>
          <a:p>
            <a:pPr marL="0" lv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5257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597ED3-5916-53F2-C0D4-068E6DC0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compare the two types of verbs</a:t>
            </a:r>
            <a:endParaRPr lang="el-GR" dirty="0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D0E2DD27-9040-6AA9-8745-2E56CE28B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Mary is watching a film in English right now. She understands it very easily.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US" b="1" dirty="0"/>
              <a:t>She </a:t>
            </a:r>
            <a:r>
              <a:rPr lang="en-US" b="1" u="sng" dirty="0"/>
              <a:t>is watching </a:t>
            </a:r>
            <a:r>
              <a:rPr lang="en-US" b="1" dirty="0"/>
              <a:t>a film.  (It's an action she's doing right now.)</a:t>
            </a:r>
            <a:endParaRPr lang="el-GR" b="1" dirty="0"/>
          </a:p>
          <a:p>
            <a:pPr marL="0" lvl="0" indent="0">
              <a:buNone/>
            </a:pPr>
            <a:r>
              <a:rPr lang="en-US" b="1" dirty="0"/>
              <a:t>She </a:t>
            </a:r>
            <a:r>
              <a:rPr lang="en-US" b="1" u="sng" dirty="0"/>
              <a:t>understands</a:t>
            </a:r>
            <a:r>
              <a:rPr lang="en-US" b="1" dirty="0"/>
              <a:t> this film and generally English films because her English is</a:t>
            </a:r>
            <a:br>
              <a:rPr lang="en-US" b="1" dirty="0"/>
            </a:br>
            <a:r>
              <a:rPr lang="en-US" b="1" dirty="0"/>
              <a:t>good. (It's a state.)</a:t>
            </a:r>
            <a:endParaRPr lang="el-GR" b="1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02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5C2EC5-5CDB-CBC7-8C8A-2044CC621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verbs</a:t>
            </a:r>
            <a:r>
              <a:rPr lang="el-GR" dirty="0"/>
              <a:t>: </a:t>
            </a:r>
            <a:r>
              <a:rPr lang="en-GB" dirty="0"/>
              <a:t>Copy the lists in your notebook.</a:t>
            </a:r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CC161A2-0628-27DE-7D78-A8BEC5E61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>
              <a:solidFill>
                <a:schemeClr val="tx1"/>
              </a:solidFill>
            </a:endParaRPr>
          </a:p>
          <a:p>
            <a:endParaRPr lang="en-GB" b="1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Verbs of preference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(ρήματα προτίμησης</a:t>
            </a:r>
            <a:r>
              <a:rPr lang="en-GB" b="1" dirty="0">
                <a:solidFill>
                  <a:schemeClr val="tx1"/>
                </a:solidFill>
              </a:rPr>
              <a:t>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CE7D8DF6-EC7B-666C-E11C-C6529B8E60D7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GB" dirty="0"/>
              <a:t>Like         Dislike</a:t>
            </a:r>
          </a:p>
          <a:p>
            <a:r>
              <a:rPr lang="en-GB" dirty="0"/>
              <a:t>Love        hate</a:t>
            </a:r>
          </a:p>
          <a:p>
            <a:r>
              <a:rPr lang="en-GB" dirty="0"/>
              <a:t>Want</a:t>
            </a:r>
          </a:p>
          <a:p>
            <a:r>
              <a:rPr lang="en-GB" dirty="0"/>
              <a:t>prefer</a:t>
            </a:r>
            <a:endParaRPr lang="el-GR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576D900-72C9-619F-D33D-66670AF33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Verbs of thinking= </a:t>
            </a:r>
            <a:r>
              <a:rPr lang="el-GR" b="1" dirty="0">
                <a:solidFill>
                  <a:schemeClr val="tx1"/>
                </a:solidFill>
              </a:rPr>
              <a:t>ρήματα που εκφράζουν σκέψη</a:t>
            </a: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560B21A0-EAE4-1538-BDEA-E8DE2E60FD92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GB" dirty="0"/>
              <a:t>Think</a:t>
            </a:r>
            <a:r>
              <a:rPr lang="el-GR" dirty="0"/>
              <a:t>= πιστεύω</a:t>
            </a:r>
            <a:endParaRPr lang="en-GB" dirty="0"/>
          </a:p>
          <a:p>
            <a:r>
              <a:rPr lang="en-GB" dirty="0"/>
              <a:t>Suppose</a:t>
            </a:r>
            <a:r>
              <a:rPr lang="el-GR" dirty="0"/>
              <a:t>= υποθέτω</a:t>
            </a:r>
            <a:endParaRPr lang="en-GB" dirty="0"/>
          </a:p>
          <a:p>
            <a:r>
              <a:rPr lang="en-GB" dirty="0"/>
              <a:t>Mean</a:t>
            </a:r>
            <a:r>
              <a:rPr lang="el-GR" dirty="0"/>
              <a:t>= εννοώ</a:t>
            </a:r>
            <a:endParaRPr lang="en-GB" dirty="0"/>
          </a:p>
          <a:p>
            <a:r>
              <a:rPr lang="en-GB" dirty="0"/>
              <a:t>Understand</a:t>
            </a:r>
          </a:p>
          <a:p>
            <a:r>
              <a:rPr lang="en-GB" dirty="0"/>
              <a:t>Remember         forget</a:t>
            </a:r>
          </a:p>
          <a:p>
            <a:r>
              <a:rPr lang="en-GB" dirty="0"/>
              <a:t>Realise= </a:t>
            </a:r>
            <a:r>
              <a:rPr lang="el-GR" dirty="0"/>
              <a:t>συνειδητοποιώ</a:t>
            </a:r>
            <a:endParaRPr lang="en-GB" dirty="0"/>
          </a:p>
          <a:p>
            <a:r>
              <a:rPr lang="en-GB" dirty="0"/>
              <a:t>Believe</a:t>
            </a:r>
          </a:p>
          <a:p>
            <a:r>
              <a:rPr lang="en-GB" dirty="0"/>
              <a:t>understand</a:t>
            </a:r>
            <a:endParaRPr lang="el-GR" dirty="0"/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D4D0862D-16B3-BC3A-6375-1EF8ECA82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Verbs of senses and other verbs</a:t>
            </a:r>
            <a:r>
              <a:rPr lang="el-GR" b="1" dirty="0">
                <a:solidFill>
                  <a:schemeClr val="tx1"/>
                </a:solidFill>
              </a:rPr>
              <a:t>= ρήματα αισθήσεων και άλλα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9A7BBEDA-FDD9-EB43-187C-DA0881A30AB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GB" dirty="0"/>
              <a:t>See      hear     </a:t>
            </a:r>
          </a:p>
          <a:p>
            <a:r>
              <a:rPr lang="en-GB" dirty="0"/>
              <a:t>Seem</a:t>
            </a:r>
          </a:p>
          <a:p>
            <a:r>
              <a:rPr lang="en-GB" dirty="0"/>
              <a:t>Own</a:t>
            </a:r>
          </a:p>
          <a:p>
            <a:r>
              <a:rPr lang="en-GB" dirty="0"/>
              <a:t>belong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545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4B53D-B33D-E429-8001-7D9E876B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B3328C-3424-DB6C-D0A1-A91737FC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 verbs- Quiz: Find 4 verbs for each group of verbs below.</a:t>
            </a:r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5FB84E0-15AB-8013-F785-395F15906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Verbs of preference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3F16272A-2154-7101-E34E-0FD675F5007B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F13E53D-DA17-2CF0-121E-D74395251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Verbs of thinking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0B278610-C932-88FD-31FC-E06FED3FE4C3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2D98D0C9-933E-D9F2-1A5E-CB4034CB1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Verbs of senses and other verbs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8EFE6708-468A-199B-F261-A3AA8F4977E5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118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6EFAF9-1E59-D94D-1635-D18070C7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‘</a:t>
            </a:r>
            <a:r>
              <a:rPr lang="en-GB" b="1" dirty="0"/>
              <a:t>Have</a:t>
            </a:r>
            <a:r>
              <a:rPr lang="el-GR" b="1" dirty="0"/>
              <a:t>’</a:t>
            </a:r>
            <a:r>
              <a:rPr lang="en-GB" b="1" dirty="0"/>
              <a:t> can be both a state and an action verb.</a:t>
            </a:r>
            <a:endParaRPr lang="el-GR" b="1" dirty="0"/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28DA7867-0EF2-A663-C075-704E42487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I have many books (When the meaning is ‘possess’, </a:t>
            </a:r>
            <a:r>
              <a:rPr lang="el-GR" b="1" dirty="0"/>
              <a:t>‘</a:t>
            </a:r>
            <a:r>
              <a:rPr lang="en-GB" b="1" dirty="0"/>
              <a:t>have</a:t>
            </a:r>
            <a:r>
              <a:rPr lang="el-GR" b="1" dirty="0"/>
              <a:t>’</a:t>
            </a:r>
            <a:r>
              <a:rPr lang="en-GB" b="1" dirty="0"/>
              <a:t> is a state verb</a:t>
            </a:r>
          </a:p>
          <a:p>
            <a:pPr marL="0" indent="0">
              <a:buNone/>
            </a:pPr>
            <a:r>
              <a:rPr lang="en-GB" b="1" dirty="0"/>
              <a:t>but in common expressions</a:t>
            </a:r>
          </a:p>
          <a:p>
            <a:pPr marL="0" indent="0">
              <a:buNone/>
            </a:pPr>
            <a:r>
              <a:rPr lang="en-GB" b="1" dirty="0"/>
              <a:t>I am having an English lesson now. </a:t>
            </a:r>
          </a:p>
          <a:p>
            <a:pPr marL="0" indent="0">
              <a:buNone/>
            </a:pPr>
            <a:r>
              <a:rPr lang="en-GB" b="1" dirty="0"/>
              <a:t>Which one is correct?</a:t>
            </a:r>
          </a:p>
          <a:p>
            <a:pPr marL="0" indent="0">
              <a:buNone/>
            </a:pPr>
            <a:r>
              <a:rPr lang="en-GB" b="1" dirty="0"/>
              <a:t> I   </a:t>
            </a:r>
            <a:r>
              <a:rPr lang="en-GB" b="1" u="sng" dirty="0"/>
              <a:t>have/ am having </a:t>
            </a:r>
            <a:r>
              <a:rPr lang="en-GB" b="1" dirty="0"/>
              <a:t>a flat at the centre of the city.</a:t>
            </a:r>
          </a:p>
          <a:p>
            <a:pPr marL="0" indent="0">
              <a:buNone/>
            </a:pPr>
            <a:r>
              <a:rPr lang="en-GB" b="1" dirty="0"/>
              <a:t>I   </a:t>
            </a:r>
            <a:r>
              <a:rPr lang="en-GB" b="1" u="sng" dirty="0"/>
              <a:t>have/ I am having </a:t>
            </a:r>
            <a:r>
              <a:rPr lang="en-GB" b="1" dirty="0"/>
              <a:t>breakfast now!</a:t>
            </a:r>
            <a:endParaRPr lang="el-GR" b="1" dirty="0"/>
          </a:p>
          <a:p>
            <a:pPr marL="0" indent="0">
              <a:buNone/>
            </a:pPr>
            <a:r>
              <a:rPr lang="el-GR" b="1" dirty="0"/>
              <a:t>Ι </a:t>
            </a:r>
            <a:r>
              <a:rPr lang="en-GB" b="1" dirty="0"/>
              <a:t>have/ am having dinner at 7 </a:t>
            </a:r>
            <a:r>
              <a:rPr lang="en-GB" b="1" dirty="0" err="1"/>
              <a:t>p.m</a:t>
            </a:r>
            <a:r>
              <a:rPr lang="en-GB" b="1" dirty="0"/>
              <a:t> every day.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Similar expressions</a:t>
            </a:r>
          </a:p>
          <a:p>
            <a:pPr marL="0" indent="0">
              <a:buNone/>
            </a:pPr>
            <a:r>
              <a:rPr lang="en-GB" b="1" dirty="0"/>
              <a:t>Have dinner, have a party, have an exam, have a drink, have a shower etc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711908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6A879A-F05D-2644-ABDC-09F172DDF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‘think’ can be both a state and an action verb.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10B8DD-72DF-2138-7CBB-D33C53817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</a:t>
            </a:r>
            <a:r>
              <a:rPr lang="en-GB" u="sng" dirty="0"/>
              <a:t>do you think </a:t>
            </a:r>
            <a:r>
              <a:rPr lang="en-GB" dirty="0"/>
              <a:t>about the book ‘Life of Pie’? </a:t>
            </a:r>
          </a:p>
          <a:p>
            <a:pPr marL="0" indent="0">
              <a:buNone/>
            </a:pPr>
            <a:r>
              <a:rPr lang="en-GB" dirty="0"/>
              <a:t>Does ‘think’ mean    </a:t>
            </a:r>
            <a:r>
              <a:rPr lang="en-GB" b="1" dirty="0"/>
              <a:t>believe/ or something is going on my mind</a:t>
            </a:r>
            <a:r>
              <a:rPr lang="en-GB" dirty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</a:t>
            </a:r>
            <a:r>
              <a:rPr lang="en-GB" b="1" dirty="0"/>
              <a:t>are you thinking about</a:t>
            </a:r>
            <a:r>
              <a:rPr lang="en-GB" dirty="0"/>
              <a:t>? You look worried!</a:t>
            </a:r>
          </a:p>
          <a:p>
            <a:pPr marL="0" indent="0">
              <a:buNone/>
            </a:pPr>
            <a:r>
              <a:rPr lang="en-GB" dirty="0"/>
              <a:t>I </a:t>
            </a:r>
            <a:r>
              <a:rPr lang="en-GB" b="1" dirty="0"/>
              <a:t>am thinking of buying </a:t>
            </a:r>
            <a:r>
              <a:rPr lang="en-GB" dirty="0"/>
              <a:t>a new car.</a:t>
            </a:r>
          </a:p>
          <a:p>
            <a:pPr marL="0" indent="0">
              <a:buNone/>
            </a:pPr>
            <a:r>
              <a:rPr lang="en-GB" dirty="0"/>
              <a:t>Every time I listen to this song, </a:t>
            </a:r>
            <a:r>
              <a:rPr lang="en-GB" b="1" dirty="0"/>
              <a:t>I think of you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Does ‘think’ means    </a:t>
            </a:r>
            <a:r>
              <a:rPr lang="en-GB" b="1" dirty="0"/>
              <a:t>believe/ or something is going on my mind</a:t>
            </a:r>
            <a:r>
              <a:rPr lang="en-GB" dirty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1168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324079-90E9-3E40-2CC1-A611D6F15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hound of the </a:t>
            </a:r>
            <a:r>
              <a:rPr lang="en-GB" dirty="0" err="1"/>
              <a:t>Buskervilles</a:t>
            </a:r>
            <a:r>
              <a:rPr lang="en-GB" dirty="0"/>
              <a:t>: Present Simple or Present Continuous?.</a:t>
            </a:r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E23F9E7-52F1-A2FA-5422-5E5A94866A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3434487"/>
            <a:ext cx="1042676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Sherlock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carefully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gives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opinion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footprint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believe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hound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frightening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Henry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own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Baskerville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legends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belong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family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logical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494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A79A-A898-3624-2476-59CBDAF46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972536-14A1-8DDA-ACE1-1163E3B79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hound of the </a:t>
            </a:r>
            <a:r>
              <a:rPr lang="en-GB" dirty="0" err="1"/>
              <a:t>Buskervilles</a:t>
            </a:r>
            <a:r>
              <a:rPr lang="en-GB" dirty="0"/>
              <a:t>: Present Simple or Present Continuous?- key</a:t>
            </a:r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8062FA1-1D81-DA78-AE56-31560E5081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3434487"/>
            <a:ext cx="825950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Sherlock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t</a:t>
            </a:r>
            <a:r>
              <a:rPr kumimoji="0" lang="el-GR" altLang="el-GR" sz="180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hink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carefully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gives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opinion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ying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footprint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believe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hound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frightening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Henry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own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Baskerville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legends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belong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family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suppose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logical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is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</a:t>
            </a:r>
            <a:r>
              <a:rPr kumimoji="0" lang="en-GB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ing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139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04DF87-AF04-ADD8-D665-E8FA7B304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hound of the </a:t>
            </a:r>
            <a:r>
              <a:rPr lang="en-GB" dirty="0" err="1"/>
              <a:t>Buskervilles</a:t>
            </a:r>
            <a:r>
              <a:rPr lang="en-GB" dirty="0"/>
              <a:t>: Present Simple or Present Continuous?</a:t>
            </a:r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F95ABC6-1BEA-F784-D5C1-D23BC21F6E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2741990"/>
            <a:ext cx="1052089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now.</a:t>
            </a: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villagers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seem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afraid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moor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after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clue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notebook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everything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slowly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realise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complex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details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watch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house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distance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 </a:t>
            </a:r>
            <a:r>
              <a:rPr kumimoji="0" lang="el-GR" alt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remember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Holmes’s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advice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today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forget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careful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believe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in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legends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deeply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moor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559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3BD8D-6B48-B8C7-B4D5-79979E6B6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C25095-31AF-04C8-4984-9AE30084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Present Simple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644423-5549-9331-085B-2A8A39339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use the </a:t>
            </a:r>
            <a:r>
              <a:rPr lang="en-US" b="1" dirty="0"/>
              <a:t>Present Simple</a:t>
            </a:r>
            <a:r>
              <a:rPr lang="en-US" dirty="0"/>
              <a:t> to talk about:</a:t>
            </a:r>
            <a:endParaRPr lang="el-GR" dirty="0"/>
          </a:p>
          <a:p>
            <a:pPr lvl="0"/>
            <a:r>
              <a:rPr lang="en-US" dirty="0"/>
              <a:t>daily routines</a:t>
            </a:r>
            <a:br>
              <a:rPr lang="en-US" dirty="0"/>
            </a:br>
            <a:r>
              <a:rPr lang="en-US" i="1" dirty="0"/>
              <a:t>e.g. We get up early every day.</a:t>
            </a:r>
            <a:endParaRPr lang="el-GR" dirty="0"/>
          </a:p>
          <a:p>
            <a:pPr lvl="0"/>
            <a:r>
              <a:rPr lang="en-US" dirty="0"/>
              <a:t>habits</a:t>
            </a:r>
            <a:br>
              <a:rPr lang="en-US" dirty="0"/>
            </a:br>
            <a:r>
              <a:rPr lang="en-US" i="1" dirty="0"/>
              <a:t>e.g. I go to the cinema every two weeks.</a:t>
            </a:r>
            <a:endParaRPr lang="el-GR" dirty="0"/>
          </a:p>
          <a:p>
            <a:pPr lvl="0"/>
            <a:r>
              <a:rPr lang="en-US" dirty="0"/>
              <a:t>states</a:t>
            </a:r>
            <a:br>
              <a:rPr lang="en-US" dirty="0"/>
            </a:br>
            <a:r>
              <a:rPr lang="en-US" i="1" dirty="0"/>
              <a:t>e.g. Mary lives in London.</a:t>
            </a:r>
            <a:endParaRPr lang="el-GR" dirty="0"/>
          </a:p>
          <a:p>
            <a:pPr lvl="0"/>
            <a:r>
              <a:rPr lang="en-US" dirty="0"/>
              <a:t>events in the plot of a book / film / story</a:t>
            </a:r>
            <a:br>
              <a:rPr lang="en-US" dirty="0"/>
            </a:br>
            <a:r>
              <a:rPr lang="en-US" i="1" dirty="0"/>
              <a:t>e.g. One day, Dizzy's mum takes her away from her dad.</a:t>
            </a:r>
            <a:endParaRPr lang="el-GR" dirty="0"/>
          </a:p>
          <a:p>
            <a:pPr marL="0" lv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5463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51DD8-A515-AEEE-E9AB-5F4D7B9D0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02699A-3004-DA0C-EC8A-618C8699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hound of the </a:t>
            </a:r>
            <a:r>
              <a:rPr lang="en-GB" dirty="0" err="1"/>
              <a:t>Buskervilles</a:t>
            </a:r>
            <a:r>
              <a:rPr lang="en-GB" dirty="0"/>
              <a:t>: Present Simple or Present Continuous? key</a:t>
            </a:r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9E6257-CD29-27D5-4851-6F7C4A0264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2741990"/>
            <a:ext cx="871270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hear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now.</a:t>
            </a: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villagers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seem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afraid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moor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after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</a:t>
            </a:r>
            <a:r>
              <a:rPr kumimoji="0" lang="en-GB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clue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notebook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u="sng" dirty="0" err="1">
                <a:solidFill>
                  <a:schemeClr val="tx1"/>
                </a:solidFill>
                <a:latin typeface="Arial" panose="020B0604020202020204" pitchFamily="34" charset="0"/>
              </a:rPr>
              <a:t>does’t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</a:t>
            </a:r>
            <a:r>
              <a:rPr kumimoji="0" lang="en-GB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everything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slowly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realise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complex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see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details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is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watch</a:t>
            </a:r>
            <a:r>
              <a:rPr lang="en-GB" altLang="el-GR" u="sng" dirty="0" err="1">
                <a:solidFill>
                  <a:schemeClr val="tx1"/>
                </a:solidFill>
                <a:latin typeface="Arial" panose="020B0604020202020204" pitchFamily="34" charset="0"/>
              </a:rPr>
              <a:t>ing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house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distance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remember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Holmes’s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advice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today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forget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careful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believe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legends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u="sng" dirty="0">
                <a:solidFill>
                  <a:schemeClr val="tx1"/>
                </a:solidFill>
                <a:latin typeface="Arial" panose="020B0604020202020204" pitchFamily="34" charset="0"/>
              </a:rPr>
              <a:t>is </a:t>
            </a:r>
            <a:r>
              <a:rPr kumimoji="0" lang="el-GR" altLang="el-GR" sz="1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</a:t>
            </a:r>
            <a:r>
              <a:rPr lang="en-GB" altLang="el-GR" u="sng" dirty="0" err="1">
                <a:solidFill>
                  <a:schemeClr val="tx1"/>
                </a:solidFill>
                <a:latin typeface="Arial" panose="020B0604020202020204" pitchFamily="34" charset="0"/>
              </a:rPr>
              <a:t>ing</a:t>
            </a:r>
            <a:r>
              <a:rPr kumimoji="0" lang="el-GR" altLang="el-GR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deeply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about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events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the </a:t>
            </a:r>
            <a:r>
              <a:rPr kumimoji="0" lang="el-GR" altLang="el-G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moor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823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417EE6-E8AE-7FA5-42C5-FFB2A373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Quiz on Present Simple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7D6C57-D03E-7ED9-D5BC-CECC8115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Sherlock Holmes ………………….. (live) in 221B Baker’s street.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He …………………… (not/ have) a family.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Sherlock Holmes usually </a:t>
            </a:r>
            <a:r>
              <a:rPr lang="el-GR" b="1" dirty="0"/>
              <a:t>………………</a:t>
            </a:r>
            <a:r>
              <a:rPr lang="en-US" b="1" dirty="0"/>
              <a:t> (solve) difficult mysteries in London.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Dr. Watson </a:t>
            </a:r>
            <a:r>
              <a:rPr lang="el-GR" b="1" dirty="0"/>
              <a:t>…………………</a:t>
            </a:r>
            <a:r>
              <a:rPr lang="en-US" b="1" dirty="0"/>
              <a:t> (not / live) far from Holmes.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They often </a:t>
            </a:r>
            <a:r>
              <a:rPr lang="el-GR" b="1" dirty="0"/>
              <a:t>……………..</a:t>
            </a:r>
            <a:r>
              <a:rPr lang="en-US" b="1" dirty="0"/>
              <a:t> (work) together on dangerous cases.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…………….</a:t>
            </a:r>
            <a:r>
              <a:rPr lang="en-US" b="1" dirty="0"/>
              <a:t> Watson </a:t>
            </a:r>
            <a:r>
              <a:rPr lang="el-GR" b="1" dirty="0"/>
              <a:t>………………</a:t>
            </a:r>
            <a:r>
              <a:rPr lang="en-US" b="1" dirty="0"/>
              <a:t> (write) about their adventures in his journal?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Holmes </a:t>
            </a:r>
            <a:r>
              <a:rPr lang="el-GR" b="1" dirty="0"/>
              <a:t>………………….</a:t>
            </a:r>
            <a:r>
              <a:rPr lang="en-US" b="1" dirty="0"/>
              <a:t> (not / trust) criminals easily.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03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59E4-FE02-24D1-48D2-E28F6C6A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4533A4-6C0A-351A-D8BB-B32D98FA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Quiz on Present Simple- Key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62AF8E-CF4E-8F3E-DBAC-3A14A25F4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Sherlock Holmes </a:t>
            </a:r>
            <a:r>
              <a:rPr lang="en-GB" b="1" u="sng" dirty="0"/>
              <a:t>lives</a:t>
            </a:r>
            <a:r>
              <a:rPr lang="en-GB" b="1" dirty="0"/>
              <a:t> (live) in 221B Baker’s street.</a:t>
            </a:r>
          </a:p>
          <a:p>
            <a:pPr>
              <a:buFont typeface="+mj-lt"/>
              <a:buAutoNum type="arabicPeriod"/>
            </a:pPr>
            <a:r>
              <a:rPr lang="en-GB" b="1" dirty="0"/>
              <a:t>He </a:t>
            </a:r>
            <a:r>
              <a:rPr lang="en-GB" b="1" u="sng" dirty="0"/>
              <a:t>doesn’t have</a:t>
            </a:r>
            <a:r>
              <a:rPr lang="en-GB" b="1" dirty="0"/>
              <a:t> (not/ have) a family.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Sherlock Holmes usually </a:t>
            </a:r>
            <a:r>
              <a:rPr lang="en-GB" b="1" u="sng" dirty="0"/>
              <a:t>solves</a:t>
            </a:r>
            <a:r>
              <a:rPr lang="en-US" b="1" u="sng" dirty="0"/>
              <a:t> </a:t>
            </a:r>
            <a:r>
              <a:rPr lang="en-US" b="1" dirty="0"/>
              <a:t>(solve) difficult mysteries in London.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Dr. Watson </a:t>
            </a:r>
            <a:r>
              <a:rPr lang="en-GB" b="1" u="sng" dirty="0"/>
              <a:t>doesn’t live</a:t>
            </a:r>
            <a:r>
              <a:rPr lang="en-US" b="1" u="sng" dirty="0"/>
              <a:t> </a:t>
            </a:r>
            <a:r>
              <a:rPr lang="en-US" b="1" dirty="0"/>
              <a:t>(not / live) far from Holmes.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They often </a:t>
            </a:r>
            <a:r>
              <a:rPr lang="en-GB" b="1" u="sng" dirty="0"/>
              <a:t>works</a:t>
            </a:r>
            <a:r>
              <a:rPr lang="en-US" b="1" u="sng" dirty="0"/>
              <a:t> </a:t>
            </a:r>
            <a:r>
              <a:rPr lang="en-US" b="1" dirty="0"/>
              <a:t>(work) together on dangerous cases.</a:t>
            </a:r>
          </a:p>
          <a:p>
            <a:pPr>
              <a:buFont typeface="+mj-lt"/>
              <a:buAutoNum type="arabicPeriod"/>
            </a:pPr>
            <a:r>
              <a:rPr lang="en-GB" b="1" u="sng" dirty="0"/>
              <a:t>Does</a:t>
            </a:r>
            <a:r>
              <a:rPr lang="en-US" b="1" u="sng" dirty="0"/>
              <a:t> Watson </a:t>
            </a:r>
            <a:r>
              <a:rPr lang="en-GB" b="1" u="sng" dirty="0"/>
              <a:t>write</a:t>
            </a:r>
            <a:r>
              <a:rPr lang="en-US" b="1" u="sng" dirty="0"/>
              <a:t> </a:t>
            </a:r>
            <a:r>
              <a:rPr lang="en-US" b="1" dirty="0"/>
              <a:t>(write) about their adventures in his journal? 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Holmes </a:t>
            </a:r>
            <a:r>
              <a:rPr lang="en-GB" b="1" u="sng" dirty="0"/>
              <a:t>doesn’t trust</a:t>
            </a:r>
            <a:r>
              <a:rPr lang="en-US" b="1" u="sng" dirty="0"/>
              <a:t> </a:t>
            </a:r>
            <a:r>
              <a:rPr lang="en-US" b="1" dirty="0"/>
              <a:t>(not / trust) criminals easily.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58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>
            <a:extLst>
              <a:ext uri="{FF2B5EF4-FFF2-40B4-BE49-F238E27FC236}">
                <a16:creationId xmlns:a16="http://schemas.microsoft.com/office/drawing/2014/main" id="{F488B64F-93BE-46D2-F1BE-6BDD7B968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PRESENT CONTINUOUS</a:t>
            </a:r>
            <a:endParaRPr lang="el-GR" b="1" dirty="0"/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5AFC9DEE-C785-DB54-C25C-B6FE1D5B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We use the </a:t>
            </a:r>
            <a:r>
              <a:rPr lang="en-US" b="1" u="sng" dirty="0"/>
              <a:t>Present Continuous </a:t>
            </a:r>
            <a:r>
              <a:rPr lang="en-US" b="1" dirty="0"/>
              <a:t>to:</a:t>
            </a:r>
            <a:endParaRPr lang="el-GR" b="1" dirty="0"/>
          </a:p>
          <a:p>
            <a:pPr lvl="0"/>
            <a:r>
              <a:rPr lang="en-US" b="1" dirty="0"/>
              <a:t>talk about actions that are happening at the moment.</a:t>
            </a:r>
            <a:br>
              <a:rPr lang="en-US" b="1" dirty="0"/>
            </a:br>
            <a:r>
              <a:rPr lang="en-US" b="1" i="1" dirty="0"/>
              <a:t>e.g. I'm studying grammar right now.</a:t>
            </a:r>
            <a:endParaRPr lang="el-GR" b="1" dirty="0"/>
          </a:p>
          <a:p>
            <a:pPr lvl="0"/>
            <a:r>
              <a:rPr lang="en-US" b="1" dirty="0"/>
              <a:t>to describe actions in a photo.</a:t>
            </a:r>
            <a:br>
              <a:rPr lang="en-US" b="1" dirty="0"/>
            </a:br>
            <a:r>
              <a:rPr lang="en-US" b="1" i="1" dirty="0"/>
              <a:t>e.g. Look at Jim in this photo. </a:t>
            </a:r>
            <a:r>
              <a:rPr lang="el-GR" b="1" i="1" dirty="0" err="1"/>
              <a:t>He's</a:t>
            </a:r>
            <a:r>
              <a:rPr lang="el-GR" b="1" i="1" dirty="0"/>
              <a:t> </a:t>
            </a:r>
            <a:r>
              <a:rPr lang="el-GR" b="1" i="1" dirty="0" err="1"/>
              <a:t>climbing</a:t>
            </a:r>
            <a:r>
              <a:rPr lang="el-GR" b="1" i="1" dirty="0"/>
              <a:t> a </a:t>
            </a:r>
            <a:r>
              <a:rPr lang="el-GR" b="1" i="1" dirty="0" err="1"/>
              <a:t>wall</a:t>
            </a:r>
            <a:r>
              <a:rPr lang="el-GR" b="1" i="1" dirty="0"/>
              <a:t>.</a:t>
            </a:r>
            <a:endParaRPr lang="el-GR" b="1" dirty="0"/>
          </a:p>
          <a:p>
            <a:pPr lvl="0"/>
            <a:r>
              <a:rPr lang="en-US" b="1" dirty="0"/>
              <a:t>to describe actions happening for some time, around the time of speaking.</a:t>
            </a:r>
            <a:br>
              <a:rPr lang="en-US" b="1" dirty="0"/>
            </a:br>
            <a:r>
              <a:rPr lang="en-US" b="1" i="1" dirty="0"/>
              <a:t>e.g. This year, we're preparing the musical ‘Annie'.</a:t>
            </a:r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7145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37FBB-15F5-2CF8-6A4C-D81682DD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Quiz on Present Continuous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0571C9-5B0D-A713-0BD8-C71DD6E58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b="1" dirty="0"/>
              <a:t>Sherlock ________ ________ (look) for clues at the crime scene right now.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Dr. Watson ________ ________ (not / sleep) because he is worried about the case.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They ________ ________ (follow) a suspect through the streets at the moment.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________ Sherlock ________ (study) the evidence in his room now?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Watson ________ ________ (write) notes about the investigation at the moment.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5975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1A5FA-7884-516C-252A-2A283867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251C84-3721-72A2-CE24-B910597D1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Quiz on Present Continuous- key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1E2B04-C059-3BE8-07F3-A9396DFFB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b="1" dirty="0"/>
              <a:t>Sherlock </a:t>
            </a:r>
            <a:r>
              <a:rPr lang="en-US" b="1" u="sng" dirty="0"/>
              <a:t>is looking </a:t>
            </a:r>
            <a:r>
              <a:rPr lang="en-US" b="1" dirty="0"/>
              <a:t>(look) for clues at the crime scene right now.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Dr. Watson </a:t>
            </a:r>
            <a:r>
              <a:rPr lang="en-US" b="1" u="sng" dirty="0"/>
              <a:t>isn’t sleeping </a:t>
            </a:r>
            <a:r>
              <a:rPr lang="en-US" b="1" dirty="0"/>
              <a:t>(not / sleep) because he is worried about the case.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They </a:t>
            </a:r>
            <a:r>
              <a:rPr lang="en-US" b="1" u="sng" dirty="0"/>
              <a:t>are following </a:t>
            </a:r>
            <a:r>
              <a:rPr lang="en-US" b="1" dirty="0"/>
              <a:t>(follow) a suspect through the streets at the moment.</a:t>
            </a:r>
          </a:p>
          <a:p>
            <a:pPr>
              <a:buFont typeface="+mj-lt"/>
              <a:buAutoNum type="arabicPeriod"/>
            </a:pPr>
            <a:r>
              <a:rPr lang="en-US" b="1" u="sng" dirty="0"/>
              <a:t>Is Sherlock studying </a:t>
            </a:r>
            <a:r>
              <a:rPr lang="en-US" b="1" dirty="0"/>
              <a:t>(study) the evidence in his room now?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Watson </a:t>
            </a:r>
            <a:r>
              <a:rPr lang="en-US" b="1" u="sng" dirty="0"/>
              <a:t>is writing </a:t>
            </a:r>
            <a:r>
              <a:rPr lang="en-US" b="1" dirty="0"/>
              <a:t>(write) notes about the investigation at the moment.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7546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65EB6C-D182-70E0-44DE-B5FDDD76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Complete with the correct tense.</a:t>
            </a:r>
            <a:endParaRPr lang="el-GR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D363EF4-1AD6-99C6-A98D-C23B19D42D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2880491"/>
            <a:ext cx="829384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Sherlock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solve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today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on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adventures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because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helping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suspects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black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________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drink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morning</a:t>
            </a:r>
            <a:r>
              <a:rPr lang="en-GB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?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5.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on </a:t>
            </a: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mystery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________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begin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1482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7348-42EE-96BB-9DA0-AA664B9A2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6D1C52-DE5C-71AB-A633-63C54EF7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Complete with the correct tense- key.</a:t>
            </a:r>
            <a:endParaRPr lang="el-GR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2BCF0AC-9E1D-2CF9-3411-15C5EFB220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4" y="2880491"/>
            <a:ext cx="829384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Sherlock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solves   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solve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today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is working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on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strange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writes</a:t>
            </a: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adventures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GB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isn’t writing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because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helping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follow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suspects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are following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follow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a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black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Does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Holmes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drink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drink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morning</a:t>
            </a:r>
            <a:r>
              <a:rPr lang="en-GB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?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5.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Is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working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on </a:t>
            </a: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Watson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doesn’t understand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the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mystery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endParaRPr kumimoji="0" lang="en-GB" altLang="el-G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altLang="el-GR" b="1" u="sng" dirty="0">
                <a:solidFill>
                  <a:schemeClr val="tx1"/>
                </a:solidFill>
                <a:latin typeface="Arial" panose="020B0604020202020204" pitchFamily="34" charset="0"/>
              </a:rPr>
              <a:t>is beginning</a:t>
            </a:r>
            <a:r>
              <a:rPr kumimoji="0" lang="el-GR" altLang="el-GR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begin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9265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Αίθουσα συσκέψεων &quot;Ιόν&quot;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143</TotalTime>
  <Words>1845</Words>
  <Application>Microsoft Office PowerPoint</Application>
  <PresentationFormat>Ευρεία οθόνη</PresentationFormat>
  <Paragraphs>172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Αίθουσα συσκέψεων "Ιόν"</vt:lpstr>
      <vt:lpstr>Present Simple and Present Continuous </vt:lpstr>
      <vt:lpstr>Present Simple</vt:lpstr>
      <vt:lpstr>Quiz on Present Simple</vt:lpstr>
      <vt:lpstr>Quiz on Present Simple- Key</vt:lpstr>
      <vt:lpstr>PRESENT CONTINUOUS</vt:lpstr>
      <vt:lpstr>Quiz on Present Continuous</vt:lpstr>
      <vt:lpstr>Quiz on Present Continuous- key</vt:lpstr>
      <vt:lpstr>Complete with the correct tense.</vt:lpstr>
      <vt:lpstr>Complete with the correct tense- key.</vt:lpstr>
      <vt:lpstr>State Vs Action verbs</vt:lpstr>
      <vt:lpstr>State Vs Action verbs: Complete the gaps.</vt:lpstr>
      <vt:lpstr>Let’s compare the two types of verbs</vt:lpstr>
      <vt:lpstr>State verbs: Copy the lists in your notebook.</vt:lpstr>
      <vt:lpstr>State verbs- Quiz: Find 4 verbs for each group of verbs below.</vt:lpstr>
      <vt:lpstr>‘Have’ can be both a state and an action verb.</vt:lpstr>
      <vt:lpstr>‘think’ can be both a state and an action verb.</vt:lpstr>
      <vt:lpstr>The hound of the Buskervilles: Present Simple or Present Continuous?.</vt:lpstr>
      <vt:lpstr>The hound of the Buskervilles: Present Simple or Present Continuous?- key</vt:lpstr>
      <vt:lpstr>The hound of the Buskervilles: Present Simple or Present Continuous?</vt:lpstr>
      <vt:lpstr>The hound of the Buskervilles: Present Simple or Present Continuous? key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AIMILIA MICHELIOUDAKI</dc:creator>
  <cp:lastModifiedBy>AIMILIA MICHELIOUDAKI</cp:lastModifiedBy>
  <cp:revision>74</cp:revision>
  <dcterms:created xsi:type="dcterms:W3CDTF">2025-11-03T21:22:44Z</dcterms:created>
  <dcterms:modified xsi:type="dcterms:W3CDTF">2025-12-07T17:31:54Z</dcterms:modified>
</cp:coreProperties>
</file>