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80" r:id="rId3"/>
    <p:sldId id="281" r:id="rId4"/>
    <p:sldId id="258" r:id="rId5"/>
    <p:sldId id="276" r:id="rId6"/>
    <p:sldId id="262" r:id="rId7"/>
    <p:sldId id="279" r:id="rId8"/>
    <p:sldId id="269" r:id="rId9"/>
    <p:sldId id="282" r:id="rId10"/>
    <p:sldId id="257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8" d="100"/>
          <a:sy n="78" d="100"/>
        </p:scale>
        <p:origin x="850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gray"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/>
              <a:t>Κάντε κλικ για να επεξεργαστείτε τον υπότιτλο του υποδείγματος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>
          <a:xfrm rot="5400000">
            <a:off x="10158984" y="1792224"/>
            <a:ext cx="990599" cy="304799"/>
          </a:xfrm>
        </p:spPr>
        <p:txBody>
          <a:bodyPr anchor="t"/>
          <a:lstStyle>
            <a:lvl1pPr algn="l"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fld id="{ED74FB4C-CC3C-48EC-97DF-D13B0EC3290D}" type="datetimeFigureOut">
              <a:rPr lang="el-GR" smtClean="0"/>
              <a:t>22/1/2026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>
          <a:xfrm rot="5400000">
            <a:off x="8951976" y="3227832"/>
            <a:ext cx="3859795" cy="304801"/>
          </a:xfrm>
        </p:spPr>
        <p:txBody>
          <a:bodyPr/>
          <a:lstStyle>
            <a:lvl1pPr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11" name="Rectangle 1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</p:spPr>
        <p:txBody>
          <a:bodyPr/>
          <a:lstStyle/>
          <a:p>
            <a:fld id="{F2D2846E-5990-4E44-B774-0B4F2B7C7D3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30445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Πανοραμική 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1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4969927"/>
            <a:ext cx="8825659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4" y="685800"/>
            <a:ext cx="8825659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l-GR"/>
              <a:t>Κάντε κλικ στο εικονίδιο για να προσθέσετε εικόνα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536665"/>
            <a:ext cx="8825658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4FB4C-CC3C-48EC-97DF-D13B0EC3290D}" type="datetimeFigureOut">
              <a:rPr lang="el-GR" smtClean="0"/>
              <a:t>22/1/2026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D2846E-5990-4E44-B774-0B4F2B7C7D3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136670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Τίτλος και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8798" y="1063417"/>
            <a:ext cx="8831816" cy="1372986"/>
          </a:xfrm>
        </p:spPr>
        <p:txBody>
          <a:bodyPr/>
          <a:lstStyle>
            <a:lvl1pPr>
              <a:defRPr sz="40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543300"/>
            <a:ext cx="8825659" cy="24765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4FB4C-CC3C-48EC-97DF-D13B0EC3290D}" type="datetimeFigureOut">
              <a:rPr lang="el-GR" smtClean="0"/>
              <a:t>22/1/2026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D2846E-5990-4E44-B774-0B4F2B7C7D3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84027123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Εισαγωγικά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7" name="Rectangle 1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Oval 22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Oval 2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Oval 24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6" name="TextBox 15"/>
          <p:cNvSpPr txBox="1"/>
          <p:nvPr/>
        </p:nvSpPr>
        <p:spPr bwMode="gray">
          <a:xfrm>
            <a:off x="881566" y="607336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 bwMode="gray">
          <a:xfrm>
            <a:off x="9884458" y="2613787"/>
            <a:ext cx="65276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1878" y="982134"/>
            <a:ext cx="8453906" cy="2696632"/>
          </a:xfrm>
        </p:spPr>
        <p:txBody>
          <a:bodyPr/>
          <a:lstStyle>
            <a:lvl1pPr>
              <a:defRPr sz="40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945945" y="3678766"/>
            <a:ext cx="773121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029199"/>
            <a:ext cx="9244897" cy="997857"/>
          </a:xfrm>
        </p:spPr>
        <p:txBody>
          <a:bodyPr anchor="ctr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4FB4C-CC3C-48EC-97DF-D13B0EC3290D}" type="datetimeFigureOut">
              <a:rPr lang="el-GR" smtClean="0"/>
              <a:t>22/1/2026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19" name="Rectangle 18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D2846E-5990-4E44-B774-0B4F2B7C7D3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03469694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Κάρτα ονόματ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370667"/>
            <a:ext cx="8825660" cy="1822514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5024967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4FB4C-CC3C-48EC-97DF-D13B0EC3290D}" type="datetimeFigureOut">
              <a:rPr lang="el-GR" smtClean="0"/>
              <a:t>22/1/2026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D2846E-5990-4E44-B774-0B4F2B7C7D3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9423891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στήλε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2"/>
            <a:ext cx="314187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3" y="3179764"/>
            <a:ext cx="314187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03500"/>
            <a:ext cx="314700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79763"/>
            <a:ext cx="314700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8135" y="2603501"/>
            <a:ext cx="314573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8329" y="3179762"/>
            <a:ext cx="3145536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40397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77240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4FB4C-CC3C-48EC-97DF-D13B0EC3290D}" type="datetimeFigureOut">
              <a:rPr lang="el-GR" smtClean="0"/>
              <a:t>22/1/2026</a:t>
            </a:fld>
            <a:endParaRPr lang="el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D2846E-5990-4E44-B774-0B4F2B7C7D3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5678338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Στήλη 3 εικόνω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532844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1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3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l-GR"/>
              <a:t>Κάντε κλικ στο εικονίδιο για να προσθέσετε εικόνα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4" y="5109106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865" y="4532844"/>
            <a:ext cx="3050438" cy="576263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1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2" y="2603500"/>
            <a:ext cx="2691243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l-GR"/>
              <a:t>Κάντε κλικ στο εικονίδιο για να προσθέσετε εικόνα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70172" y="5109105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2775" y="4532845"/>
            <a:ext cx="305109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2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l-GR"/>
              <a:t>Κάντε κλικ στο εικονίδιο για να προσθέσετε εικόνα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2775" y="5109104"/>
            <a:ext cx="3051096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cxnSp>
        <p:nvCxnSpPr>
          <p:cNvPr id="43" name="Straight Connector 42"/>
          <p:cNvCxnSpPr/>
          <p:nvPr/>
        </p:nvCxnSpPr>
        <p:spPr>
          <a:xfrm>
            <a:off x="440583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7797802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4FB4C-CC3C-48EC-97DF-D13B0EC3290D}" type="datetimeFigureOut">
              <a:rPr lang="el-GR" smtClean="0"/>
              <a:t>22/1/2026</a:t>
            </a:fld>
            <a:endParaRPr lang="el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561111" y="6391838"/>
            <a:ext cx="3644282" cy="304801"/>
          </a:xfrm>
        </p:spPr>
        <p:txBody>
          <a:bodyPr/>
          <a:lstStyle/>
          <a:p>
            <a:endParaRPr lang="el-G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D2846E-5990-4E44-B774-0B4F2B7C7D3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98422173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2603500"/>
            <a:ext cx="8825659" cy="3416300"/>
          </a:xfrm>
        </p:spPr>
        <p:txBody>
          <a:bodyPr vert="eaVert" anchor="t" anchorCtr="0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95439" y="6391838"/>
            <a:ext cx="990599" cy="304799"/>
          </a:xfrm>
        </p:spPr>
        <p:txBody>
          <a:bodyPr/>
          <a:lstStyle/>
          <a:p>
            <a:fld id="{ED74FB4C-CC3C-48EC-97DF-D13B0EC3290D}" type="datetimeFigureOut">
              <a:rPr lang="el-GR" smtClean="0"/>
              <a:t>22/1/2026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D2846E-5990-4E44-B774-0B4F2B7C7D3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4972558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 bwMode="gray"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85235" y="1278467"/>
            <a:ext cx="1409965" cy="4748590"/>
          </a:xfrm>
        </p:spPr>
        <p:txBody>
          <a:bodyPr vert="eaVert" anchor="b" anchorCtr="0"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78467"/>
            <a:ext cx="6256025" cy="4748590"/>
          </a:xfrm>
        </p:spPr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53104" y="6391838"/>
            <a:ext cx="992135" cy="304799"/>
          </a:xfrm>
        </p:spPr>
        <p:txBody>
          <a:bodyPr/>
          <a:lstStyle/>
          <a:p>
            <a:fld id="{ED74FB4C-CC3C-48EC-97DF-D13B0EC3290D}" type="datetimeFigureOut">
              <a:rPr lang="el-GR" smtClean="0"/>
              <a:t>22/1/2026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D2846E-5990-4E44-B774-0B4F2B7C7D3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6516924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4" y="2603500"/>
            <a:ext cx="8825659" cy="3416300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4FB4C-CC3C-48EC-97DF-D13B0EC3290D}" type="datetimeFigureOut">
              <a:rPr lang="el-GR" smtClean="0"/>
              <a:t>22/1/2026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D2846E-5990-4E44-B774-0B4F2B7C7D3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057782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Rectangle 9"/>
            <p:cNvSpPr/>
            <p:nvPr/>
          </p:nvSpPr>
          <p:spPr bwMode="gray"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677645"/>
            <a:ext cx="4351025" cy="2283824"/>
          </a:xfrm>
        </p:spPr>
        <p:txBody>
          <a:bodyPr anchor="ctr"/>
          <a:lstStyle>
            <a:lvl1pPr algn="l">
              <a:defRPr sz="4000" b="0" cap="none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5559" y="2677644"/>
            <a:ext cx="3757545" cy="2283824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4FB4C-CC3C-48EC-97DF-D13B0EC3290D}" type="datetimeFigureOut">
              <a:rPr lang="el-GR" smtClean="0"/>
              <a:t>22/1/2026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D2846E-5990-4E44-B774-0B4F2B7C7D3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5478204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4954" y="2603500"/>
            <a:ext cx="4825158" cy="3416301"/>
          </a:xfrm>
        </p:spPr>
        <p:txBody>
          <a:bodyPr>
            <a:normAutofit/>
          </a:bodyPr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12" y="2603500"/>
            <a:ext cx="4825159" cy="3416300"/>
          </a:xfrm>
        </p:spPr>
        <p:txBody>
          <a:bodyPr>
            <a:normAutofit/>
          </a:bodyPr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4FB4C-CC3C-48EC-97DF-D13B0EC3290D}" type="datetimeFigureOut">
              <a:rPr lang="el-GR" smtClean="0"/>
              <a:t>22/1/2026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D2846E-5990-4E44-B774-0B4F2B7C7D3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4842551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482515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179762"/>
            <a:ext cx="4825158" cy="2840039"/>
          </a:xfrm>
        </p:spPr>
        <p:txBody>
          <a:bodyPr>
            <a:normAutofit/>
          </a:bodyPr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12" y="2603500"/>
            <a:ext cx="482515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2" y="3179762"/>
            <a:ext cx="4825159" cy="2840039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4FB4C-CC3C-48EC-97DF-D13B0EC3290D}" type="datetimeFigureOut">
              <a:rPr lang="el-GR" smtClean="0"/>
              <a:t>22/1/2026</a:t>
            </a:fld>
            <a:endParaRPr lang="el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D2846E-5990-4E44-B774-0B4F2B7C7D3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1535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761413" cy="706964"/>
          </a:xfrm>
        </p:spPr>
        <p:txBody>
          <a:bodyPr/>
          <a:lstStyle>
            <a:lvl1pPr>
              <a:defRPr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4FB4C-CC3C-48EC-97DF-D13B0EC3290D}" type="datetimeFigureOut">
              <a:rPr lang="el-GR" smtClean="0"/>
              <a:t>22/1/2026</a:t>
            </a:fld>
            <a:endParaRPr lang="el-G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D2846E-5990-4E44-B774-0B4F2B7C7D3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215995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Κεν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4FB4C-CC3C-48EC-97DF-D13B0EC3290D}" type="datetimeFigureOut">
              <a:rPr lang="el-GR" smtClean="0"/>
              <a:t>22/1/2026</a:t>
            </a:fld>
            <a:endParaRPr lang="el-G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Rectangle 6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D2846E-5990-4E44-B774-0B4F2B7C7D3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551508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295400"/>
            <a:ext cx="2793158" cy="16002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1146" y="1447800"/>
            <a:ext cx="5190066" cy="4572000"/>
          </a:xfrm>
        </p:spPr>
        <p:txBody>
          <a:bodyPr anchor="ctr">
            <a:normAutofit/>
          </a:bodyPr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129280"/>
            <a:ext cx="2793158" cy="2895599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4FB4C-CC3C-48EC-97DF-D13B0EC3290D}" type="datetimeFigureOut">
              <a:rPr lang="el-GR" smtClean="0"/>
              <a:t>22/1/2026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D2846E-5990-4E44-B774-0B4F2B7C7D3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919763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693333"/>
            <a:ext cx="3865134" cy="1735667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0" y="1143000"/>
            <a:ext cx="3227193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marL="0" lvl="0" indent="0" algn="ctr">
              <a:buNone/>
            </a:pPr>
            <a:r>
              <a:rPr lang="el-GR"/>
              <a:t>Κάντε κλικ στο εικονίδιο για να προσθέσετε εικόνα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4FB4C-CC3C-48EC-97DF-D13B0EC3290D}" type="datetimeFigureOut">
              <a:rPr lang="el-GR" smtClean="0"/>
              <a:t>22/1/2026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D2846E-5990-4E44-B774-0B4F2B7C7D3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474427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7" name="Rectangle 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4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4" y="973668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8761413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3104" y="6391838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ED74FB4C-CC3C-48EC-97DF-D13B0EC3290D}" type="datetimeFigureOut">
              <a:rPr lang="el-GR" smtClean="0"/>
              <a:t>22/1/2026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61110" y="6391838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1" i="0">
                <a:solidFill>
                  <a:schemeClr val="accent1"/>
                </a:solidFill>
              </a:defRPr>
            </a:lvl1pPr>
          </a:lstStyle>
          <a:p>
            <a:endParaRPr lang="el-GR"/>
          </a:p>
        </p:txBody>
      </p:sp>
      <p:sp>
        <p:nvSpPr>
          <p:cNvPr id="21" name="Rectangle 2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</a:defRPr>
            </a:lvl1pPr>
          </a:lstStyle>
          <a:p>
            <a:fld id="{F2D2846E-5990-4E44-B774-0B4F2B7C7D3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6825594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E9D861E1-2FA2-5F73-3E0E-F5190FA672C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br>
              <a:rPr lang="en-GB" dirty="0"/>
            </a:br>
            <a:r>
              <a:rPr lang="en-GB" dirty="0" err="1"/>
              <a:t>Quantitatives</a:t>
            </a:r>
            <a:endParaRPr lang="el-GR" dirty="0"/>
          </a:p>
        </p:txBody>
      </p:sp>
      <p:sp>
        <p:nvSpPr>
          <p:cNvPr id="3" name="Υπότιτλος 2">
            <a:extLst>
              <a:ext uri="{FF2B5EF4-FFF2-40B4-BE49-F238E27FC236}">
                <a16:creationId xmlns:a16="http://schemas.microsoft.com/office/drawing/2014/main" id="{063D2E73-28A4-70DF-BE1B-3B11B2B8648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/>
              <a:t>1st grade Junior High School 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9552739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Τίτλος 7">
            <a:extLst>
              <a:ext uri="{FF2B5EF4-FFF2-40B4-BE49-F238E27FC236}">
                <a16:creationId xmlns:a16="http://schemas.microsoft.com/office/drawing/2014/main" id="{F488B64F-93BE-46D2-F1BE-6BDD7B968C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b="1" dirty="0"/>
              <a:t>A lot of- much- many- Complete with the correct word.</a:t>
            </a:r>
            <a:endParaRPr lang="el-GR" b="1" dirty="0"/>
          </a:p>
        </p:txBody>
      </p:sp>
      <p:sp>
        <p:nvSpPr>
          <p:cNvPr id="9" name="Θέση περιεχομένου 8">
            <a:extLst>
              <a:ext uri="{FF2B5EF4-FFF2-40B4-BE49-F238E27FC236}">
                <a16:creationId xmlns:a16="http://schemas.microsoft.com/office/drawing/2014/main" id="{5AFC9DEE-C785-DB54-C25C-B6FE1D5BEE6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l-GR" b="1" dirty="0"/>
          </a:p>
          <a:p>
            <a:pPr marL="0" indent="0">
              <a:buNone/>
            </a:pP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2771456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18951944-FC67-2F54-8242-9856322C4F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Translate into Greek</a:t>
            </a:r>
            <a:endParaRPr lang="el-GR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A0E2CD70-B80D-A351-A70E-C4DD45C29BF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some=</a:t>
            </a:r>
          </a:p>
          <a:p>
            <a:r>
              <a:rPr lang="en-GB" dirty="0"/>
              <a:t>Any=</a:t>
            </a:r>
          </a:p>
          <a:p>
            <a:r>
              <a:rPr lang="en-GB" dirty="0"/>
              <a:t>A lot=</a:t>
            </a:r>
          </a:p>
          <a:p>
            <a:r>
              <a:rPr lang="en-GB" dirty="0"/>
              <a:t>Much=</a:t>
            </a:r>
          </a:p>
          <a:p>
            <a:r>
              <a:rPr lang="en-GB" dirty="0"/>
              <a:t>Many=</a:t>
            </a:r>
          </a:p>
          <a:p>
            <a:r>
              <a:rPr lang="en-GB" dirty="0"/>
              <a:t>A  few=               few=            only a few=</a:t>
            </a:r>
          </a:p>
          <a:p>
            <a:r>
              <a:rPr lang="en-GB" dirty="0"/>
              <a:t>A little=                little=           only a little= 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7708866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67A326-534F-801A-707F-18872A7652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097EF3DB-E300-8B4B-635B-47F4619BE2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Translate into Greek- Key</a:t>
            </a:r>
            <a:endParaRPr lang="el-GR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0344C293-9930-0D4C-D780-9A79AA80D38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some= </a:t>
            </a:r>
            <a:r>
              <a:rPr lang="el-GR" dirty="0"/>
              <a:t>κάποιοι/κάποιες/ κάποια</a:t>
            </a:r>
            <a:endParaRPr lang="en-GB" dirty="0"/>
          </a:p>
          <a:p>
            <a:r>
              <a:rPr lang="en-GB" dirty="0"/>
              <a:t>Any=</a:t>
            </a:r>
            <a:r>
              <a:rPr lang="el-GR" dirty="0"/>
              <a:t> καθόλου</a:t>
            </a:r>
            <a:endParaRPr lang="en-GB" dirty="0"/>
          </a:p>
          <a:p>
            <a:r>
              <a:rPr lang="en-GB" dirty="0"/>
              <a:t>A lot=</a:t>
            </a:r>
            <a:r>
              <a:rPr lang="el-GR" dirty="0"/>
              <a:t> πολύ/ πολλοί-</a:t>
            </a:r>
            <a:r>
              <a:rPr lang="el-GR" dirty="0" err="1"/>
              <a:t>ές</a:t>
            </a:r>
            <a:r>
              <a:rPr lang="el-GR" dirty="0"/>
              <a:t>-ά</a:t>
            </a:r>
            <a:endParaRPr lang="en-GB" dirty="0"/>
          </a:p>
          <a:p>
            <a:r>
              <a:rPr lang="en-GB" dirty="0"/>
              <a:t>Much=</a:t>
            </a:r>
            <a:r>
              <a:rPr lang="el-GR" dirty="0"/>
              <a:t> πολύ</a:t>
            </a:r>
            <a:endParaRPr lang="en-GB" dirty="0"/>
          </a:p>
          <a:p>
            <a:r>
              <a:rPr lang="en-GB" dirty="0"/>
              <a:t>Many=</a:t>
            </a:r>
            <a:r>
              <a:rPr lang="el-GR" dirty="0"/>
              <a:t> πολλοί-</a:t>
            </a:r>
            <a:r>
              <a:rPr lang="el-GR" dirty="0" err="1"/>
              <a:t>ές</a:t>
            </a:r>
            <a:r>
              <a:rPr lang="el-GR" dirty="0"/>
              <a:t>-ά</a:t>
            </a:r>
            <a:endParaRPr lang="en-GB" dirty="0"/>
          </a:p>
          <a:p>
            <a:r>
              <a:rPr lang="en-GB" dirty="0"/>
              <a:t>A  few= </a:t>
            </a:r>
            <a:r>
              <a:rPr lang="el-GR" dirty="0"/>
              <a:t>λίγοι-</a:t>
            </a:r>
            <a:r>
              <a:rPr lang="el-GR" dirty="0" err="1"/>
              <a:t>ες</a:t>
            </a:r>
            <a:r>
              <a:rPr lang="el-GR" dirty="0"/>
              <a:t>-α (αλλά αρκετά)</a:t>
            </a:r>
            <a:r>
              <a:rPr lang="en-GB" dirty="0"/>
              <a:t>  few= </a:t>
            </a:r>
            <a:r>
              <a:rPr lang="el-GR" dirty="0"/>
              <a:t>πολύ λίγοι-</a:t>
            </a:r>
            <a:r>
              <a:rPr lang="el-GR" dirty="0" err="1"/>
              <a:t>ες</a:t>
            </a:r>
            <a:r>
              <a:rPr lang="el-GR" dirty="0"/>
              <a:t>-α</a:t>
            </a:r>
            <a:r>
              <a:rPr lang="en-GB" dirty="0"/>
              <a:t>   </a:t>
            </a:r>
            <a:r>
              <a:rPr lang="el-GR" dirty="0"/>
              <a:t>(</a:t>
            </a:r>
            <a:r>
              <a:rPr lang="en-GB" dirty="0"/>
              <a:t>only a few</a:t>
            </a:r>
            <a:r>
              <a:rPr lang="el-GR" dirty="0"/>
              <a:t>)</a:t>
            </a:r>
            <a:endParaRPr lang="en-GB" dirty="0"/>
          </a:p>
          <a:p>
            <a:r>
              <a:rPr lang="en-GB" dirty="0"/>
              <a:t>A little= </a:t>
            </a:r>
            <a:r>
              <a:rPr lang="el-GR" dirty="0"/>
              <a:t>λίγο (αλλά αρκετό)</a:t>
            </a:r>
            <a:r>
              <a:rPr lang="en-GB" dirty="0"/>
              <a:t>         little= </a:t>
            </a:r>
            <a:r>
              <a:rPr lang="el-GR" dirty="0"/>
              <a:t>πολύ λίγο</a:t>
            </a:r>
            <a:r>
              <a:rPr lang="en-GB" dirty="0"/>
              <a:t>          </a:t>
            </a:r>
            <a:r>
              <a:rPr lang="el-GR" dirty="0"/>
              <a:t>(</a:t>
            </a:r>
            <a:r>
              <a:rPr lang="en-GB" dirty="0"/>
              <a:t>only a little</a:t>
            </a:r>
            <a:r>
              <a:rPr lang="el-GR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9686369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13BD8D-6B48-B8C7-B4D5-79979E6B62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85C25095-31AF-04C8-4984-9AE30084B9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b="1" dirty="0"/>
              <a:t>Some or Any?</a:t>
            </a:r>
            <a:br>
              <a:rPr lang="en-GB" b="1" dirty="0"/>
            </a:br>
            <a:r>
              <a:rPr lang="en-GB" b="1" dirty="0"/>
              <a:t>Complete with the correct word.</a:t>
            </a:r>
            <a:endParaRPr lang="el-GR" b="1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6C644423-5549-9331-085B-2A8A39339C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We use ……….  in affirmative sentences with countable and uncountable nouns.</a:t>
            </a:r>
            <a:endParaRPr lang="el-GR" dirty="0"/>
          </a:p>
          <a:p>
            <a:r>
              <a:rPr lang="en-US" dirty="0"/>
              <a:t>I’ve got ………..  new books in my bag.</a:t>
            </a:r>
          </a:p>
          <a:p>
            <a:r>
              <a:rPr lang="en-GB" dirty="0"/>
              <a:t>I always have ………..  sugar with my coffee.</a:t>
            </a:r>
          </a:p>
          <a:p>
            <a:pPr marL="0" lvl="0" indent="0">
              <a:buNone/>
            </a:pPr>
            <a:r>
              <a:rPr lang="en-GB" i="1" dirty="0"/>
              <a:t>Write two similar examples.</a:t>
            </a:r>
            <a:endParaRPr lang="el-GR" i="1" dirty="0"/>
          </a:p>
          <a:p>
            <a:pPr marL="0" lvl="0" indent="0">
              <a:buNone/>
            </a:pPr>
            <a:r>
              <a:rPr lang="en-US" i="1" dirty="0"/>
              <a:t>We also use it with interrogative sentences when we want ask or offer something politely.</a:t>
            </a:r>
          </a:p>
          <a:p>
            <a:pPr lvl="0">
              <a:buFont typeface="Wingdings" panose="05000000000000000000" pitchFamily="2" charset="2"/>
              <a:buChar char="Ø"/>
            </a:pPr>
            <a:r>
              <a:rPr lang="en-US" i="1" dirty="0"/>
              <a:t>Can I have ………. water, please?</a:t>
            </a:r>
          </a:p>
          <a:p>
            <a:pPr lvl="0"/>
            <a:r>
              <a:rPr lang="en-US" i="1" dirty="0"/>
              <a:t>Would you like ………  ice- cream?</a:t>
            </a:r>
            <a:endParaRPr lang="el-GR" dirty="0"/>
          </a:p>
          <a:p>
            <a:pPr marL="0" lvl="0" indent="0">
              <a:buNone/>
            </a:pP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8954639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8380CA-9A33-9784-E524-2581B2A59E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3D0C0A59-BD47-9B36-0293-7BA8F71885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b="1" dirty="0"/>
              <a:t>Some/ Any</a:t>
            </a:r>
            <a:br>
              <a:rPr lang="en-GB" b="1" dirty="0"/>
            </a:br>
            <a:r>
              <a:rPr lang="en-GB" b="1" dirty="0"/>
              <a:t>Complete with the correct word. key</a:t>
            </a:r>
            <a:endParaRPr lang="el-GR" b="1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19AA4C9D-F970-CF96-D34C-C1E8D32F6EE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We use </a:t>
            </a:r>
            <a:r>
              <a:rPr lang="en-US" b="1" dirty="0"/>
              <a:t>some</a:t>
            </a:r>
            <a:r>
              <a:rPr lang="en-US" dirty="0"/>
              <a:t>  In affirmative sentences with countable and uncountable nouns.</a:t>
            </a:r>
            <a:endParaRPr lang="el-GR" dirty="0"/>
          </a:p>
          <a:p>
            <a:pPr marL="0" lvl="0" indent="0">
              <a:buNone/>
            </a:pPr>
            <a:r>
              <a:rPr lang="en-US" dirty="0"/>
              <a:t>I’ve got  </a:t>
            </a:r>
            <a:r>
              <a:rPr lang="en-US" b="1" dirty="0"/>
              <a:t>some</a:t>
            </a:r>
            <a:r>
              <a:rPr lang="en-US" dirty="0"/>
              <a:t> new books in my bag.</a:t>
            </a:r>
          </a:p>
          <a:p>
            <a:pPr marL="0" lvl="0" indent="0">
              <a:buNone/>
            </a:pPr>
            <a:r>
              <a:rPr lang="en-GB" dirty="0"/>
              <a:t>I always have </a:t>
            </a:r>
            <a:r>
              <a:rPr lang="en-US" b="1" dirty="0"/>
              <a:t>some</a:t>
            </a:r>
            <a:r>
              <a:rPr lang="en-GB" dirty="0"/>
              <a:t>  sugar with my coffee.</a:t>
            </a:r>
          </a:p>
          <a:p>
            <a:pPr marL="0" lvl="0" indent="0">
              <a:buNone/>
            </a:pPr>
            <a:r>
              <a:rPr lang="en-GB" i="1" dirty="0"/>
              <a:t>Write two similar examples.</a:t>
            </a:r>
            <a:endParaRPr lang="el-GR" i="1" dirty="0"/>
          </a:p>
          <a:p>
            <a:pPr marL="0" lvl="0" indent="0">
              <a:buNone/>
            </a:pPr>
            <a:r>
              <a:rPr lang="en-US" i="1" dirty="0"/>
              <a:t>We also use it with interrogative sentences when we want ask or offer something politely.</a:t>
            </a:r>
          </a:p>
          <a:p>
            <a:pPr marL="0" lvl="0" indent="0">
              <a:buNone/>
            </a:pPr>
            <a:r>
              <a:rPr lang="en-US" i="1" dirty="0"/>
              <a:t>Can I have </a:t>
            </a:r>
            <a:r>
              <a:rPr lang="en-US" b="1" dirty="0"/>
              <a:t>some</a:t>
            </a:r>
            <a:r>
              <a:rPr lang="en-US" i="1" dirty="0"/>
              <a:t> water, please?</a:t>
            </a:r>
          </a:p>
          <a:p>
            <a:pPr lvl="0"/>
            <a:r>
              <a:rPr lang="en-US" i="1" dirty="0"/>
              <a:t>Would you like </a:t>
            </a:r>
            <a:r>
              <a:rPr lang="en-US" b="1" dirty="0"/>
              <a:t>some</a:t>
            </a:r>
            <a:r>
              <a:rPr lang="en-US" i="1" dirty="0"/>
              <a:t>  ice- cream?</a:t>
            </a:r>
            <a:endParaRPr lang="el-GR" dirty="0"/>
          </a:p>
          <a:p>
            <a:pPr marL="0" lvl="0" indent="0">
              <a:buNone/>
            </a:pP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955169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BB417EE6-E8AE-7FA5-42C5-FFB2A37348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b="1" dirty="0"/>
              <a:t>A lot/ much/ many</a:t>
            </a:r>
            <a:endParaRPr lang="el-GR" b="1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337D6C57-D03E-7ED9-D5BC-CECC811570B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Complete with the correct words: negative, affirmative, interrogative, countable, uncountable.</a:t>
            </a:r>
          </a:p>
          <a:p>
            <a:pPr marL="0" indent="0">
              <a:buNone/>
            </a:pPr>
            <a:r>
              <a:rPr lang="en-GB" dirty="0"/>
              <a:t>We use </a:t>
            </a:r>
            <a:r>
              <a:rPr lang="en-GB" b="1" dirty="0"/>
              <a:t>a lot (of) </a:t>
            </a:r>
            <a:r>
              <a:rPr lang="en-GB" dirty="0"/>
              <a:t>in ………….. sentences, with both </a:t>
            </a:r>
            <a:r>
              <a:rPr lang="en-GB" b="1" dirty="0"/>
              <a:t>countable </a:t>
            </a:r>
            <a:r>
              <a:rPr lang="en-GB" dirty="0"/>
              <a:t>and </a:t>
            </a:r>
            <a:r>
              <a:rPr lang="en-GB" b="1" dirty="0"/>
              <a:t>uncountable</a:t>
            </a:r>
            <a:r>
              <a:rPr lang="en-GB" dirty="0"/>
              <a:t> nouns.</a:t>
            </a:r>
          </a:p>
          <a:p>
            <a:pPr marL="0" indent="0">
              <a:buNone/>
            </a:pPr>
            <a:r>
              <a:rPr lang="en-GB" dirty="0"/>
              <a:t>We use </a:t>
            </a:r>
            <a:r>
              <a:rPr lang="en-GB" b="1" dirty="0"/>
              <a:t>much</a:t>
            </a:r>
            <a:r>
              <a:rPr lang="en-GB" dirty="0"/>
              <a:t> in both ……………. and </a:t>
            </a:r>
            <a:r>
              <a:rPr lang="en-GB" b="1" dirty="0"/>
              <a:t>interrogative</a:t>
            </a:r>
            <a:r>
              <a:rPr lang="en-GB" dirty="0"/>
              <a:t> sentences with ……………. nouns.</a:t>
            </a:r>
          </a:p>
          <a:p>
            <a:pPr marL="0" indent="0">
              <a:buNone/>
            </a:pPr>
            <a:r>
              <a:rPr lang="en-GB" dirty="0"/>
              <a:t>We use </a:t>
            </a:r>
            <a:r>
              <a:rPr lang="en-GB" b="1" dirty="0"/>
              <a:t>many</a:t>
            </a:r>
            <a:r>
              <a:rPr lang="en-GB" dirty="0"/>
              <a:t> in both </a:t>
            </a:r>
            <a:r>
              <a:rPr lang="en-GB" b="1" dirty="0"/>
              <a:t>negative</a:t>
            </a:r>
            <a:r>
              <a:rPr lang="en-GB" dirty="0"/>
              <a:t> and ……………… sentences with ………………. nouns.</a:t>
            </a:r>
          </a:p>
          <a:p>
            <a:pPr marL="0" indent="0">
              <a:buNone/>
            </a:pP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5470361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DF0F79-8F26-7943-E539-D59FE513BF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B36DCDB2-AF1E-DE83-C765-A3DBFF2BB0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b="1" dirty="0"/>
              <a:t>A lot/ much/ many</a:t>
            </a:r>
            <a:endParaRPr lang="el-GR" b="1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144099C5-9F6E-6120-292C-595E2CE3136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Complete with the correct words: negative, affirmative, interrogative, countable, uncountable.</a:t>
            </a:r>
          </a:p>
          <a:p>
            <a:pPr marL="0" indent="0">
              <a:buNone/>
            </a:pPr>
            <a:r>
              <a:rPr lang="en-GB" dirty="0"/>
              <a:t>We use </a:t>
            </a:r>
            <a:r>
              <a:rPr lang="en-GB" b="1" dirty="0"/>
              <a:t>a lot (of) </a:t>
            </a:r>
            <a:r>
              <a:rPr lang="en-GB" dirty="0"/>
              <a:t>in </a:t>
            </a:r>
            <a:r>
              <a:rPr lang="en-GB" b="1" dirty="0"/>
              <a:t>affirmative</a:t>
            </a:r>
            <a:r>
              <a:rPr lang="en-GB" dirty="0"/>
              <a:t> sentences, with both </a:t>
            </a:r>
            <a:r>
              <a:rPr lang="en-GB" b="1" dirty="0"/>
              <a:t>countable</a:t>
            </a:r>
            <a:r>
              <a:rPr lang="en-GB" dirty="0"/>
              <a:t> and </a:t>
            </a:r>
            <a:r>
              <a:rPr lang="en-GB" b="1" dirty="0"/>
              <a:t>uncountable</a:t>
            </a:r>
            <a:r>
              <a:rPr lang="en-GB" dirty="0"/>
              <a:t> nouns.</a:t>
            </a:r>
          </a:p>
          <a:p>
            <a:pPr marL="0" indent="0">
              <a:buNone/>
            </a:pPr>
            <a:r>
              <a:rPr lang="en-GB" dirty="0"/>
              <a:t>We use </a:t>
            </a:r>
            <a:r>
              <a:rPr lang="en-GB" b="1" dirty="0"/>
              <a:t>much</a:t>
            </a:r>
            <a:r>
              <a:rPr lang="en-GB" dirty="0"/>
              <a:t> in both </a:t>
            </a:r>
            <a:r>
              <a:rPr lang="en-GB" b="1" dirty="0"/>
              <a:t>negative</a:t>
            </a:r>
            <a:r>
              <a:rPr lang="en-GB" dirty="0"/>
              <a:t> and </a:t>
            </a:r>
            <a:r>
              <a:rPr lang="en-GB" b="1" dirty="0"/>
              <a:t>interrogative</a:t>
            </a:r>
            <a:r>
              <a:rPr lang="en-GB" dirty="0"/>
              <a:t> sentences with </a:t>
            </a:r>
            <a:r>
              <a:rPr lang="en-GB" b="1" dirty="0"/>
              <a:t>uncountable</a:t>
            </a:r>
            <a:r>
              <a:rPr lang="en-GB" dirty="0"/>
              <a:t> nouns.</a:t>
            </a:r>
          </a:p>
          <a:p>
            <a:pPr marL="0" indent="0">
              <a:buNone/>
            </a:pPr>
            <a:r>
              <a:rPr lang="en-GB" dirty="0"/>
              <a:t>We use many in both </a:t>
            </a:r>
            <a:r>
              <a:rPr lang="en-GB" b="1" dirty="0"/>
              <a:t>negative</a:t>
            </a:r>
            <a:r>
              <a:rPr lang="en-GB" dirty="0"/>
              <a:t> and </a:t>
            </a:r>
            <a:r>
              <a:rPr lang="en-GB" b="1" dirty="0"/>
              <a:t>interrogative</a:t>
            </a:r>
            <a:r>
              <a:rPr lang="en-GB" dirty="0"/>
              <a:t> sentences with </a:t>
            </a:r>
            <a:r>
              <a:rPr lang="en-GB" b="1" dirty="0"/>
              <a:t>countable </a:t>
            </a:r>
            <a:r>
              <a:rPr lang="en-GB" dirty="0"/>
              <a:t>nouns.</a:t>
            </a:r>
          </a:p>
          <a:p>
            <a:pPr marL="0" indent="0">
              <a:buNone/>
            </a:pP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6700350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3E59E4-FE02-24D1-48D2-E28F6C6A82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8E4533A4-6C0A-351A-D8BB-B32D98FA1F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b="1" dirty="0"/>
              <a:t>A few/ few/ a little/ little</a:t>
            </a:r>
            <a:endParaRPr lang="el-GR" b="1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EB62AF8E-CF4E-8F3E-DBAC-3A14A25F4C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Complete with : uncountable, countable</a:t>
            </a:r>
          </a:p>
          <a:p>
            <a:pPr marL="0" indent="0">
              <a:buNone/>
            </a:pPr>
            <a:r>
              <a:rPr lang="en-GB" dirty="0"/>
              <a:t>We use </a:t>
            </a:r>
            <a:r>
              <a:rPr lang="en-GB" b="1" dirty="0"/>
              <a:t>a few/ few </a:t>
            </a:r>
            <a:r>
              <a:rPr lang="en-GB" dirty="0"/>
              <a:t>in </a:t>
            </a:r>
            <a:r>
              <a:rPr lang="en-GB" b="1" dirty="0"/>
              <a:t>affirmative </a:t>
            </a:r>
            <a:r>
              <a:rPr lang="en-GB" dirty="0"/>
              <a:t>sentences with …………….. nouns.</a:t>
            </a:r>
          </a:p>
          <a:p>
            <a:pPr marL="0" indent="0">
              <a:buNone/>
            </a:pPr>
            <a:r>
              <a:rPr lang="en-GB" dirty="0"/>
              <a:t>We use </a:t>
            </a:r>
            <a:r>
              <a:rPr lang="en-GB" b="1" dirty="0"/>
              <a:t>a little/ little </a:t>
            </a:r>
            <a:r>
              <a:rPr lang="en-GB" dirty="0"/>
              <a:t>in </a:t>
            </a:r>
            <a:r>
              <a:rPr lang="en-GB" b="1" dirty="0"/>
              <a:t>affirmative</a:t>
            </a:r>
            <a:r>
              <a:rPr lang="en-GB" dirty="0"/>
              <a:t> sentences with …………….. nouns.</a:t>
            </a:r>
          </a:p>
          <a:p>
            <a:r>
              <a:rPr lang="en-GB" dirty="0"/>
              <a:t>Complete with: </a:t>
            </a:r>
            <a:r>
              <a:rPr lang="en-GB" b="1" dirty="0"/>
              <a:t>a few/ few/ a little/ little </a:t>
            </a:r>
            <a:endParaRPr lang="en-GB" dirty="0"/>
          </a:p>
          <a:p>
            <a:pPr marL="0" indent="0">
              <a:buNone/>
            </a:pPr>
            <a:r>
              <a:rPr lang="en-GB" dirty="0"/>
              <a:t>1. I have got ………… </a:t>
            </a:r>
            <a:r>
              <a:rPr lang="en-GB" u="sng" dirty="0"/>
              <a:t>friends</a:t>
            </a:r>
            <a:r>
              <a:rPr lang="en-GB" dirty="0"/>
              <a:t>. I feel lonely.</a:t>
            </a:r>
          </a:p>
          <a:p>
            <a:pPr marL="0" indent="0">
              <a:buNone/>
            </a:pPr>
            <a:r>
              <a:rPr lang="en-GB" dirty="0"/>
              <a:t>2. I have got ………… </a:t>
            </a:r>
            <a:r>
              <a:rPr lang="en-GB" u="sng" dirty="0"/>
              <a:t>friends</a:t>
            </a:r>
            <a:r>
              <a:rPr lang="en-GB" dirty="0"/>
              <a:t>. I don’t feel lonely.</a:t>
            </a:r>
          </a:p>
          <a:p>
            <a:pPr marL="0" indent="0">
              <a:buNone/>
            </a:pPr>
            <a:r>
              <a:rPr lang="en-GB" dirty="0"/>
              <a:t>3. There is …………. </a:t>
            </a:r>
            <a:r>
              <a:rPr lang="en-GB" u="sng" dirty="0"/>
              <a:t>sugar</a:t>
            </a:r>
            <a:r>
              <a:rPr lang="en-GB" dirty="0"/>
              <a:t>. We can’t make a cake.</a:t>
            </a:r>
          </a:p>
          <a:p>
            <a:pPr marL="0" indent="0">
              <a:buNone/>
            </a:pPr>
            <a:r>
              <a:rPr lang="en-GB" dirty="0"/>
              <a:t>4. There is …………. </a:t>
            </a:r>
            <a:r>
              <a:rPr lang="en-GB" u="sng" dirty="0"/>
              <a:t>sugar</a:t>
            </a:r>
            <a:r>
              <a:rPr lang="en-GB" dirty="0"/>
              <a:t>. We can make a cake.</a:t>
            </a:r>
            <a:endParaRPr lang="el-GR" dirty="0"/>
          </a:p>
          <a:p>
            <a:pPr marL="0" indent="0">
              <a:buNone/>
            </a:pP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30458627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B6CDA5-A568-5917-5F2E-C30B9FC019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A6028081-9B17-1C86-6115-268014C002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b="1" dirty="0"/>
              <a:t>A few/ few/ a little/ little- key</a:t>
            </a:r>
            <a:endParaRPr lang="el-GR" b="1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6A04A253-2025-E790-E5A3-FFF582B1C9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Complete with : uncountable, countable</a:t>
            </a:r>
          </a:p>
          <a:p>
            <a:pPr marL="0" indent="0">
              <a:buNone/>
            </a:pPr>
            <a:r>
              <a:rPr lang="en-GB" dirty="0"/>
              <a:t>We use </a:t>
            </a:r>
            <a:r>
              <a:rPr lang="en-GB" b="1" dirty="0"/>
              <a:t>a few/ few </a:t>
            </a:r>
            <a:r>
              <a:rPr lang="en-GB" dirty="0"/>
              <a:t>in </a:t>
            </a:r>
            <a:r>
              <a:rPr lang="en-GB" b="1" dirty="0"/>
              <a:t>affirmative </a:t>
            </a:r>
            <a:r>
              <a:rPr lang="en-GB" dirty="0"/>
              <a:t>sentences with </a:t>
            </a:r>
            <a:r>
              <a:rPr lang="en-GB" b="1" dirty="0"/>
              <a:t>countable</a:t>
            </a:r>
            <a:r>
              <a:rPr lang="en-GB" dirty="0"/>
              <a:t> nouns.</a:t>
            </a:r>
          </a:p>
          <a:p>
            <a:pPr marL="0" indent="0">
              <a:buNone/>
            </a:pPr>
            <a:r>
              <a:rPr lang="en-GB" dirty="0"/>
              <a:t>We use </a:t>
            </a:r>
            <a:r>
              <a:rPr lang="en-GB" b="1" dirty="0"/>
              <a:t>a little/ little </a:t>
            </a:r>
            <a:r>
              <a:rPr lang="en-GB" dirty="0"/>
              <a:t>in </a:t>
            </a:r>
            <a:r>
              <a:rPr lang="en-GB" b="1" dirty="0"/>
              <a:t>affirmative</a:t>
            </a:r>
            <a:r>
              <a:rPr lang="en-GB" dirty="0"/>
              <a:t> sentences with </a:t>
            </a:r>
            <a:r>
              <a:rPr lang="en-GB" b="1" dirty="0"/>
              <a:t>uncountable</a:t>
            </a:r>
            <a:r>
              <a:rPr lang="en-GB" dirty="0"/>
              <a:t> nouns.</a:t>
            </a:r>
          </a:p>
          <a:p>
            <a:r>
              <a:rPr lang="en-GB" dirty="0"/>
              <a:t>Complete with: </a:t>
            </a:r>
            <a:r>
              <a:rPr lang="en-GB" b="1" dirty="0"/>
              <a:t>a few/ few/ a little/ little </a:t>
            </a:r>
            <a:endParaRPr lang="en-GB" dirty="0"/>
          </a:p>
          <a:p>
            <a:pPr marL="0" indent="0">
              <a:buNone/>
            </a:pPr>
            <a:r>
              <a:rPr lang="en-GB" dirty="0"/>
              <a:t>1. I have got </a:t>
            </a:r>
            <a:r>
              <a:rPr lang="en-GB" b="1" dirty="0"/>
              <a:t>few</a:t>
            </a:r>
            <a:r>
              <a:rPr lang="en-GB" dirty="0"/>
              <a:t> </a:t>
            </a:r>
            <a:r>
              <a:rPr lang="en-GB" u="sng" dirty="0"/>
              <a:t>friends.</a:t>
            </a:r>
            <a:r>
              <a:rPr lang="en-GB" dirty="0"/>
              <a:t> I feel lonely.</a:t>
            </a:r>
          </a:p>
          <a:p>
            <a:pPr marL="0" indent="0">
              <a:buNone/>
            </a:pPr>
            <a:r>
              <a:rPr lang="en-GB" dirty="0"/>
              <a:t>2. I have got </a:t>
            </a:r>
            <a:r>
              <a:rPr lang="en-GB" b="1" dirty="0"/>
              <a:t>a few </a:t>
            </a:r>
            <a:r>
              <a:rPr lang="en-GB" u="sng" dirty="0"/>
              <a:t>friends.</a:t>
            </a:r>
            <a:r>
              <a:rPr lang="en-GB" dirty="0"/>
              <a:t> I don’t feel lonely.</a:t>
            </a:r>
          </a:p>
          <a:p>
            <a:pPr marL="0" indent="0">
              <a:buNone/>
            </a:pPr>
            <a:r>
              <a:rPr lang="en-GB" dirty="0"/>
              <a:t>3. There is </a:t>
            </a:r>
            <a:r>
              <a:rPr lang="en-GB" b="1" dirty="0"/>
              <a:t>little </a:t>
            </a:r>
            <a:r>
              <a:rPr lang="en-GB" u="sng" dirty="0"/>
              <a:t>sugar</a:t>
            </a:r>
            <a:r>
              <a:rPr lang="en-GB" dirty="0"/>
              <a:t> . We can’t make a cake.</a:t>
            </a:r>
          </a:p>
          <a:p>
            <a:pPr marL="0" indent="0">
              <a:buNone/>
            </a:pPr>
            <a:r>
              <a:rPr lang="en-GB" dirty="0"/>
              <a:t>4. There is </a:t>
            </a:r>
            <a:r>
              <a:rPr lang="en-GB" b="1" dirty="0"/>
              <a:t>a little </a:t>
            </a:r>
            <a:r>
              <a:rPr lang="en-GB" u="sng" dirty="0"/>
              <a:t>sugar</a:t>
            </a:r>
            <a:r>
              <a:rPr lang="en-GB" dirty="0"/>
              <a:t> . We can make a cake.</a:t>
            </a:r>
            <a:endParaRPr lang="el-GR" dirty="0"/>
          </a:p>
          <a:p>
            <a:pPr marL="0" indent="0">
              <a:buNone/>
            </a:pP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58088613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Αίθουσα συσκέψεων &quot;Ιόν&quot;">
  <a:themeElements>
    <a:clrScheme name="Αίθουσα συσκέψεων &quot;Ιόν&quot;">
      <a:dk1>
        <a:sysClr val="windowText" lastClr="000000"/>
      </a:dk1>
      <a:lt1>
        <a:sysClr val="window" lastClr="FFFFFF"/>
      </a:lt1>
      <a:dk2>
        <a:srgbClr val="3B3059"/>
      </a:dk2>
      <a:lt2>
        <a:srgbClr val="EBEBEB"/>
      </a:lt2>
      <a:accent1>
        <a:srgbClr val="B31166"/>
      </a:accent1>
      <a:accent2>
        <a:srgbClr val="E33D6F"/>
      </a:accent2>
      <a:accent3>
        <a:srgbClr val="E45F3C"/>
      </a:accent3>
      <a:accent4>
        <a:srgbClr val="E9943A"/>
      </a:accent4>
      <a:accent5>
        <a:srgbClr val="9B6BF2"/>
      </a:accent5>
      <a:accent6>
        <a:srgbClr val="D53DD0"/>
      </a:accent6>
      <a:hlink>
        <a:srgbClr val="8F8F8F"/>
      </a:hlink>
      <a:folHlink>
        <a:srgbClr val="A5A5A5"/>
      </a:folHlink>
    </a:clrScheme>
    <a:fontScheme name="Αίθουσα συσκέψεων &quot;Ιόν&quot;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Αίθουσα συσκέψεων &quot;Ιόν&quot;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B8502691-933B-45FE-8764-BA278511EF2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254</TotalTime>
  <Words>607</Words>
  <Application>Microsoft Office PowerPoint</Application>
  <PresentationFormat>Ευρεία οθόνη</PresentationFormat>
  <Paragraphs>63</Paragraphs>
  <Slides>10</Slides>
  <Notes>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4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10</vt:i4>
      </vt:variant>
    </vt:vector>
  </HeadingPairs>
  <TitlesOfParts>
    <vt:vector size="15" baseType="lpstr">
      <vt:lpstr>Arial</vt:lpstr>
      <vt:lpstr>Century Gothic</vt:lpstr>
      <vt:lpstr>Wingdings</vt:lpstr>
      <vt:lpstr>Wingdings 3</vt:lpstr>
      <vt:lpstr>Αίθουσα συσκέψεων "Ιόν"</vt:lpstr>
      <vt:lpstr> Quantitatives</vt:lpstr>
      <vt:lpstr>Translate into Greek</vt:lpstr>
      <vt:lpstr>Translate into Greek- Key</vt:lpstr>
      <vt:lpstr>Some or Any? Complete with the correct word.</vt:lpstr>
      <vt:lpstr>Some/ Any Complete with the correct word. key</vt:lpstr>
      <vt:lpstr>A lot/ much/ many</vt:lpstr>
      <vt:lpstr>A lot/ much/ many</vt:lpstr>
      <vt:lpstr>A few/ few/ a little/ little</vt:lpstr>
      <vt:lpstr>A few/ few/ a little/ little- key</vt:lpstr>
      <vt:lpstr>A lot of- much- many- Complete with the correct word.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AIMILIA MICHELIOUDAKI</dc:creator>
  <cp:lastModifiedBy>AIMILIA MICHELIOUDAKI</cp:lastModifiedBy>
  <cp:revision>89</cp:revision>
  <dcterms:created xsi:type="dcterms:W3CDTF">2025-11-03T21:22:44Z</dcterms:created>
  <dcterms:modified xsi:type="dcterms:W3CDTF">2026-01-22T16:48:03Z</dcterms:modified>
</cp:coreProperties>
</file>