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7" r:id="rId2"/>
    <p:sldId id="268" r:id="rId3"/>
    <p:sldId id="269" r:id="rId4"/>
    <p:sldId id="270" r:id="rId5"/>
    <p:sldId id="271" r:id="rId6"/>
    <p:sldId id="272" r:id="rId7"/>
    <p:sldId id="275" r:id="rId8"/>
    <p:sldId id="278" r:id="rId9"/>
    <p:sldId id="279" r:id="rId10"/>
    <p:sldId id="276" r:id="rId11"/>
    <p:sldId id="277" r:id="rId12"/>
    <p:sldId id="280" r:id="rId13"/>
    <p:sldId id="281" r:id="rId14"/>
  </p:sldIdLst>
  <p:sldSz cx="12188825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06" autoAdjust="0"/>
  </p:normalViewPr>
  <p:slideViewPr>
    <p:cSldViewPr>
      <p:cViewPr varScale="1">
        <p:scale>
          <a:sx n="65" d="100"/>
          <a:sy n="65" d="100"/>
        </p:scale>
        <p:origin x="858" y="6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3396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D4FD305-CD16-465D-ACCB-174D568BE650}" type="datetime1">
              <a:rPr lang="el-GR" smtClean="0"/>
              <a:t>6/1/2026</a:t>
            </a:fld>
            <a:endParaRPr lang="el-GR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F2C6B-0C1B-4F88-BCBA-898BA50DE788}" type="slidenum">
              <a:rPr lang="el-GR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0930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9A838E3-C94F-403C-9F0F-81F43AD169DF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F8E53BB-F993-49A1-9E37-CA3E5BE0709B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098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F8E53BB-F993-49A1-9E37-CA3E5BE0709B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481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12188825" cy="4449836"/>
          </a:xfrm>
          <a:custGeom>
            <a:avLst/>
            <a:gdLst>
              <a:gd name="connsiteX0" fmla="*/ 0 w 12188825"/>
              <a:gd name="connsiteY0" fmla="*/ 0 h 5545334"/>
              <a:gd name="connsiteX1" fmla="*/ 12188825 w 12188825"/>
              <a:gd name="connsiteY1" fmla="*/ 0 h 5545334"/>
              <a:gd name="connsiteX2" fmla="*/ 12188825 w 12188825"/>
              <a:gd name="connsiteY2" fmla="*/ 4181566 h 5545334"/>
              <a:gd name="connsiteX3" fmla="*/ 6105607 w 12188825"/>
              <a:gd name="connsiteY3" fmla="*/ 4449836 h 5545334"/>
              <a:gd name="connsiteX4" fmla="*/ 1 w 12188825"/>
              <a:gd name="connsiteY4" fmla="*/ 4179342 h 5545334"/>
              <a:gd name="connsiteX5" fmla="*/ 1 w 12188825"/>
              <a:gd name="connsiteY5" fmla="*/ 5545334 h 5545334"/>
              <a:gd name="connsiteX6" fmla="*/ 0 w 12188825"/>
              <a:gd name="connsiteY6" fmla="*/ 0 h 5545334"/>
              <a:gd name="connsiteX0" fmla="*/ 0 w 12188825"/>
              <a:gd name="connsiteY0" fmla="*/ 0 h 4449836"/>
              <a:gd name="connsiteX1" fmla="*/ 12188825 w 12188825"/>
              <a:gd name="connsiteY1" fmla="*/ 0 h 4449836"/>
              <a:gd name="connsiteX2" fmla="*/ 12188825 w 12188825"/>
              <a:gd name="connsiteY2" fmla="*/ 4181566 h 4449836"/>
              <a:gd name="connsiteX3" fmla="*/ 6105607 w 12188825"/>
              <a:gd name="connsiteY3" fmla="*/ 4449836 h 4449836"/>
              <a:gd name="connsiteX4" fmla="*/ 1 w 12188825"/>
              <a:gd name="connsiteY4" fmla="*/ 4179342 h 4449836"/>
              <a:gd name="connsiteX5" fmla="*/ 0 w 12188825"/>
              <a:gd name="connsiteY5" fmla="*/ 0 h 4449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4449836">
                <a:moveTo>
                  <a:pt x="0" y="0"/>
                </a:moveTo>
                <a:lnTo>
                  <a:pt x="12188825" y="0"/>
                </a:lnTo>
                <a:lnTo>
                  <a:pt x="12188825" y="4181566"/>
                </a:lnTo>
                <a:cubicBezTo>
                  <a:pt x="10420785" y="4351787"/>
                  <a:pt x="8336850" y="4449836"/>
                  <a:pt x="6105607" y="4449836"/>
                </a:cubicBezTo>
                <a:cubicBezTo>
                  <a:pt x="3864934" y="4449836"/>
                  <a:pt x="1772815" y="4350957"/>
                  <a:pt x="1" y="4179342"/>
                </a:cubicBezTo>
                <a:cubicBezTo>
                  <a:pt x="1" y="2786228"/>
                  <a:pt x="0" y="1393114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7" name="Ορθογώνιο 12"/>
          <p:cNvSpPr/>
          <p:nvPr/>
        </p:nvSpPr>
        <p:spPr>
          <a:xfrm flipV="1">
            <a:off x="1" y="4179342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8" name="Ορθογώνιο 16"/>
          <p:cNvSpPr/>
          <p:nvPr/>
        </p:nvSpPr>
        <p:spPr>
          <a:xfrm flipV="1">
            <a:off x="0" y="4232668"/>
            <a:ext cx="12188825" cy="2625332"/>
          </a:xfrm>
          <a:custGeom>
            <a:avLst/>
            <a:gdLst/>
            <a:ahLst/>
            <a:cxnLst/>
            <a:rect l="l" t="t" r="r" b="b"/>
            <a:pathLst>
              <a:path w="12188825" h="2625332">
                <a:moveTo>
                  <a:pt x="12188819" y="2625332"/>
                </a:moveTo>
                <a:lnTo>
                  <a:pt x="12188819" y="1143000"/>
                </a:lnTo>
                <a:lnTo>
                  <a:pt x="12188819" y="1066800"/>
                </a:lnTo>
                <a:lnTo>
                  <a:pt x="12188825" y="1066800"/>
                </a:lnTo>
                <a:lnTo>
                  <a:pt x="12188825" y="0"/>
                </a:lnTo>
                <a:lnTo>
                  <a:pt x="1" y="0"/>
                </a:lnTo>
                <a:lnTo>
                  <a:pt x="1" y="762000"/>
                </a:lnTo>
                <a:lnTo>
                  <a:pt x="1" y="893566"/>
                </a:lnTo>
                <a:lnTo>
                  <a:pt x="0" y="893566"/>
                </a:lnTo>
                <a:lnTo>
                  <a:pt x="0" y="2417303"/>
                </a:lnTo>
                <a:cubicBezTo>
                  <a:pt x="1730673" y="2256633"/>
                  <a:pt x="3842817" y="2181652"/>
                  <a:pt x="6121030" y="2221419"/>
                </a:cubicBezTo>
                <a:cubicBezTo>
                  <a:pt x="8380478" y="2260858"/>
                  <a:pt x="10472741" y="2407392"/>
                  <a:pt x="12188819" y="2625332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2743200"/>
          </a:xfrm>
        </p:spPr>
        <p:txBody>
          <a:bodyPr rtlCol="0">
            <a:noAutofit/>
          </a:bodyPr>
          <a:lstStyle>
            <a:lvl1pPr>
              <a:lnSpc>
                <a:spcPct val="85000"/>
              </a:lnSpc>
              <a:defRPr sz="66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10"/>
          </p:nvPr>
        </p:nvSpPr>
        <p:spPr>
          <a:xfrm>
            <a:off x="1499616" y="4800600"/>
            <a:ext cx="7333488" cy="1371600"/>
          </a:xfrm>
        </p:spPr>
        <p:txBody>
          <a:bodyPr rtlCol="0"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79082" indent="0">
              <a:buNone/>
              <a:defRPr/>
            </a:lvl2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174110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2"/>
          <p:cNvSpPr/>
          <p:nvPr userDrawn="1"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1" name="Ορθογώνιο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2" name="Ορθογώνιο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7923211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εικόνας 2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-3026" y="0"/>
            <a:ext cx="7469039" cy="6366494"/>
          </a:xfrm>
          <a:custGeom>
            <a:avLst/>
            <a:gdLst>
              <a:gd name="connsiteX0" fmla="*/ 0 w 7469039"/>
              <a:gd name="connsiteY0" fmla="*/ 0 h 6508480"/>
              <a:gd name="connsiteX1" fmla="*/ 7469039 w 7469039"/>
              <a:gd name="connsiteY1" fmla="*/ 0 h 6508480"/>
              <a:gd name="connsiteX2" fmla="*/ 7469039 w 7469039"/>
              <a:gd name="connsiteY2" fmla="*/ 6353183 h 6508480"/>
              <a:gd name="connsiteX3" fmla="*/ 6108633 w 7469039"/>
              <a:gd name="connsiteY3" fmla="*/ 6366494 h 6508480"/>
              <a:gd name="connsiteX4" fmla="*/ 3027 w 7469039"/>
              <a:gd name="connsiteY4" fmla="*/ 6096000 h 6508480"/>
              <a:gd name="connsiteX5" fmla="*/ 3027 w 7469039"/>
              <a:gd name="connsiteY5" fmla="*/ 6508480 h 6508480"/>
              <a:gd name="connsiteX6" fmla="*/ 0 w 7469039"/>
              <a:gd name="connsiteY6" fmla="*/ 0 h 6508480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3027 w 7469039"/>
              <a:gd name="connsiteY4" fmla="*/ 6096000 h 6366494"/>
              <a:gd name="connsiteX5" fmla="*/ 0 w 7469039"/>
              <a:gd name="connsiteY5" fmla="*/ 0 h 6366494"/>
              <a:gd name="connsiteX0" fmla="*/ 0 w 7469039"/>
              <a:gd name="connsiteY0" fmla="*/ 0 h 6366494"/>
              <a:gd name="connsiteX1" fmla="*/ 7469039 w 7469039"/>
              <a:gd name="connsiteY1" fmla="*/ 0 h 6366494"/>
              <a:gd name="connsiteX2" fmla="*/ 7469039 w 7469039"/>
              <a:gd name="connsiteY2" fmla="*/ 6353183 h 6366494"/>
              <a:gd name="connsiteX3" fmla="*/ 6108633 w 7469039"/>
              <a:gd name="connsiteY3" fmla="*/ 6366494 h 6366494"/>
              <a:gd name="connsiteX4" fmla="*/ 645 w 7469039"/>
              <a:gd name="connsiteY4" fmla="*/ 6096000 h 6366494"/>
              <a:gd name="connsiteX5" fmla="*/ 0 w 7469039"/>
              <a:gd name="connsiteY5" fmla="*/ 0 h 636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9039" h="6366494">
                <a:moveTo>
                  <a:pt x="0" y="0"/>
                </a:moveTo>
                <a:lnTo>
                  <a:pt x="7469039" y="0"/>
                </a:lnTo>
                <a:lnTo>
                  <a:pt x="7469039" y="6353183"/>
                </a:lnTo>
                <a:cubicBezTo>
                  <a:pt x="7022837" y="6362323"/>
                  <a:pt x="6568869" y="6366494"/>
                  <a:pt x="6108633" y="6366494"/>
                </a:cubicBezTo>
                <a:cubicBezTo>
                  <a:pt x="3867960" y="6366494"/>
                  <a:pt x="1773459" y="6267615"/>
                  <a:pt x="645" y="6096000"/>
                </a:cubicBezTo>
                <a:lnTo>
                  <a:pt x="0" y="0"/>
                </a:lnTo>
                <a:close/>
              </a:path>
            </a:pathLst>
          </a:custGeom>
          <a:noFill/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23211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4F6CA84-C766-46F0-9D43-CB9BE0F1AA1C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734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41D7C-525F-4500-96DF-8CA55CE9A09A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625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8" name="Ορθογώνιο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 bwMode="black">
          <a:xfrm>
            <a:off x="9294812" y="274639"/>
            <a:ext cx="1371602" cy="5897561"/>
          </a:xfrm>
        </p:spPr>
        <p:txBody>
          <a:bodyPr vert="eaVert"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3" y="274639"/>
            <a:ext cx="7619999" cy="5884321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2C84A72B-E721-44C1-A141-2EBBAC054C03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1857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F7182-4E94-4F9D-ABAA-5D4D168083CD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4562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Διαφάνεια τίτλου με 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 flipH="1">
            <a:off x="0" y="0"/>
            <a:ext cx="12188825" cy="3245754"/>
          </a:xfrm>
          <a:custGeom>
            <a:avLst/>
            <a:gdLst/>
            <a:ahLst/>
            <a:cxnLst/>
            <a:rect l="l" t="t" r="r" b="b"/>
            <a:pathLst>
              <a:path w="12188825" h="3245754">
                <a:moveTo>
                  <a:pt x="12188825" y="0"/>
                </a:moveTo>
                <a:lnTo>
                  <a:pt x="0" y="0"/>
                </a:lnTo>
                <a:lnTo>
                  <a:pt x="1" y="2975260"/>
                </a:lnTo>
                <a:cubicBezTo>
                  <a:pt x="1772815" y="3146875"/>
                  <a:pt x="3864934" y="3245754"/>
                  <a:pt x="6105607" y="3245754"/>
                </a:cubicBezTo>
                <a:cubicBezTo>
                  <a:pt x="8336850" y="3245754"/>
                  <a:pt x="10420785" y="3147705"/>
                  <a:pt x="12188825" y="297748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7" name="Ορθογώνιο 12"/>
          <p:cNvSpPr/>
          <p:nvPr/>
        </p:nvSpPr>
        <p:spPr>
          <a:xfrm flipH="1" flipV="1">
            <a:off x="0" y="2975260"/>
            <a:ext cx="12188824" cy="1785092"/>
          </a:xfrm>
          <a:custGeom>
            <a:avLst/>
            <a:gdLst/>
            <a:ahLst/>
            <a:cxnLst/>
            <a:rect l="l" t="t" r="r" b="b"/>
            <a:pathLst>
              <a:path w="12188824" h="1785092">
                <a:moveTo>
                  <a:pt x="0" y="0"/>
                </a:moveTo>
                <a:lnTo>
                  <a:pt x="12188824" y="0"/>
                </a:lnTo>
                <a:lnTo>
                  <a:pt x="12188824" y="1782868"/>
                </a:lnTo>
                <a:cubicBezTo>
                  <a:pt x="10420784" y="1612647"/>
                  <a:pt x="8336849" y="1514598"/>
                  <a:pt x="6105606" y="1514598"/>
                </a:cubicBezTo>
                <a:cubicBezTo>
                  <a:pt x="3864933" y="1514598"/>
                  <a:pt x="1772814" y="1613477"/>
                  <a:pt x="0" y="17850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8" name="Ορθογώνιο 16"/>
          <p:cNvSpPr/>
          <p:nvPr/>
        </p:nvSpPr>
        <p:spPr>
          <a:xfrm flipH="1" flipV="1">
            <a:off x="0" y="3028586"/>
            <a:ext cx="12188825" cy="3829414"/>
          </a:xfrm>
          <a:custGeom>
            <a:avLst/>
            <a:gdLst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2270882 h 3829414"/>
              <a:gd name="connsiteX14" fmla="*/ 12188819 w 12188825"/>
              <a:gd name="connsiteY14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25 w 12188825"/>
              <a:gd name="connsiteY12" fmla="*/ 2270882 h 3829414"/>
              <a:gd name="connsiteX13" fmla="*/ 12188819 w 12188825"/>
              <a:gd name="connsiteY13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25 w 12188825"/>
              <a:gd name="connsiteY11" fmla="*/ 1600200 h 3829414"/>
              <a:gd name="connsiteX12" fmla="*/ 12188819 w 12188825"/>
              <a:gd name="connsiteY12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25 w 12188825"/>
              <a:gd name="connsiteY10" fmla="*/ 1204082 h 3829414"/>
              <a:gd name="connsiteX11" fmla="*/ 12188819 w 12188825"/>
              <a:gd name="connsiteY11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1204082 h 3829414"/>
              <a:gd name="connsiteX8" fmla="*/ 1 w 12188825"/>
              <a:gd name="connsiteY8" fmla="*/ 0 h 3829414"/>
              <a:gd name="connsiteX9" fmla="*/ 12188825 w 12188825"/>
              <a:gd name="connsiteY9" fmla="*/ 0 h 3829414"/>
              <a:gd name="connsiteX10" fmla="*/ 12188819 w 12188825"/>
              <a:gd name="connsiteY10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1600200 h 3829414"/>
              <a:gd name="connsiteX7" fmla="*/ 1 w 12188825"/>
              <a:gd name="connsiteY7" fmla="*/ 0 h 3829414"/>
              <a:gd name="connsiteX8" fmla="*/ 12188825 w 12188825"/>
              <a:gd name="connsiteY8" fmla="*/ 0 h 3829414"/>
              <a:gd name="connsiteX9" fmla="*/ 12188819 w 12188825"/>
              <a:gd name="connsiteY9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1966082 h 3829414"/>
              <a:gd name="connsiteX6" fmla="*/ 1 w 12188825"/>
              <a:gd name="connsiteY6" fmla="*/ 0 h 3829414"/>
              <a:gd name="connsiteX7" fmla="*/ 12188825 w 12188825"/>
              <a:gd name="connsiteY7" fmla="*/ 0 h 3829414"/>
              <a:gd name="connsiteX8" fmla="*/ 12188819 w 12188825"/>
              <a:gd name="connsiteY8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2097648 h 3829414"/>
              <a:gd name="connsiteX5" fmla="*/ 1 w 12188825"/>
              <a:gd name="connsiteY5" fmla="*/ 0 h 3829414"/>
              <a:gd name="connsiteX6" fmla="*/ 12188825 w 12188825"/>
              <a:gd name="connsiteY6" fmla="*/ 0 h 3829414"/>
              <a:gd name="connsiteX7" fmla="*/ 12188819 w 12188825"/>
              <a:gd name="connsiteY7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0 w 12188825"/>
              <a:gd name="connsiteY3" fmla="*/ 2097648 h 3829414"/>
              <a:gd name="connsiteX4" fmla="*/ 1 w 12188825"/>
              <a:gd name="connsiteY4" fmla="*/ 0 h 3829414"/>
              <a:gd name="connsiteX5" fmla="*/ 12188825 w 12188825"/>
              <a:gd name="connsiteY5" fmla="*/ 0 h 3829414"/>
              <a:gd name="connsiteX6" fmla="*/ 12188819 w 12188825"/>
              <a:gd name="connsiteY6" fmla="*/ 3829414 h 3829414"/>
              <a:gd name="connsiteX0" fmla="*/ 12188819 w 12188825"/>
              <a:gd name="connsiteY0" fmla="*/ 3829414 h 3829414"/>
              <a:gd name="connsiteX1" fmla="*/ 6121030 w 12188825"/>
              <a:gd name="connsiteY1" fmla="*/ 3425501 h 3829414"/>
              <a:gd name="connsiteX2" fmla="*/ 0 w 12188825"/>
              <a:gd name="connsiteY2" fmla="*/ 3621385 h 3829414"/>
              <a:gd name="connsiteX3" fmla="*/ 1 w 12188825"/>
              <a:gd name="connsiteY3" fmla="*/ 0 h 3829414"/>
              <a:gd name="connsiteX4" fmla="*/ 12188825 w 12188825"/>
              <a:gd name="connsiteY4" fmla="*/ 0 h 3829414"/>
              <a:gd name="connsiteX5" fmla="*/ 12188819 w 12188825"/>
              <a:gd name="connsiteY5" fmla="*/ 3829414 h 3829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829414">
                <a:moveTo>
                  <a:pt x="12188819" y="3829414"/>
                </a:moveTo>
                <a:cubicBezTo>
                  <a:pt x="10472741" y="3611474"/>
                  <a:pt x="8380478" y="3464940"/>
                  <a:pt x="6121030" y="3425501"/>
                </a:cubicBezTo>
                <a:cubicBezTo>
                  <a:pt x="3842817" y="3385734"/>
                  <a:pt x="1730673" y="3460715"/>
                  <a:pt x="0" y="3621385"/>
                </a:cubicBezTo>
                <a:cubicBezTo>
                  <a:pt x="0" y="2414257"/>
                  <a:pt x="1" y="1207128"/>
                  <a:pt x="1" y="0"/>
                </a:cubicBezTo>
                <a:lnTo>
                  <a:pt x="12188825" y="0"/>
                </a:lnTo>
                <a:cubicBezTo>
                  <a:pt x="12188823" y="1276471"/>
                  <a:pt x="12188821" y="2552943"/>
                  <a:pt x="12188819" y="382941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2413" y="3505200"/>
            <a:ext cx="9144000" cy="1908446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600"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17" name="Θέση εικόνας 16" descr="Ένα κενό πλαίσιο κράτησης θέσης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141318"/>
          </a:xfrm>
          <a:custGeom>
            <a:avLst/>
            <a:gdLst>
              <a:gd name="connsiteX0" fmla="*/ 0 w 12188825"/>
              <a:gd name="connsiteY0" fmla="*/ 0 h 3867150"/>
              <a:gd name="connsiteX1" fmla="*/ 12188825 w 12188825"/>
              <a:gd name="connsiteY1" fmla="*/ 0 h 3867150"/>
              <a:gd name="connsiteX2" fmla="*/ 12188825 w 12188825"/>
              <a:gd name="connsiteY2" fmla="*/ 3867150 h 3867150"/>
              <a:gd name="connsiteX3" fmla="*/ 12188824 w 12188825"/>
              <a:gd name="connsiteY3" fmla="*/ 2819066 h 3867150"/>
              <a:gd name="connsiteX4" fmla="*/ 6324758 w 12188825"/>
              <a:gd name="connsiteY4" fmla="*/ 3141318 h 3867150"/>
              <a:gd name="connsiteX5" fmla="*/ 0 w 12188825"/>
              <a:gd name="connsiteY5" fmla="*/ 2907554 h 3867150"/>
              <a:gd name="connsiteX6" fmla="*/ 0 w 12188825"/>
              <a:gd name="connsiteY6" fmla="*/ 0 h 3867150"/>
              <a:gd name="connsiteX0" fmla="*/ 0 w 12188825"/>
              <a:gd name="connsiteY0" fmla="*/ 0 h 3141318"/>
              <a:gd name="connsiteX1" fmla="*/ 12188825 w 12188825"/>
              <a:gd name="connsiteY1" fmla="*/ 0 h 3141318"/>
              <a:gd name="connsiteX2" fmla="*/ 12188824 w 12188825"/>
              <a:gd name="connsiteY2" fmla="*/ 2819066 h 3141318"/>
              <a:gd name="connsiteX3" fmla="*/ 6324758 w 12188825"/>
              <a:gd name="connsiteY3" fmla="*/ 3141318 h 3141318"/>
              <a:gd name="connsiteX4" fmla="*/ 0 w 12188825"/>
              <a:gd name="connsiteY4" fmla="*/ 2907554 h 3141318"/>
              <a:gd name="connsiteX5" fmla="*/ 0 w 12188825"/>
              <a:gd name="connsiteY5" fmla="*/ 0 h 314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3141318">
                <a:moveTo>
                  <a:pt x="0" y="0"/>
                </a:moveTo>
                <a:lnTo>
                  <a:pt x="12188825" y="0"/>
                </a:lnTo>
                <a:cubicBezTo>
                  <a:pt x="12188825" y="939689"/>
                  <a:pt x="12188824" y="1879377"/>
                  <a:pt x="12188824" y="2819066"/>
                </a:cubicBezTo>
                <a:cubicBezTo>
                  <a:pt x="10416010" y="2990681"/>
                  <a:pt x="8565431" y="3141318"/>
                  <a:pt x="6324758" y="3141318"/>
                </a:cubicBezTo>
                <a:cubicBezTo>
                  <a:pt x="4093515" y="3141318"/>
                  <a:pt x="1768040" y="3077775"/>
                  <a:pt x="0" y="2907554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501775" y="5562600"/>
            <a:ext cx="7335837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dirty="0"/>
              <a:t>Επεξεργαστείτε τον υπότιτλο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2361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12"/>
          <p:cNvSpPr/>
          <p:nvPr userDrawn="1"/>
        </p:nvSpPr>
        <p:spPr>
          <a:xfrm flipH="1">
            <a:off x="2" y="789993"/>
            <a:ext cx="12188825" cy="5080598"/>
          </a:xfrm>
          <a:custGeom>
            <a:avLst/>
            <a:gdLst/>
            <a:ahLst/>
            <a:cxnLst/>
            <a:rect l="l" t="t" r="r" b="b"/>
            <a:pathLst>
              <a:path w="12188825" h="5080598">
                <a:moveTo>
                  <a:pt x="12188824" y="0"/>
                </a:moveTo>
                <a:cubicBezTo>
                  <a:pt x="10416010" y="171615"/>
                  <a:pt x="8323891" y="270494"/>
                  <a:pt x="6083218" y="270494"/>
                </a:cubicBezTo>
                <a:cubicBezTo>
                  <a:pt x="3851975" y="270494"/>
                  <a:pt x="1768040" y="172445"/>
                  <a:pt x="0" y="2224"/>
                </a:cubicBezTo>
                <a:lnTo>
                  <a:pt x="0" y="1496008"/>
                </a:lnTo>
                <a:lnTo>
                  <a:pt x="0" y="1785092"/>
                </a:lnTo>
                <a:lnTo>
                  <a:pt x="0" y="3295506"/>
                </a:lnTo>
                <a:lnTo>
                  <a:pt x="0" y="3553408"/>
                </a:lnTo>
                <a:lnTo>
                  <a:pt x="0" y="5080598"/>
                </a:lnTo>
                <a:cubicBezTo>
                  <a:pt x="1772814" y="4908983"/>
                  <a:pt x="3864933" y="4810104"/>
                  <a:pt x="6105606" y="4810104"/>
                </a:cubicBezTo>
                <a:cubicBezTo>
                  <a:pt x="8336849" y="4810104"/>
                  <a:pt x="10420784" y="4908153"/>
                  <a:pt x="12188824" y="5078374"/>
                </a:cubicBezTo>
                <a:lnTo>
                  <a:pt x="12188824" y="3553408"/>
                </a:lnTo>
                <a:lnTo>
                  <a:pt x="12188825" y="3553408"/>
                </a:lnTo>
                <a:lnTo>
                  <a:pt x="12188825" y="1496008"/>
                </a:lnTo>
                <a:lnTo>
                  <a:pt x="12188824" y="1496008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5" name="Ορθογώνιο 12"/>
          <p:cNvSpPr/>
          <p:nvPr userDrawn="1"/>
        </p:nvSpPr>
        <p:spPr>
          <a:xfrm flipH="1">
            <a:off x="2" y="792217"/>
            <a:ext cx="12188825" cy="5078374"/>
          </a:xfrm>
          <a:custGeom>
            <a:avLst/>
            <a:gdLst/>
            <a:ahLst/>
            <a:cxnLst/>
            <a:rect l="l" t="t" r="r" b="b"/>
            <a:pathLst>
              <a:path w="12188825" h="5078374">
                <a:moveTo>
                  <a:pt x="0" y="0"/>
                </a:moveTo>
                <a:lnTo>
                  <a:pt x="0" y="1493784"/>
                </a:lnTo>
                <a:lnTo>
                  <a:pt x="0" y="1782868"/>
                </a:lnTo>
                <a:lnTo>
                  <a:pt x="0" y="3293282"/>
                </a:lnTo>
                <a:lnTo>
                  <a:pt x="0" y="3551184"/>
                </a:lnTo>
                <a:lnTo>
                  <a:pt x="0" y="5078374"/>
                </a:lnTo>
                <a:lnTo>
                  <a:pt x="2" y="5078374"/>
                </a:lnTo>
                <a:lnTo>
                  <a:pt x="2" y="4101849"/>
                </a:lnTo>
                <a:lnTo>
                  <a:pt x="8" y="4101849"/>
                </a:lnTo>
                <a:lnTo>
                  <a:pt x="8" y="4825486"/>
                </a:lnTo>
                <a:cubicBezTo>
                  <a:pt x="1730681" y="4664816"/>
                  <a:pt x="3842825" y="4589835"/>
                  <a:pt x="6121038" y="4629602"/>
                </a:cubicBezTo>
                <a:cubicBezTo>
                  <a:pt x="8380486" y="4669041"/>
                  <a:pt x="10472749" y="4815575"/>
                  <a:pt x="12188824" y="5033515"/>
                </a:cubicBezTo>
                <a:lnTo>
                  <a:pt x="12188824" y="3551184"/>
                </a:lnTo>
                <a:lnTo>
                  <a:pt x="12188825" y="3551184"/>
                </a:lnTo>
                <a:lnTo>
                  <a:pt x="12188825" y="1493784"/>
                </a:lnTo>
                <a:lnTo>
                  <a:pt x="12188824" y="1493784"/>
                </a:lnTo>
                <a:lnTo>
                  <a:pt x="12188824" y="254012"/>
                </a:lnTo>
                <a:cubicBezTo>
                  <a:pt x="10458154" y="414682"/>
                  <a:pt x="8346010" y="489663"/>
                  <a:pt x="6067797" y="449896"/>
                </a:cubicBezTo>
                <a:cubicBezTo>
                  <a:pt x="3808349" y="410457"/>
                  <a:pt x="1716086" y="263923"/>
                  <a:pt x="8" y="45983"/>
                </a:cubicBezTo>
                <a:lnTo>
                  <a:pt x="8" y="977649"/>
                </a:lnTo>
                <a:lnTo>
                  <a:pt x="2" y="9776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1522413" y="1371600"/>
            <a:ext cx="91440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6000" b="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22414" y="4267201"/>
            <a:ext cx="7315198" cy="10668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10F35D-9C42-487E-AF95-0C62EB209222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5703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4986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81CEBB-9511-4368-9CC5-AFC6FB5BAB84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54418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522413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1754" y="1905000"/>
            <a:ext cx="4416552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1754" y="2666999"/>
            <a:ext cx="4416552" cy="35052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CEDB0A-13E6-4094-ADD9-FCE16207044C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26610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DEC77D-1147-405D-8CC3-60BFDFA17165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382E9EE-A870-438B-947A-FF671DFAFC96}" type="slidenum">
              <a:rPr lang="el-GR" noProof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11833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8" name="Ορθογώνιο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39CD90-9415-4DCD-959F-2DBF7636B1BF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28794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>
            <a:off x="7466013" y="1"/>
            <a:ext cx="4722806" cy="6353183"/>
          </a:xfrm>
          <a:custGeom>
            <a:avLst/>
            <a:gdLst/>
            <a:ahLst/>
            <a:cxnLst/>
            <a:rect l="l" t="t" r="r" b="b"/>
            <a:pathLst>
              <a:path w="4722806" h="6353183">
                <a:moveTo>
                  <a:pt x="0" y="0"/>
                </a:moveTo>
                <a:lnTo>
                  <a:pt x="4722806" y="0"/>
                </a:lnTo>
                <a:lnTo>
                  <a:pt x="4722806" y="6098225"/>
                </a:lnTo>
                <a:cubicBezTo>
                  <a:pt x="3319459" y="6233334"/>
                  <a:pt x="1717095" y="6322975"/>
                  <a:pt x="0" y="6353183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1" name="Ορθογώνιο 12"/>
          <p:cNvSpPr/>
          <p:nvPr/>
        </p:nvSpPr>
        <p:spPr>
          <a:xfrm flipV="1">
            <a:off x="1" y="6096000"/>
            <a:ext cx="12188824" cy="762000"/>
          </a:xfrm>
          <a:custGeom>
            <a:avLst/>
            <a:gdLst/>
            <a:ahLst/>
            <a:cxnLst/>
            <a:rect l="l" t="t" r="r" b="b"/>
            <a:pathLst>
              <a:path w="12188824" h="762000">
                <a:moveTo>
                  <a:pt x="0" y="762000"/>
                </a:moveTo>
                <a:cubicBezTo>
                  <a:pt x="1772814" y="590385"/>
                  <a:pt x="3864933" y="491506"/>
                  <a:pt x="6105606" y="491506"/>
                </a:cubicBezTo>
                <a:cubicBezTo>
                  <a:pt x="8336849" y="491506"/>
                  <a:pt x="10420784" y="589555"/>
                  <a:pt x="12188824" y="759776"/>
                </a:cubicBezTo>
                <a:lnTo>
                  <a:pt x="121888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12" name="Ορθογώνιο 12"/>
          <p:cNvSpPr/>
          <p:nvPr/>
        </p:nvSpPr>
        <p:spPr>
          <a:xfrm flipV="1">
            <a:off x="3" y="6158960"/>
            <a:ext cx="12188823" cy="699040"/>
          </a:xfrm>
          <a:custGeom>
            <a:avLst/>
            <a:gdLst/>
            <a:ahLst/>
            <a:cxnLst/>
            <a:rect l="l" t="t" r="r" b="b"/>
            <a:pathLst>
              <a:path w="12188823" h="699040">
                <a:moveTo>
                  <a:pt x="12188823" y="699040"/>
                </a:moveTo>
                <a:lnTo>
                  <a:pt x="12188823" y="0"/>
                </a:lnTo>
                <a:lnTo>
                  <a:pt x="0" y="0"/>
                </a:lnTo>
                <a:lnTo>
                  <a:pt x="0" y="609601"/>
                </a:lnTo>
                <a:cubicBezTo>
                  <a:pt x="1772814" y="437986"/>
                  <a:pt x="4065905" y="369154"/>
                  <a:pt x="6105606" y="384827"/>
                </a:cubicBezTo>
                <a:cubicBezTo>
                  <a:pt x="8126376" y="400355"/>
                  <a:pt x="10427037" y="530961"/>
                  <a:pt x="12188823" y="6990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7923212" y="457200"/>
            <a:ext cx="3781439" cy="3276600"/>
          </a:xfrm>
        </p:spPr>
        <p:txBody>
          <a:bodyPr rtlCol="0" anchor="b">
            <a:noAutofit/>
          </a:bodyPr>
          <a:lstStyle>
            <a:lvl1pPr algn="l">
              <a:defRPr sz="40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τον τίτλο υποδείγματος</a:t>
            </a:r>
            <a:endParaRPr lang="el-GR" noProof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8013" y="457200"/>
            <a:ext cx="6324599" cy="5334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  <a:p>
            <a:pPr lvl="1" rtl="0"/>
            <a:r>
              <a:rPr lang="el-GR" noProof="0"/>
              <a:t>Δεύτερο επίπεδο</a:t>
            </a:r>
          </a:p>
          <a:p>
            <a:pPr lvl="2" rtl="0"/>
            <a:r>
              <a:rPr lang="el-GR" noProof="0"/>
              <a:t>Τρίτο επίπεδο</a:t>
            </a:r>
          </a:p>
          <a:p>
            <a:pPr lvl="3" rtl="0"/>
            <a:r>
              <a:rPr lang="el-GR" noProof="0"/>
              <a:t>Τέταρτο επίπεδο</a:t>
            </a:r>
          </a:p>
          <a:p>
            <a:pPr lvl="4" rtl="0"/>
            <a:r>
              <a:rPr lang="el-GR" noProof="0"/>
              <a:t>Πέμπτο επίπεδο</a:t>
            </a:r>
            <a:endParaRPr lang="el-GR" noProof="0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7923212" y="3962400"/>
            <a:ext cx="3781439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l-GR" noProof="0"/>
              <a:t>Στυλ κειμένου υποδείγματος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1E0AB37-B605-4EA0-A523-B0B02B7A96EE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 bwMode="white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382E9EE-A870-438B-947A-FF671DFAFC9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38994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Ορθογώνιο 12"/>
          <p:cNvSpPr/>
          <p:nvPr/>
        </p:nvSpPr>
        <p:spPr>
          <a:xfrm>
            <a:off x="0" y="0"/>
            <a:ext cx="12188825" cy="1870938"/>
          </a:xfrm>
          <a:custGeom>
            <a:avLst/>
            <a:gdLst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1 w 12188825"/>
              <a:gd name="connsiteY7" fmla="*/ 335280 h 1870938"/>
              <a:gd name="connsiteX8" fmla="*/ 0 w 12188825"/>
              <a:gd name="connsiteY8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85846 h 1870938"/>
              <a:gd name="connsiteX3" fmla="*/ 12188825 w 12188825"/>
              <a:gd name="connsiteY3" fmla="*/ 335280 h 1870938"/>
              <a:gd name="connsiteX4" fmla="*/ 12188825 w 12188825"/>
              <a:gd name="connsiteY4" fmla="*/ 1868714 h 1870938"/>
              <a:gd name="connsiteX5" fmla="*/ 6105607 w 12188825"/>
              <a:gd name="connsiteY5" fmla="*/ 1600444 h 1870938"/>
              <a:gd name="connsiteX6" fmla="*/ 1 w 12188825"/>
              <a:gd name="connsiteY6" fmla="*/ 1870938 h 1870938"/>
              <a:gd name="connsiteX7" fmla="*/ 0 w 12188825"/>
              <a:gd name="connsiteY7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335280 h 1870938"/>
              <a:gd name="connsiteX3" fmla="*/ 12188825 w 12188825"/>
              <a:gd name="connsiteY3" fmla="*/ 1868714 h 1870938"/>
              <a:gd name="connsiteX4" fmla="*/ 6105607 w 12188825"/>
              <a:gd name="connsiteY4" fmla="*/ 1600444 h 1870938"/>
              <a:gd name="connsiteX5" fmla="*/ 1 w 12188825"/>
              <a:gd name="connsiteY5" fmla="*/ 1870938 h 1870938"/>
              <a:gd name="connsiteX6" fmla="*/ 0 w 12188825"/>
              <a:gd name="connsiteY6" fmla="*/ 0 h 1870938"/>
              <a:gd name="connsiteX0" fmla="*/ 0 w 12188825"/>
              <a:gd name="connsiteY0" fmla="*/ 0 h 1870938"/>
              <a:gd name="connsiteX1" fmla="*/ 12188825 w 12188825"/>
              <a:gd name="connsiteY1" fmla="*/ 0 h 1870938"/>
              <a:gd name="connsiteX2" fmla="*/ 12188825 w 12188825"/>
              <a:gd name="connsiteY2" fmla="*/ 1868714 h 1870938"/>
              <a:gd name="connsiteX3" fmla="*/ 6105607 w 12188825"/>
              <a:gd name="connsiteY3" fmla="*/ 1600444 h 1870938"/>
              <a:gd name="connsiteX4" fmla="*/ 1 w 12188825"/>
              <a:gd name="connsiteY4" fmla="*/ 1870938 h 1870938"/>
              <a:gd name="connsiteX5" fmla="*/ 0 w 12188825"/>
              <a:gd name="connsiteY5" fmla="*/ 0 h 187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5" h="1870938">
                <a:moveTo>
                  <a:pt x="0" y="0"/>
                </a:moveTo>
                <a:lnTo>
                  <a:pt x="12188825" y="0"/>
                </a:lnTo>
                <a:lnTo>
                  <a:pt x="12188825" y="1868714"/>
                </a:lnTo>
                <a:cubicBezTo>
                  <a:pt x="10420785" y="1698493"/>
                  <a:pt x="8336850" y="1600444"/>
                  <a:pt x="6105607" y="1600444"/>
                </a:cubicBezTo>
                <a:cubicBezTo>
                  <a:pt x="3864934" y="1600444"/>
                  <a:pt x="1772815" y="1699323"/>
                  <a:pt x="1" y="1870938"/>
                </a:cubicBezTo>
                <a:cubicBezTo>
                  <a:pt x="1" y="1247292"/>
                  <a:pt x="0" y="623646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3" name="Ορθογώνιο 12"/>
          <p:cNvSpPr/>
          <p:nvPr/>
        </p:nvSpPr>
        <p:spPr>
          <a:xfrm>
            <a:off x="1" y="0"/>
            <a:ext cx="12188824" cy="1812642"/>
          </a:xfrm>
          <a:custGeom>
            <a:avLst/>
            <a:gdLst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1 w 12188824"/>
              <a:gd name="connsiteY5" fmla="*/ 187545 h 1812642"/>
              <a:gd name="connsiteX6" fmla="*/ 0 w 12188824"/>
              <a:gd name="connsiteY6" fmla="*/ 0 h 1812642"/>
              <a:gd name="connsiteX0" fmla="*/ 0 w 12188824"/>
              <a:gd name="connsiteY0" fmla="*/ 0 h 1812642"/>
              <a:gd name="connsiteX1" fmla="*/ 12188824 w 12188824"/>
              <a:gd name="connsiteY1" fmla="*/ 0 h 1812642"/>
              <a:gd name="connsiteX2" fmla="*/ 12188824 w 12188824"/>
              <a:gd name="connsiteY2" fmla="*/ 1812642 h 1812642"/>
              <a:gd name="connsiteX3" fmla="*/ 6105607 w 12188824"/>
              <a:gd name="connsiteY3" fmla="*/ 1498429 h 1812642"/>
              <a:gd name="connsiteX4" fmla="*/ 1 w 12188824"/>
              <a:gd name="connsiteY4" fmla="*/ 1723203 h 1812642"/>
              <a:gd name="connsiteX5" fmla="*/ 0 w 12188824"/>
              <a:gd name="connsiteY5" fmla="*/ 0 h 181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824" h="1812642">
                <a:moveTo>
                  <a:pt x="0" y="0"/>
                </a:moveTo>
                <a:lnTo>
                  <a:pt x="12188824" y="0"/>
                </a:lnTo>
                <a:lnTo>
                  <a:pt x="12188824" y="1812642"/>
                </a:lnTo>
                <a:cubicBezTo>
                  <a:pt x="10427038" y="1644563"/>
                  <a:pt x="8126377" y="1513957"/>
                  <a:pt x="6105607" y="1498429"/>
                </a:cubicBezTo>
                <a:cubicBezTo>
                  <a:pt x="4065906" y="1482756"/>
                  <a:pt x="1772815" y="1551588"/>
                  <a:pt x="1" y="1723203"/>
                </a:cubicBezTo>
                <a:cubicBezTo>
                  <a:pt x="1" y="1148802"/>
                  <a:pt x="0" y="574401"/>
                  <a:pt x="0" y="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7" name="Ορθογώνιο 7"/>
          <p:cNvSpPr/>
          <p:nvPr/>
        </p:nvSpPr>
        <p:spPr bwMode="hidden">
          <a:xfrm>
            <a:off x="1" y="6354411"/>
            <a:ext cx="12188824" cy="503589"/>
          </a:xfrm>
          <a:custGeom>
            <a:avLst/>
            <a:gdLst/>
            <a:ahLst/>
            <a:cxnLst/>
            <a:rect l="l" t="t" r="r" b="b"/>
            <a:pathLst>
              <a:path w="12188824" h="503589">
                <a:moveTo>
                  <a:pt x="6105606" y="0"/>
                </a:moveTo>
                <a:cubicBezTo>
                  <a:pt x="8336849" y="0"/>
                  <a:pt x="10420784" y="98049"/>
                  <a:pt x="12188824" y="268270"/>
                </a:cubicBezTo>
                <a:lnTo>
                  <a:pt x="12188824" y="503589"/>
                </a:lnTo>
                <a:lnTo>
                  <a:pt x="0" y="503589"/>
                </a:lnTo>
                <a:lnTo>
                  <a:pt x="0" y="270494"/>
                </a:lnTo>
                <a:cubicBezTo>
                  <a:pt x="1772814" y="98879"/>
                  <a:pt x="3864933" y="0"/>
                  <a:pt x="6105606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 dirty="0"/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 bwMode="white">
          <a:xfrm>
            <a:off x="1522414" y="274638"/>
            <a:ext cx="9144000" cy="1096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Επεξεργασία στυλ κειμένου υποδείγματος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1525138" y="6518274"/>
            <a:ext cx="5864674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noProof="0" dirty="0"/>
              <a:t>Προσθήκη υποσέλιδου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18412" y="6518274"/>
            <a:ext cx="1676400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0D97A34-DF6C-4D49-9993-ACED94A6B5CE}" type="datetime1">
              <a:rPr lang="el-GR" noProof="0" smtClean="0"/>
              <a:t>6/1/2026</a:t>
            </a:fld>
            <a:endParaRPr lang="el-GR" noProof="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523412" y="6518274"/>
            <a:ext cx="1143002" cy="3206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5382E9EE-A870-438B-947A-FF671DFAFC96}" type="slidenum">
              <a:rPr lang="el-GR" noProof="0" smtClean="0"/>
              <a:pPr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val="424876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vOsVG9scWM?si=hyl6t9VhXiT_Rw2J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Bmzh-Gr-AM?si=Pm-9Vjy_jINAZYQA" TargetMode="External"/><Relationship Id="rId2" Type="http://schemas.openxmlformats.org/officeDocument/2006/relationships/hyperlink" Target="https://youtu.be/gPvGYgu51JA?si=xjA_cmDoIi0p3zN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_7IdDqyzE4?si=6jcZHgOgPiBijpMD" TargetMode="External"/><Relationship Id="rId2" Type="http://schemas.openxmlformats.org/officeDocument/2006/relationships/hyperlink" Target="https://youtu.be/N6lJo-M1bC4?si=XiJnqilLXgJGMIv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le2i7s_BGI4?si=Nrgjg5Lx7uYHEpHk" TargetMode="External"/><Relationship Id="rId5" Type="http://schemas.openxmlformats.org/officeDocument/2006/relationships/hyperlink" Target="https://youtu.be/ZjphaXXEU9o?si=pthMjNU1_l99X_sa" TargetMode="External"/><Relationship Id="rId4" Type="http://schemas.openxmlformats.org/officeDocument/2006/relationships/hyperlink" Target="https://youtu.be/IsHoLGk0ETc?si=ww7VajCkDE0-P4p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youtu.be/iVI1wtN9mEA?si=iKDN8wfMSxv0bQif" TargetMode="External"/><Relationship Id="rId4" Type="http://schemas.openxmlformats.org/officeDocument/2006/relationships/hyperlink" Target="https://youtu.be/9ZP4JbSpTwY?si=KwRe0ZMpuQI0Qqh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Ένταση</a:t>
            </a:r>
          </a:p>
        </p:txBody>
      </p:sp>
      <p:pic>
        <p:nvPicPr>
          <p:cNvPr id="10" name="Θέση εικόνας 9" descr="Πλήκτρα πιάνου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3"/>
          <a:stretch>
            <a:fillRect/>
          </a:stretch>
        </p:blipFill>
        <p:spPr/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Υπότιτλος</a:t>
            </a:r>
          </a:p>
        </p:txBody>
      </p:sp>
    </p:spTree>
    <p:extLst>
      <p:ext uri="{BB962C8B-B14F-4D97-AF65-F5344CB8AC3E}">
        <p14:creationId xmlns:p14="http://schemas.microsoft.com/office/powerpoint/2010/main" val="134942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E5AB3C4-C66B-1464-5BCC-32CDEFDC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3ο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D4CD59-4ABF-7A7B-5110-7EA9E6B5A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el-GR" dirty="0"/>
              <a:t>Συνοδέψτε ρυθμικά, το δημοτικό τραγούδι «</a:t>
            </a:r>
            <a:r>
              <a:rPr lang="el-GR" dirty="0" err="1"/>
              <a:t>Σαμιώτισσα</a:t>
            </a:r>
            <a:r>
              <a:rPr lang="el-GR" dirty="0"/>
              <a:t>» με κρουστά όργανα. </a:t>
            </a:r>
          </a:p>
          <a:p>
            <a:pPr marL="0" indent="457200" algn="just">
              <a:buNone/>
            </a:pPr>
            <a:r>
              <a:rPr lang="el-GR" dirty="0"/>
              <a:t>Χωριστείτε σε τρεις ομάδες. Η Α ομάδα θα χρησιμοποιήσει όργανα που παράγουν δυνατούς ήχους (ντέφι, </a:t>
            </a:r>
            <a:r>
              <a:rPr lang="el-GR" dirty="0" err="1"/>
              <a:t>ταμπουρίνο</a:t>
            </a:r>
            <a:r>
              <a:rPr lang="el-GR" dirty="0"/>
              <a:t>, </a:t>
            </a:r>
            <a:r>
              <a:rPr lang="el-GR" dirty="0" err="1"/>
              <a:t>πιατίνι</a:t>
            </a:r>
            <a:r>
              <a:rPr lang="el-GR" dirty="0"/>
              <a:t>) ή Β ομάδα θα χρησιμοποιήσει όργανα που παράγουν σιγανούς ήχους (καστανιέτες, ξυλάκια, μαράκες) και η Γ ομάδα θα τραγουδά.</a:t>
            </a:r>
          </a:p>
          <a:p>
            <a:pPr marL="0" indent="457200" algn="just">
              <a:buNone/>
            </a:pPr>
            <a:r>
              <a:rPr lang="el-GR" dirty="0"/>
              <a:t>Η Γ ομάδα θα τραγουδά κάθε στίχο την πρώτη φορά δυνατά και τη δεύτερη (στις επαναλήψεις) σιγανά. Παράλληλα, η ομάδα Α θα συνοδεύει με τα μουσικά της όργανα, μόνο όταν η ομάδα Γ θα τραγουδά δυνατά και η Β θα συνοδεύει μόνο οντά η Γ τραγουδά σιγανά. </a:t>
            </a:r>
          </a:p>
          <a:p>
            <a:pPr marL="0" indent="457200" algn="just">
              <a:buNone/>
            </a:pPr>
            <a:endParaRPr lang="el-GR" dirty="0"/>
          </a:p>
          <a:p>
            <a:pPr marL="0" indent="457200" algn="just">
              <a:buNone/>
            </a:pPr>
            <a:r>
              <a:rPr lang="en-US" dirty="0">
                <a:hlinkClick r:id="rId2"/>
              </a:rPr>
              <a:t>https://youtu.be/0vOsVG9scWM?si=hyl6t9VhXiT_Rw2J</a:t>
            </a:r>
            <a:endParaRPr lang="en-US" dirty="0"/>
          </a:p>
          <a:p>
            <a:pPr marL="0" indent="457200" algn="just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49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ACEE5D-D5BA-E969-B2BE-A7AF0723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61B1CD-C2ED-3F4C-F6E9-989131F94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10044606" cy="42672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l-GR" sz="2600" dirty="0" err="1"/>
              <a:t>Σαμιώτισσα</a:t>
            </a:r>
            <a:r>
              <a:rPr lang="el-GR" sz="2600" dirty="0"/>
              <a:t>, </a:t>
            </a:r>
            <a:r>
              <a:rPr lang="el-GR" sz="2600" dirty="0" err="1"/>
              <a:t>Σαμιώτισσα</a:t>
            </a:r>
            <a:r>
              <a:rPr lang="el-GR" sz="2600" dirty="0"/>
              <a:t>, πότε θα πας στη Σάμο; 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2600" dirty="0"/>
              <a:t>   ρόδα θα ρίξω στο γιαλό, </a:t>
            </a:r>
            <a:r>
              <a:rPr lang="el-GR" sz="2600" dirty="0" err="1"/>
              <a:t>Σαμιώτισσα</a:t>
            </a:r>
            <a:r>
              <a:rPr lang="el-GR" sz="2600" dirty="0"/>
              <a:t>, τριαντάφυλλά στην άμμο (2)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l-GR" sz="2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2.  </a:t>
            </a:r>
            <a:r>
              <a:rPr lang="el-GR" sz="2600" dirty="0" err="1"/>
              <a:t>Σαμιώτισσα</a:t>
            </a:r>
            <a:r>
              <a:rPr lang="el-GR" sz="2600" dirty="0"/>
              <a:t> με τις ελιές και με τα μαύρα μάτια (2)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    έκανες την καρδούλα μου, </a:t>
            </a:r>
            <a:r>
              <a:rPr lang="el-GR" sz="2600" dirty="0" err="1"/>
              <a:t>Σαμιώτισσα</a:t>
            </a:r>
            <a:r>
              <a:rPr lang="el-GR" sz="2600" dirty="0"/>
              <a:t>, σαράντα δυο κομμάτια (2)</a:t>
            </a: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3.  Και με τη βάρκα που θα πας χρυσά πανιά θα βάλω, (2)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   μαλαματένια τα κουπιά, </a:t>
            </a:r>
            <a:r>
              <a:rPr lang="el-GR" sz="2600" dirty="0" err="1"/>
              <a:t>Σαμιώτισσα</a:t>
            </a:r>
            <a:r>
              <a:rPr lang="el-GR" sz="2600" dirty="0"/>
              <a:t>, για να ‘</a:t>
            </a:r>
            <a:r>
              <a:rPr lang="el-GR" sz="2600" dirty="0" err="1"/>
              <a:t>ρθω</a:t>
            </a:r>
            <a:r>
              <a:rPr lang="el-GR" sz="2600" dirty="0"/>
              <a:t> να σε πάρω (2)</a:t>
            </a:r>
          </a:p>
          <a:p>
            <a:pPr marL="0" indent="0">
              <a:spcBef>
                <a:spcPts val="0"/>
              </a:spcBef>
              <a:buNone/>
            </a:pPr>
            <a:endParaRPr lang="el-GR" sz="2600" dirty="0"/>
          </a:p>
          <a:p>
            <a:pPr marL="457200" indent="-457200">
              <a:spcBef>
                <a:spcPts val="0"/>
              </a:spcBef>
              <a:buAutoNum type="arabicPeriod" startAt="4"/>
            </a:pPr>
            <a:r>
              <a:rPr lang="el-GR" sz="2600" dirty="0" err="1"/>
              <a:t>Σαμιώτισσα</a:t>
            </a:r>
            <a:r>
              <a:rPr lang="el-GR" sz="2600" dirty="0"/>
              <a:t>, ο έρωτας δε θέλει πορτοκάλια (2)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600" dirty="0"/>
              <a:t>    έχει και αλλού πορτοκαλιές </a:t>
            </a:r>
            <a:r>
              <a:rPr lang="el-GR" sz="2600" dirty="0" err="1"/>
              <a:t>Σαμιώτισσα</a:t>
            </a:r>
            <a:r>
              <a:rPr lang="el-GR" sz="2600" dirty="0"/>
              <a:t>, που κάνουν πορτοκάλια (2)</a:t>
            </a:r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  <a:p>
            <a:pPr marL="0" indent="0">
              <a:spcBef>
                <a:spcPts val="0"/>
              </a:spcBef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14DE60-F234-ADC5-F33E-1D8B53A15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4ο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53524C7-9DC9-03B9-E86A-578DB4C3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b="1" dirty="0"/>
              <a:t>Ώρα να παίξουμε…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Συμμετέχουμε στα μουσικοκινητικά παιχνίδια: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Στα γόνατα στα γόνατα…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https://youtu.be/gPvGYgu51JA?si=xjA_cmDoIi0p3zNo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Κεφάλι, ώμοι, γόνατα και πόδια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https://youtu.be/CBmzh-Gr-AM?si=Pm-9Vjy_jINAZYQA</a:t>
            </a: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Μακριά στην Ισπανία…όλε</a:t>
            </a:r>
          </a:p>
        </p:txBody>
      </p:sp>
    </p:spTree>
    <p:extLst>
      <p:ext uri="{BB962C8B-B14F-4D97-AF65-F5344CB8AC3E}">
        <p14:creationId xmlns:p14="http://schemas.microsoft.com/office/powerpoint/2010/main" val="308791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17F4A4C-4AA5-97B7-17F4-69D25C4DA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5ο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59FA8D-85E6-54CF-B8CD-C769CFF60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400" b="1" dirty="0"/>
              <a:t>Ακολουθήστε την μελωδική γραμμή με το μολύβι σας…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2"/>
              </a:rPr>
              <a:t>https://youtu.be/N6lJo-M1bC4?si=XiJnqilLXgJGMIvM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3"/>
              </a:rPr>
              <a:t>https://youtu.be/k_7IdDqyzE4?si=6jcZHgOgPiBijpMD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hlinkClick r:id="rId4"/>
              </a:rPr>
              <a:t>https://youtu.be/IsHoLGk0ETc?si=ww7VajCkDE0-P4pz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sz="2400" b="1" dirty="0"/>
              <a:t>Κάτι διαφορετικό…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hlinkClick r:id="rId5"/>
              </a:rPr>
              <a:t>https://youtu.be/ZjphaXXEU9o?si=pthMjNU1_l99X_sa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hlinkClick r:id="rId6"/>
              </a:rPr>
              <a:t>https://youtu.be/le2i7s_BGI4?si=Nrgjg5Lx7uYHEpHk</a:t>
            </a:r>
            <a:endParaRPr lang="en-US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482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86D8E82-8BB1-7059-CC0A-A29918CA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Ένταση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FD4F65C-1272-B428-1CF3-3EE5EABC5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el-GR" dirty="0"/>
              <a:t>Η ένταση είναι ένα ιδιαίτερο χαρακτηριστικό του ήχου που προσδιορίζει τις διαβαθμίσεις του «δυνατά» και «σιγά ή σιγανά». Οι διαβαθμίσεις αυτές προσθέτουν χρωματισμό και ποικίλα στον ήχο καθώς και βοηθούν στην καλύτερη έκφραση νοήματος στη μουσική. </a:t>
            </a:r>
          </a:p>
          <a:p>
            <a:pPr marL="0" indent="457200" algn="just">
              <a:buNone/>
            </a:pPr>
            <a:r>
              <a:rPr lang="el-GR" dirty="0"/>
              <a:t>Η ένταση ενός ήχου εξαρτάται από το πλάτος της παλμικής δόνησης του </a:t>
            </a:r>
            <a:r>
              <a:rPr lang="el-GR" dirty="0" err="1"/>
              <a:t>ηχογόνου</a:t>
            </a:r>
            <a:r>
              <a:rPr lang="el-GR" dirty="0"/>
              <a:t> σώματος, τη στιγμή που φτάνει στο αυτί μας. Όσο βιαιότερη – εντονότερη είναι η αιτία που θα προκαλέσει παλμούς σ΄ ένα ηχογόνο σώμα, τόσο μεγαλύτερου πλάτους παλμούς θα παράγει αυτό. Για παράδειγμα, όσο δυνατότερα χτυπιέται μια χορδή, τόσο πιο μεγάλη είναι η ταλάντωση της και κατά συνέπεια τόσο μεγαλύτερη ένταση έχει ο ήχος που προκαλείται.</a:t>
            </a:r>
          </a:p>
          <a:p>
            <a:pPr marL="0" indent="457200" algn="just">
              <a:buNone/>
            </a:pPr>
            <a:r>
              <a:rPr lang="el-GR" dirty="0"/>
              <a:t>Όσο περισσότερο απομακρύνεται κάποιος από την ηχητική πηγή, τόσο η ένταση του ήχου μειώνεται, καθώς η παλμική δόνηση διαμοιράζεται σε χώρο όλο και μεγαλύτερο.</a:t>
            </a:r>
          </a:p>
        </p:txBody>
      </p:sp>
    </p:spTree>
    <p:extLst>
      <p:ext uri="{BB962C8B-B14F-4D97-AF65-F5344CB8AC3E}">
        <p14:creationId xmlns:p14="http://schemas.microsoft.com/office/powerpoint/2010/main" val="15947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93A6E0B-6D49-DBDE-66A7-08EF5CFE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Μονάδα μέτρησης του ήχου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063E564-3277-D1EB-4561-4F92E5DE6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489" y="1905000"/>
            <a:ext cx="4419599" cy="4267200"/>
          </a:xfrm>
        </p:spPr>
        <p:txBody>
          <a:bodyPr/>
          <a:lstStyle/>
          <a:p>
            <a:pPr marL="0" indent="457200" algn="just">
              <a:buNone/>
            </a:pPr>
            <a:r>
              <a:rPr lang="el-GR" dirty="0"/>
              <a:t>Ως μονάδα μέτρησης της έντασης του ήχου ορίζεται το </a:t>
            </a:r>
            <a:r>
              <a:rPr lang="en-US" b="1" dirty="0"/>
              <a:t>Bel, </a:t>
            </a:r>
            <a:r>
              <a:rPr lang="el-GR" dirty="0"/>
              <a:t>αλλά στη πράξη χρησιμοποιείται το υποπολλαπλάσιο της, το </a:t>
            </a:r>
            <a:r>
              <a:rPr lang="en-US" b="1" dirty="0"/>
              <a:t>Decibel</a:t>
            </a:r>
            <a:r>
              <a:rPr lang="en-US" dirty="0"/>
              <a:t>.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7ED4A5C0-1559-8375-100F-A1028AD133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31" y="3282275"/>
            <a:ext cx="3408313" cy="2839125"/>
          </a:xfrm>
          <a:ln w="57150">
            <a:solidFill>
              <a:schemeClr val="accent1"/>
            </a:solidFill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1CD444B8-AC48-E29D-1AC4-AAB8EEF76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40" y="1905000"/>
            <a:ext cx="4687097" cy="426720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94922BE9-FFDE-E467-C6BC-DEBB9CB2F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086" y="1905248"/>
            <a:ext cx="2476500" cy="42161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9440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DFBF51-A23C-6E57-5783-565F4B75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Κύριες ενδείξεις της έντασης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2676CFC-8A08-C099-1F3B-61818A670A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3" y="1981638"/>
            <a:ext cx="4000500" cy="4114800"/>
          </a:xfrm>
          <a:ln w="57150">
            <a:solidFill>
              <a:schemeClr val="accent1"/>
            </a:solidFill>
          </a:ln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F6B75E96-6D01-D6F7-291F-130CD1CC8E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2" y="1905438"/>
            <a:ext cx="3511639" cy="4267200"/>
          </a:xfr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0DC8F255-536E-B44C-01BF-86D866FBDD2D}"/>
              </a:ext>
            </a:extLst>
          </p:cNvPr>
          <p:cNvSpPr/>
          <p:nvPr/>
        </p:nvSpPr>
        <p:spPr>
          <a:xfrm>
            <a:off x="9406780" y="1981638"/>
            <a:ext cx="2376264" cy="4114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hlinkClick r:id="rId4"/>
              </a:rPr>
              <a:t>https://youtu.be/9ZP4JbSpTwY?si=KwRe0ZMpuQI0Qqhq</a:t>
            </a:r>
            <a:endParaRPr lang="el-GR" dirty="0"/>
          </a:p>
          <a:p>
            <a:pPr algn="ctr"/>
            <a:endParaRPr lang="el-GR" dirty="0"/>
          </a:p>
          <a:p>
            <a:pPr algn="ctr"/>
            <a:r>
              <a:rPr lang="en-US" dirty="0">
                <a:hlinkClick r:id="rId5"/>
              </a:rPr>
              <a:t>https://youtu.be/iVI1wtN9mEA?si=iKDN8wfMSxv0bQif</a:t>
            </a:r>
            <a:endParaRPr lang="el-GR" dirty="0"/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942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B778F57-0A5A-851D-6EA2-E8EFB09A3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620688"/>
            <a:ext cx="9790037" cy="43924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4100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E8FE15D-300A-DCC8-3BBA-7D92D332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1ο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DEC393-233D-601F-473D-23B575FB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7200" algn="just">
              <a:buNone/>
            </a:pPr>
            <a:r>
              <a:rPr lang="el-GR" dirty="0"/>
              <a:t>Προσπαθήστε να πείτε τις παρακάτω παροιμίες με αλλαγές στην ένταση, με βάση τις ενδείξεις </a:t>
            </a:r>
            <a:r>
              <a:rPr lang="en-US" dirty="0"/>
              <a:t>pianissimo, piano, forte, fortissimo, crescendo, diminuendo.</a:t>
            </a: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el-GR" dirty="0"/>
              <a:t>Κράτα με να σε κρατώ να ανεβούμε το βουνό.</a:t>
            </a: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el-GR" dirty="0"/>
              <a:t>Κάλλιο πέντε και στο χέρι, παρά δέκα και καρτέρι.</a:t>
            </a: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el-GR" dirty="0"/>
              <a:t>Των φρονίμων τα παιδιά πριν πεινάσουν μαγειρεύουν.</a:t>
            </a:r>
          </a:p>
          <a:p>
            <a:pPr indent="457200" algn="just">
              <a:buFont typeface="Wingdings" panose="05000000000000000000" pitchFamily="2" charset="2"/>
              <a:buChar char="v"/>
            </a:pPr>
            <a:r>
              <a:rPr lang="el-GR" dirty="0"/>
              <a:t>Όπου λαλούν πολλά κοκόρια αργεί να ξημερώσει.</a:t>
            </a:r>
          </a:p>
        </p:txBody>
      </p:sp>
    </p:spTree>
    <p:extLst>
      <p:ext uri="{BB962C8B-B14F-4D97-AF65-F5344CB8AC3E}">
        <p14:creationId xmlns:p14="http://schemas.microsoft.com/office/powerpoint/2010/main" val="100280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2C16BC-68A6-7547-08E6-05803870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Εργαστήριο 2ο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3227FC4-3364-E660-7785-6C3DFF37D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4678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Επιλέγουμε το τραγούδι Ρούντολφ το ελαφάκι ή τρίγωνα κάλαντα. </a:t>
            </a:r>
          </a:p>
          <a:p>
            <a:pPr marL="0" indent="0">
              <a:buNone/>
            </a:pPr>
            <a:r>
              <a:rPr lang="el-GR" dirty="0"/>
              <a:t>Προσπαθήστε να το τραγουδήσετε ακολουθώντας τις παρακάτω εντολές.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Piano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Pianissimo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Diminuendo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Fortissimo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Crescendo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Piano       Forte (</a:t>
            </a:r>
            <a:r>
              <a:rPr lang="el-GR" dirty="0"/>
              <a:t>εναλλαγή σε κάθε παράγραφο)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Diminuendo       crescendo</a:t>
            </a:r>
            <a:r>
              <a:rPr lang="el-GR" dirty="0"/>
              <a:t> (εναλλαγή στο ρεφρέν)</a:t>
            </a:r>
          </a:p>
        </p:txBody>
      </p:sp>
      <p:cxnSp>
        <p:nvCxnSpPr>
          <p:cNvPr id="5" name="Ευθύγραμμο βέλος σύνδεσης 4">
            <a:extLst>
              <a:ext uri="{FF2B5EF4-FFF2-40B4-BE49-F238E27FC236}">
                <a16:creationId xmlns:a16="http://schemas.microsoft.com/office/drawing/2014/main" id="{1CBADA4F-46FF-842D-BAAB-6C0637BD74C6}"/>
              </a:ext>
            </a:extLst>
          </p:cNvPr>
          <p:cNvCxnSpPr/>
          <p:nvPr/>
        </p:nvCxnSpPr>
        <p:spPr>
          <a:xfrm>
            <a:off x="2782044" y="5877272"/>
            <a:ext cx="5760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7DAEBD8-D5FE-868F-129D-917C1CCE5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6237312"/>
            <a:ext cx="658425" cy="1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5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F05060B-30B9-C88C-9300-86105B9A4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4" y="147072"/>
            <a:ext cx="10369152" cy="5834537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9012BA-8918-8827-F569-C69D0A01A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33" y="147072"/>
            <a:ext cx="5256584" cy="583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4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D350F7ED-41A4-E747-78F8-97F987BD0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" y="0"/>
            <a:ext cx="5637352" cy="6381328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BF1BE318-21C2-2D1C-6B17-E1AF59514C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0"/>
            <a:ext cx="6174771" cy="61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0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Καμπύλες 16x9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224849_TF02801094" id="{74A89C6C-788F-4F57-93CD-B9708F8DB984}" vid="{ECDC5F55-774F-434E-BD3F-040173FDD23D}"/>
    </a:ext>
  </a:extLst>
</a:theme>
</file>

<file path=ppt/theme/theme2.xml><?xml version="1.0" encoding="utf-8"?>
<a:theme xmlns:a="http://schemas.openxmlformats.org/drawingml/2006/main" name="Θέμα του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Curves_16x9">
      <a:dk1>
        <a:sysClr val="windowText" lastClr="000000"/>
      </a:dk1>
      <a:lt1>
        <a:sysClr val="window" lastClr="FFFFFF"/>
      </a:lt1>
      <a:dk2>
        <a:srgbClr val="1D4D53"/>
      </a:dk2>
      <a:lt2>
        <a:srgbClr val="96D2DA"/>
      </a:lt2>
      <a:accent1>
        <a:srgbClr val="00B1C5"/>
      </a:accent1>
      <a:accent2>
        <a:srgbClr val="49AF0A"/>
      </a:accent2>
      <a:accent3>
        <a:srgbClr val="6457DB"/>
      </a:accent3>
      <a:accent4>
        <a:srgbClr val="CF4895"/>
      </a:accent4>
      <a:accent5>
        <a:srgbClr val="0065E1"/>
      </a:accent5>
      <a:accent6>
        <a:srgbClr val="A84BE1"/>
      </a:accent6>
      <a:hlink>
        <a:srgbClr val="CF4895"/>
      </a:hlink>
      <a:folHlink>
        <a:srgbClr val="7F7F7F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Παρουσίαση με μουσικές καμπύλες (ευρεία οθόνη)</Template>
  <TotalTime>658</TotalTime>
  <Words>679</Words>
  <Application>Microsoft Office PowerPoint</Application>
  <PresentationFormat>Προσαρμογή</PresentationFormat>
  <Paragraphs>65</Paragraphs>
  <Slides>13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7" baseType="lpstr">
      <vt:lpstr>Arial</vt:lpstr>
      <vt:lpstr>Euphemia</vt:lpstr>
      <vt:lpstr>Wingdings</vt:lpstr>
      <vt:lpstr>Καμπύλες 16x9</vt:lpstr>
      <vt:lpstr>Ένταση</vt:lpstr>
      <vt:lpstr>Ένταση</vt:lpstr>
      <vt:lpstr>Μονάδα μέτρησης του ήχου</vt:lpstr>
      <vt:lpstr>Κύριες ενδείξεις της έντασης</vt:lpstr>
      <vt:lpstr>Παρουσίαση του PowerPoint</vt:lpstr>
      <vt:lpstr>Εργαστήριο 1ο</vt:lpstr>
      <vt:lpstr>Εργαστήριο 2ο</vt:lpstr>
      <vt:lpstr>Παρουσίαση του PowerPoint</vt:lpstr>
      <vt:lpstr>Παρουσίαση του PowerPoint</vt:lpstr>
      <vt:lpstr>Εργαστήριο 3ο</vt:lpstr>
      <vt:lpstr>Παρουσίαση του PowerPoint</vt:lpstr>
      <vt:lpstr>Εργαστήριο 4ο</vt:lpstr>
      <vt:lpstr>Εργαστήριο 5ο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Nena</dc:creator>
  <cp:lastModifiedBy>Nena</cp:lastModifiedBy>
  <cp:revision>18</cp:revision>
  <dcterms:created xsi:type="dcterms:W3CDTF">2025-11-30T12:00:15Z</dcterms:created>
  <dcterms:modified xsi:type="dcterms:W3CDTF">2026-01-06T19:11:22Z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