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2" d="100"/>
          <a:sy n="82" d="100"/>
        </p:scale>
        <p:origin x="72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7BB020E-F8AE-DF1C-8111-8A3C30F5A0D7}"/>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1442D4E4-9478-F98F-ED8A-BEE71D2DA26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ED27F82B-2CCA-9276-4C87-88146D305539}"/>
              </a:ext>
            </a:extLst>
          </p:cNvPr>
          <p:cNvSpPr>
            <a:spLocks noGrp="1"/>
          </p:cNvSpPr>
          <p:nvPr>
            <p:ph type="dt" sz="half" idx="10"/>
          </p:nvPr>
        </p:nvSpPr>
        <p:spPr/>
        <p:txBody>
          <a:bodyPr/>
          <a:lstStyle/>
          <a:p>
            <a:fld id="{5FA7EDE8-6624-4104-A301-B0F709875354}" type="datetimeFigureOut">
              <a:rPr lang="el-GR" smtClean="0"/>
              <a:t>10/01/2024</a:t>
            </a:fld>
            <a:endParaRPr lang="el-GR"/>
          </a:p>
        </p:txBody>
      </p:sp>
      <p:sp>
        <p:nvSpPr>
          <p:cNvPr id="5" name="Θέση υποσέλιδου 4">
            <a:extLst>
              <a:ext uri="{FF2B5EF4-FFF2-40B4-BE49-F238E27FC236}">
                <a16:creationId xmlns:a16="http://schemas.microsoft.com/office/drawing/2014/main" id="{35EA1049-3FA7-7718-B6B2-009416AF3377}"/>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699ABBEF-1E88-E324-5588-FE63BD448569}"/>
              </a:ext>
            </a:extLst>
          </p:cNvPr>
          <p:cNvSpPr>
            <a:spLocks noGrp="1"/>
          </p:cNvSpPr>
          <p:nvPr>
            <p:ph type="sldNum" sz="quarter" idx="12"/>
          </p:nvPr>
        </p:nvSpPr>
        <p:spPr/>
        <p:txBody>
          <a:bodyPr/>
          <a:lstStyle/>
          <a:p>
            <a:fld id="{9B2DAC04-9C2B-4932-97F5-46F3CC7D1A9C}" type="slidenum">
              <a:rPr lang="el-GR" smtClean="0"/>
              <a:t>‹#›</a:t>
            </a:fld>
            <a:endParaRPr lang="el-GR"/>
          </a:p>
        </p:txBody>
      </p:sp>
    </p:spTree>
    <p:extLst>
      <p:ext uri="{BB962C8B-B14F-4D97-AF65-F5344CB8AC3E}">
        <p14:creationId xmlns:p14="http://schemas.microsoft.com/office/powerpoint/2010/main" val="11196125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F1887BB-68D2-66A0-7705-BF3D89937FB7}"/>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CF3EDD7B-A6E4-DC5B-294C-20DB078FE194}"/>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F6385BEB-01C7-DAA8-03C9-4A0BFB59C198}"/>
              </a:ext>
            </a:extLst>
          </p:cNvPr>
          <p:cNvSpPr>
            <a:spLocks noGrp="1"/>
          </p:cNvSpPr>
          <p:nvPr>
            <p:ph type="dt" sz="half" idx="10"/>
          </p:nvPr>
        </p:nvSpPr>
        <p:spPr/>
        <p:txBody>
          <a:bodyPr/>
          <a:lstStyle/>
          <a:p>
            <a:fld id="{5FA7EDE8-6624-4104-A301-B0F709875354}" type="datetimeFigureOut">
              <a:rPr lang="el-GR" smtClean="0"/>
              <a:t>10/01/2024</a:t>
            </a:fld>
            <a:endParaRPr lang="el-GR"/>
          </a:p>
        </p:txBody>
      </p:sp>
      <p:sp>
        <p:nvSpPr>
          <p:cNvPr id="5" name="Θέση υποσέλιδου 4">
            <a:extLst>
              <a:ext uri="{FF2B5EF4-FFF2-40B4-BE49-F238E27FC236}">
                <a16:creationId xmlns:a16="http://schemas.microsoft.com/office/drawing/2014/main" id="{AA9EC6DC-ACB4-3B95-74F9-9A2A386CFC11}"/>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40EDF528-CEFC-CBFD-BD36-E253BD9FDFC2}"/>
              </a:ext>
            </a:extLst>
          </p:cNvPr>
          <p:cNvSpPr>
            <a:spLocks noGrp="1"/>
          </p:cNvSpPr>
          <p:nvPr>
            <p:ph type="sldNum" sz="quarter" idx="12"/>
          </p:nvPr>
        </p:nvSpPr>
        <p:spPr/>
        <p:txBody>
          <a:bodyPr/>
          <a:lstStyle/>
          <a:p>
            <a:fld id="{9B2DAC04-9C2B-4932-97F5-46F3CC7D1A9C}" type="slidenum">
              <a:rPr lang="el-GR" smtClean="0"/>
              <a:t>‹#›</a:t>
            </a:fld>
            <a:endParaRPr lang="el-GR"/>
          </a:p>
        </p:txBody>
      </p:sp>
    </p:spTree>
    <p:extLst>
      <p:ext uri="{BB962C8B-B14F-4D97-AF65-F5344CB8AC3E}">
        <p14:creationId xmlns:p14="http://schemas.microsoft.com/office/powerpoint/2010/main" val="31786664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F1BA8190-2576-9011-8447-AC016A1D5905}"/>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0F59472B-C1EE-2E00-DDD9-672D81841B9B}"/>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C7C2CDAC-7B7D-1470-D8F1-BB321F92BA04}"/>
              </a:ext>
            </a:extLst>
          </p:cNvPr>
          <p:cNvSpPr>
            <a:spLocks noGrp="1"/>
          </p:cNvSpPr>
          <p:nvPr>
            <p:ph type="dt" sz="half" idx="10"/>
          </p:nvPr>
        </p:nvSpPr>
        <p:spPr/>
        <p:txBody>
          <a:bodyPr/>
          <a:lstStyle/>
          <a:p>
            <a:fld id="{5FA7EDE8-6624-4104-A301-B0F709875354}" type="datetimeFigureOut">
              <a:rPr lang="el-GR" smtClean="0"/>
              <a:t>10/01/2024</a:t>
            </a:fld>
            <a:endParaRPr lang="el-GR"/>
          </a:p>
        </p:txBody>
      </p:sp>
      <p:sp>
        <p:nvSpPr>
          <p:cNvPr id="5" name="Θέση υποσέλιδου 4">
            <a:extLst>
              <a:ext uri="{FF2B5EF4-FFF2-40B4-BE49-F238E27FC236}">
                <a16:creationId xmlns:a16="http://schemas.microsoft.com/office/drawing/2014/main" id="{16EF629D-A6C7-D249-E2AF-8884524466F9}"/>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A448DE7C-50E8-1E02-3763-275B3AFFB962}"/>
              </a:ext>
            </a:extLst>
          </p:cNvPr>
          <p:cNvSpPr>
            <a:spLocks noGrp="1"/>
          </p:cNvSpPr>
          <p:nvPr>
            <p:ph type="sldNum" sz="quarter" idx="12"/>
          </p:nvPr>
        </p:nvSpPr>
        <p:spPr/>
        <p:txBody>
          <a:bodyPr/>
          <a:lstStyle/>
          <a:p>
            <a:fld id="{9B2DAC04-9C2B-4932-97F5-46F3CC7D1A9C}" type="slidenum">
              <a:rPr lang="el-GR" smtClean="0"/>
              <a:t>‹#›</a:t>
            </a:fld>
            <a:endParaRPr lang="el-GR"/>
          </a:p>
        </p:txBody>
      </p:sp>
    </p:spTree>
    <p:extLst>
      <p:ext uri="{BB962C8B-B14F-4D97-AF65-F5344CB8AC3E}">
        <p14:creationId xmlns:p14="http://schemas.microsoft.com/office/powerpoint/2010/main" val="3844127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79CD534-1071-E357-7BD5-56660881D6A9}"/>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004FAA04-688C-BC67-C4E4-DB85BF21C5A8}"/>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CCB4D187-AD35-244A-7D32-0D087D5ABD0C}"/>
              </a:ext>
            </a:extLst>
          </p:cNvPr>
          <p:cNvSpPr>
            <a:spLocks noGrp="1"/>
          </p:cNvSpPr>
          <p:nvPr>
            <p:ph type="dt" sz="half" idx="10"/>
          </p:nvPr>
        </p:nvSpPr>
        <p:spPr/>
        <p:txBody>
          <a:bodyPr/>
          <a:lstStyle/>
          <a:p>
            <a:fld id="{5FA7EDE8-6624-4104-A301-B0F709875354}" type="datetimeFigureOut">
              <a:rPr lang="el-GR" smtClean="0"/>
              <a:t>10/01/2024</a:t>
            </a:fld>
            <a:endParaRPr lang="el-GR"/>
          </a:p>
        </p:txBody>
      </p:sp>
      <p:sp>
        <p:nvSpPr>
          <p:cNvPr id="5" name="Θέση υποσέλιδου 4">
            <a:extLst>
              <a:ext uri="{FF2B5EF4-FFF2-40B4-BE49-F238E27FC236}">
                <a16:creationId xmlns:a16="http://schemas.microsoft.com/office/drawing/2014/main" id="{7A35CD58-FE23-B634-856B-D0657FE01451}"/>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4860AF93-1AB9-9424-3006-87C2DA517604}"/>
              </a:ext>
            </a:extLst>
          </p:cNvPr>
          <p:cNvSpPr>
            <a:spLocks noGrp="1"/>
          </p:cNvSpPr>
          <p:nvPr>
            <p:ph type="sldNum" sz="quarter" idx="12"/>
          </p:nvPr>
        </p:nvSpPr>
        <p:spPr/>
        <p:txBody>
          <a:bodyPr/>
          <a:lstStyle/>
          <a:p>
            <a:fld id="{9B2DAC04-9C2B-4932-97F5-46F3CC7D1A9C}" type="slidenum">
              <a:rPr lang="el-GR" smtClean="0"/>
              <a:t>‹#›</a:t>
            </a:fld>
            <a:endParaRPr lang="el-GR"/>
          </a:p>
        </p:txBody>
      </p:sp>
    </p:spTree>
    <p:extLst>
      <p:ext uri="{BB962C8B-B14F-4D97-AF65-F5344CB8AC3E}">
        <p14:creationId xmlns:p14="http://schemas.microsoft.com/office/powerpoint/2010/main" val="38587417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9BD782D-1CD8-75DE-C12E-43982FE8F3D1}"/>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C2D905A5-FCCE-8A67-24FC-8972F2DFD4A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EFF770C4-0374-6099-C5BD-CC9890EDC97C}"/>
              </a:ext>
            </a:extLst>
          </p:cNvPr>
          <p:cNvSpPr>
            <a:spLocks noGrp="1"/>
          </p:cNvSpPr>
          <p:nvPr>
            <p:ph type="dt" sz="half" idx="10"/>
          </p:nvPr>
        </p:nvSpPr>
        <p:spPr/>
        <p:txBody>
          <a:bodyPr/>
          <a:lstStyle/>
          <a:p>
            <a:fld id="{5FA7EDE8-6624-4104-A301-B0F709875354}" type="datetimeFigureOut">
              <a:rPr lang="el-GR" smtClean="0"/>
              <a:t>10/01/2024</a:t>
            </a:fld>
            <a:endParaRPr lang="el-GR"/>
          </a:p>
        </p:txBody>
      </p:sp>
      <p:sp>
        <p:nvSpPr>
          <p:cNvPr id="5" name="Θέση υποσέλιδου 4">
            <a:extLst>
              <a:ext uri="{FF2B5EF4-FFF2-40B4-BE49-F238E27FC236}">
                <a16:creationId xmlns:a16="http://schemas.microsoft.com/office/drawing/2014/main" id="{FF8FB49E-A63A-C346-11A1-773809696F14}"/>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C369B9DC-CB94-02B9-F329-8237CBB5EE21}"/>
              </a:ext>
            </a:extLst>
          </p:cNvPr>
          <p:cNvSpPr>
            <a:spLocks noGrp="1"/>
          </p:cNvSpPr>
          <p:nvPr>
            <p:ph type="sldNum" sz="quarter" idx="12"/>
          </p:nvPr>
        </p:nvSpPr>
        <p:spPr/>
        <p:txBody>
          <a:bodyPr/>
          <a:lstStyle/>
          <a:p>
            <a:fld id="{9B2DAC04-9C2B-4932-97F5-46F3CC7D1A9C}" type="slidenum">
              <a:rPr lang="el-GR" smtClean="0"/>
              <a:t>‹#›</a:t>
            </a:fld>
            <a:endParaRPr lang="el-GR"/>
          </a:p>
        </p:txBody>
      </p:sp>
    </p:spTree>
    <p:extLst>
      <p:ext uri="{BB962C8B-B14F-4D97-AF65-F5344CB8AC3E}">
        <p14:creationId xmlns:p14="http://schemas.microsoft.com/office/powerpoint/2010/main" val="42758012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34E5540-83F1-1275-9305-3BD670839ADE}"/>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CCF0F8A9-473E-8D40-9F5B-2E88F117E0AF}"/>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595FDAED-AB20-8F4F-4D3A-608F44A5B602}"/>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85228CFA-BB01-5226-0A67-91197209B675}"/>
              </a:ext>
            </a:extLst>
          </p:cNvPr>
          <p:cNvSpPr>
            <a:spLocks noGrp="1"/>
          </p:cNvSpPr>
          <p:nvPr>
            <p:ph type="dt" sz="half" idx="10"/>
          </p:nvPr>
        </p:nvSpPr>
        <p:spPr/>
        <p:txBody>
          <a:bodyPr/>
          <a:lstStyle/>
          <a:p>
            <a:fld id="{5FA7EDE8-6624-4104-A301-B0F709875354}" type="datetimeFigureOut">
              <a:rPr lang="el-GR" smtClean="0"/>
              <a:t>10/01/2024</a:t>
            </a:fld>
            <a:endParaRPr lang="el-GR"/>
          </a:p>
        </p:txBody>
      </p:sp>
      <p:sp>
        <p:nvSpPr>
          <p:cNvPr id="6" name="Θέση υποσέλιδου 5">
            <a:extLst>
              <a:ext uri="{FF2B5EF4-FFF2-40B4-BE49-F238E27FC236}">
                <a16:creationId xmlns:a16="http://schemas.microsoft.com/office/drawing/2014/main" id="{957720A9-DC23-219F-D8E7-B6BD7E91B7EF}"/>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2D3FC9F6-E43C-6434-1CE3-88277F69570B}"/>
              </a:ext>
            </a:extLst>
          </p:cNvPr>
          <p:cNvSpPr>
            <a:spLocks noGrp="1"/>
          </p:cNvSpPr>
          <p:nvPr>
            <p:ph type="sldNum" sz="quarter" idx="12"/>
          </p:nvPr>
        </p:nvSpPr>
        <p:spPr/>
        <p:txBody>
          <a:bodyPr/>
          <a:lstStyle/>
          <a:p>
            <a:fld id="{9B2DAC04-9C2B-4932-97F5-46F3CC7D1A9C}" type="slidenum">
              <a:rPr lang="el-GR" smtClean="0"/>
              <a:t>‹#›</a:t>
            </a:fld>
            <a:endParaRPr lang="el-GR"/>
          </a:p>
        </p:txBody>
      </p:sp>
    </p:spTree>
    <p:extLst>
      <p:ext uri="{BB962C8B-B14F-4D97-AF65-F5344CB8AC3E}">
        <p14:creationId xmlns:p14="http://schemas.microsoft.com/office/powerpoint/2010/main" val="11725024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AFB1D5E-9729-E01A-5F44-BC7043890E02}"/>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34A76D73-5A94-8BBC-4CC8-192B775A962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EE3F1F1A-F760-4F1C-8EB3-80F09ED41B02}"/>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322DAD12-4F25-8DEE-9D5A-D4744535E8C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2F8F317A-155F-2E14-8BBD-3F5DB9BFD8F7}"/>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6B4EA5A1-BCD3-F640-1CD9-0AF2E8C85FB3}"/>
              </a:ext>
            </a:extLst>
          </p:cNvPr>
          <p:cNvSpPr>
            <a:spLocks noGrp="1"/>
          </p:cNvSpPr>
          <p:nvPr>
            <p:ph type="dt" sz="half" idx="10"/>
          </p:nvPr>
        </p:nvSpPr>
        <p:spPr/>
        <p:txBody>
          <a:bodyPr/>
          <a:lstStyle/>
          <a:p>
            <a:fld id="{5FA7EDE8-6624-4104-A301-B0F709875354}" type="datetimeFigureOut">
              <a:rPr lang="el-GR" smtClean="0"/>
              <a:t>10/01/2024</a:t>
            </a:fld>
            <a:endParaRPr lang="el-GR"/>
          </a:p>
        </p:txBody>
      </p:sp>
      <p:sp>
        <p:nvSpPr>
          <p:cNvPr id="8" name="Θέση υποσέλιδου 7">
            <a:extLst>
              <a:ext uri="{FF2B5EF4-FFF2-40B4-BE49-F238E27FC236}">
                <a16:creationId xmlns:a16="http://schemas.microsoft.com/office/drawing/2014/main" id="{EC7F7D7C-D84A-3E1B-D11E-39B21A1BE1B6}"/>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A50B4A19-D113-EDA9-0263-7094AB35F3BD}"/>
              </a:ext>
            </a:extLst>
          </p:cNvPr>
          <p:cNvSpPr>
            <a:spLocks noGrp="1"/>
          </p:cNvSpPr>
          <p:nvPr>
            <p:ph type="sldNum" sz="quarter" idx="12"/>
          </p:nvPr>
        </p:nvSpPr>
        <p:spPr/>
        <p:txBody>
          <a:bodyPr/>
          <a:lstStyle/>
          <a:p>
            <a:fld id="{9B2DAC04-9C2B-4932-97F5-46F3CC7D1A9C}" type="slidenum">
              <a:rPr lang="el-GR" smtClean="0"/>
              <a:t>‹#›</a:t>
            </a:fld>
            <a:endParaRPr lang="el-GR"/>
          </a:p>
        </p:txBody>
      </p:sp>
    </p:spTree>
    <p:extLst>
      <p:ext uri="{BB962C8B-B14F-4D97-AF65-F5344CB8AC3E}">
        <p14:creationId xmlns:p14="http://schemas.microsoft.com/office/powerpoint/2010/main" val="24682740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C35741A-E5E2-D2EC-DF3B-777BFCCF6647}"/>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72E27F8A-FC10-EC91-8E81-FF7B342EF7CD}"/>
              </a:ext>
            </a:extLst>
          </p:cNvPr>
          <p:cNvSpPr>
            <a:spLocks noGrp="1"/>
          </p:cNvSpPr>
          <p:nvPr>
            <p:ph type="dt" sz="half" idx="10"/>
          </p:nvPr>
        </p:nvSpPr>
        <p:spPr/>
        <p:txBody>
          <a:bodyPr/>
          <a:lstStyle/>
          <a:p>
            <a:fld id="{5FA7EDE8-6624-4104-A301-B0F709875354}" type="datetimeFigureOut">
              <a:rPr lang="el-GR" smtClean="0"/>
              <a:t>10/01/2024</a:t>
            </a:fld>
            <a:endParaRPr lang="el-GR"/>
          </a:p>
        </p:txBody>
      </p:sp>
      <p:sp>
        <p:nvSpPr>
          <p:cNvPr id="4" name="Θέση υποσέλιδου 3">
            <a:extLst>
              <a:ext uri="{FF2B5EF4-FFF2-40B4-BE49-F238E27FC236}">
                <a16:creationId xmlns:a16="http://schemas.microsoft.com/office/drawing/2014/main" id="{47B20390-600D-0CDC-9292-DFE0C07C1EC8}"/>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AE928F72-ABBD-B4D2-2557-5ABAE5DF668B}"/>
              </a:ext>
            </a:extLst>
          </p:cNvPr>
          <p:cNvSpPr>
            <a:spLocks noGrp="1"/>
          </p:cNvSpPr>
          <p:nvPr>
            <p:ph type="sldNum" sz="quarter" idx="12"/>
          </p:nvPr>
        </p:nvSpPr>
        <p:spPr/>
        <p:txBody>
          <a:bodyPr/>
          <a:lstStyle/>
          <a:p>
            <a:fld id="{9B2DAC04-9C2B-4932-97F5-46F3CC7D1A9C}" type="slidenum">
              <a:rPr lang="el-GR" smtClean="0"/>
              <a:t>‹#›</a:t>
            </a:fld>
            <a:endParaRPr lang="el-GR"/>
          </a:p>
        </p:txBody>
      </p:sp>
    </p:spTree>
    <p:extLst>
      <p:ext uri="{BB962C8B-B14F-4D97-AF65-F5344CB8AC3E}">
        <p14:creationId xmlns:p14="http://schemas.microsoft.com/office/powerpoint/2010/main" val="25139531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8213E409-8E94-A71C-4176-D584F0C24FAC}"/>
              </a:ext>
            </a:extLst>
          </p:cNvPr>
          <p:cNvSpPr>
            <a:spLocks noGrp="1"/>
          </p:cNvSpPr>
          <p:nvPr>
            <p:ph type="dt" sz="half" idx="10"/>
          </p:nvPr>
        </p:nvSpPr>
        <p:spPr/>
        <p:txBody>
          <a:bodyPr/>
          <a:lstStyle/>
          <a:p>
            <a:fld id="{5FA7EDE8-6624-4104-A301-B0F709875354}" type="datetimeFigureOut">
              <a:rPr lang="el-GR" smtClean="0"/>
              <a:t>10/01/2024</a:t>
            </a:fld>
            <a:endParaRPr lang="el-GR"/>
          </a:p>
        </p:txBody>
      </p:sp>
      <p:sp>
        <p:nvSpPr>
          <p:cNvPr id="3" name="Θέση υποσέλιδου 2">
            <a:extLst>
              <a:ext uri="{FF2B5EF4-FFF2-40B4-BE49-F238E27FC236}">
                <a16:creationId xmlns:a16="http://schemas.microsoft.com/office/drawing/2014/main" id="{96AE7957-1744-5EC5-BD48-015C4F437D41}"/>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03A2B592-9C8F-311A-1FE8-7B5A08FAA5C1}"/>
              </a:ext>
            </a:extLst>
          </p:cNvPr>
          <p:cNvSpPr>
            <a:spLocks noGrp="1"/>
          </p:cNvSpPr>
          <p:nvPr>
            <p:ph type="sldNum" sz="quarter" idx="12"/>
          </p:nvPr>
        </p:nvSpPr>
        <p:spPr/>
        <p:txBody>
          <a:bodyPr/>
          <a:lstStyle/>
          <a:p>
            <a:fld id="{9B2DAC04-9C2B-4932-97F5-46F3CC7D1A9C}" type="slidenum">
              <a:rPr lang="el-GR" smtClean="0"/>
              <a:t>‹#›</a:t>
            </a:fld>
            <a:endParaRPr lang="el-GR"/>
          </a:p>
        </p:txBody>
      </p:sp>
    </p:spTree>
    <p:extLst>
      <p:ext uri="{BB962C8B-B14F-4D97-AF65-F5344CB8AC3E}">
        <p14:creationId xmlns:p14="http://schemas.microsoft.com/office/powerpoint/2010/main" val="38171724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0A4CF0-3BC9-1CAA-F554-44DF12EA1E35}"/>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07B18483-F9A4-DC37-A4C1-E100F04C47F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AEFF38C4-4330-6DD3-9838-754B2D1CDDC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07AFC544-603A-8A0C-8987-252F50DA3258}"/>
              </a:ext>
            </a:extLst>
          </p:cNvPr>
          <p:cNvSpPr>
            <a:spLocks noGrp="1"/>
          </p:cNvSpPr>
          <p:nvPr>
            <p:ph type="dt" sz="half" idx="10"/>
          </p:nvPr>
        </p:nvSpPr>
        <p:spPr/>
        <p:txBody>
          <a:bodyPr/>
          <a:lstStyle/>
          <a:p>
            <a:fld id="{5FA7EDE8-6624-4104-A301-B0F709875354}" type="datetimeFigureOut">
              <a:rPr lang="el-GR" smtClean="0"/>
              <a:t>10/01/2024</a:t>
            </a:fld>
            <a:endParaRPr lang="el-GR"/>
          </a:p>
        </p:txBody>
      </p:sp>
      <p:sp>
        <p:nvSpPr>
          <p:cNvPr id="6" name="Θέση υποσέλιδου 5">
            <a:extLst>
              <a:ext uri="{FF2B5EF4-FFF2-40B4-BE49-F238E27FC236}">
                <a16:creationId xmlns:a16="http://schemas.microsoft.com/office/drawing/2014/main" id="{EC570956-C2E9-00DD-B992-87AF12DD2CC5}"/>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847D557D-E022-DFC3-D718-2A6B71FE0058}"/>
              </a:ext>
            </a:extLst>
          </p:cNvPr>
          <p:cNvSpPr>
            <a:spLocks noGrp="1"/>
          </p:cNvSpPr>
          <p:nvPr>
            <p:ph type="sldNum" sz="quarter" idx="12"/>
          </p:nvPr>
        </p:nvSpPr>
        <p:spPr/>
        <p:txBody>
          <a:bodyPr/>
          <a:lstStyle/>
          <a:p>
            <a:fld id="{9B2DAC04-9C2B-4932-97F5-46F3CC7D1A9C}" type="slidenum">
              <a:rPr lang="el-GR" smtClean="0"/>
              <a:t>‹#›</a:t>
            </a:fld>
            <a:endParaRPr lang="el-GR"/>
          </a:p>
        </p:txBody>
      </p:sp>
    </p:spTree>
    <p:extLst>
      <p:ext uri="{BB962C8B-B14F-4D97-AF65-F5344CB8AC3E}">
        <p14:creationId xmlns:p14="http://schemas.microsoft.com/office/powerpoint/2010/main" val="20444689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8F7CB12-C219-438C-A1E6-B0FCE01714C4}"/>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174CAEE9-0730-0D14-E2AA-E22BB2F4F61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89E0BE88-F67A-0B28-4CBB-84B7E3FA73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3DBCA3C7-0968-0F1B-EF08-99DF00FD2C37}"/>
              </a:ext>
            </a:extLst>
          </p:cNvPr>
          <p:cNvSpPr>
            <a:spLocks noGrp="1"/>
          </p:cNvSpPr>
          <p:nvPr>
            <p:ph type="dt" sz="half" idx="10"/>
          </p:nvPr>
        </p:nvSpPr>
        <p:spPr/>
        <p:txBody>
          <a:bodyPr/>
          <a:lstStyle/>
          <a:p>
            <a:fld id="{5FA7EDE8-6624-4104-A301-B0F709875354}" type="datetimeFigureOut">
              <a:rPr lang="el-GR" smtClean="0"/>
              <a:t>10/01/2024</a:t>
            </a:fld>
            <a:endParaRPr lang="el-GR"/>
          </a:p>
        </p:txBody>
      </p:sp>
      <p:sp>
        <p:nvSpPr>
          <p:cNvPr id="6" name="Θέση υποσέλιδου 5">
            <a:extLst>
              <a:ext uri="{FF2B5EF4-FFF2-40B4-BE49-F238E27FC236}">
                <a16:creationId xmlns:a16="http://schemas.microsoft.com/office/drawing/2014/main" id="{38E4F32C-DD31-3F3B-E8A4-8EC19C65367B}"/>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DA4F1A3E-4815-A9D3-FD7F-C521463A4883}"/>
              </a:ext>
            </a:extLst>
          </p:cNvPr>
          <p:cNvSpPr>
            <a:spLocks noGrp="1"/>
          </p:cNvSpPr>
          <p:nvPr>
            <p:ph type="sldNum" sz="quarter" idx="12"/>
          </p:nvPr>
        </p:nvSpPr>
        <p:spPr/>
        <p:txBody>
          <a:bodyPr/>
          <a:lstStyle/>
          <a:p>
            <a:fld id="{9B2DAC04-9C2B-4932-97F5-46F3CC7D1A9C}" type="slidenum">
              <a:rPr lang="el-GR" smtClean="0"/>
              <a:t>‹#›</a:t>
            </a:fld>
            <a:endParaRPr lang="el-GR"/>
          </a:p>
        </p:txBody>
      </p:sp>
    </p:spTree>
    <p:extLst>
      <p:ext uri="{BB962C8B-B14F-4D97-AF65-F5344CB8AC3E}">
        <p14:creationId xmlns:p14="http://schemas.microsoft.com/office/powerpoint/2010/main" val="29291944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170BB500-2198-4A4F-AC7A-E33E30B3882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51356F95-3177-D651-A68B-3237244D191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88EBA227-3957-8A32-BEF3-0299EF03D14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FA7EDE8-6624-4104-A301-B0F709875354}" type="datetimeFigureOut">
              <a:rPr lang="el-GR" smtClean="0"/>
              <a:t>10/01/2024</a:t>
            </a:fld>
            <a:endParaRPr lang="el-GR"/>
          </a:p>
        </p:txBody>
      </p:sp>
      <p:sp>
        <p:nvSpPr>
          <p:cNvPr id="5" name="Θέση υποσέλιδου 4">
            <a:extLst>
              <a:ext uri="{FF2B5EF4-FFF2-40B4-BE49-F238E27FC236}">
                <a16:creationId xmlns:a16="http://schemas.microsoft.com/office/drawing/2014/main" id="{E5CD1DD9-1409-414F-A0F6-1F0BB417AC7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95E5F783-0BC0-0CB9-9EB0-B194B735157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B2DAC04-9C2B-4932-97F5-46F3CC7D1A9C}" type="slidenum">
              <a:rPr lang="el-GR" smtClean="0"/>
              <a:t>‹#›</a:t>
            </a:fld>
            <a:endParaRPr lang="el-GR"/>
          </a:p>
        </p:txBody>
      </p:sp>
    </p:spTree>
    <p:extLst>
      <p:ext uri="{BB962C8B-B14F-4D97-AF65-F5344CB8AC3E}">
        <p14:creationId xmlns:p14="http://schemas.microsoft.com/office/powerpoint/2010/main" val="2967933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hyperlink" Target="https://en.wikipedia.org/wiki/Paintwork" TargetMode="External"/><Relationship Id="rId13" Type="http://schemas.openxmlformats.org/officeDocument/2006/relationships/hyperlink" Target="https://en.wikipedia.org/wiki/Still_life_paintings_by_Vincent_van_Gogh_(Netherlands)" TargetMode="External"/><Relationship Id="rId18" Type="http://schemas.openxmlformats.org/officeDocument/2006/relationships/hyperlink" Target="https://en.wikipedia.org/wiki/Impressionism" TargetMode="External"/><Relationship Id="rId3" Type="http://schemas.openxmlformats.org/officeDocument/2006/relationships/hyperlink" Target="https://en.wikipedia.org/wiki/Oil_painting" TargetMode="External"/><Relationship Id="rId21" Type="http://schemas.openxmlformats.org/officeDocument/2006/relationships/hyperlink" Target="https://en.wikipedia.org/wiki/Wheat_Fields" TargetMode="External"/><Relationship Id="rId7" Type="http://schemas.openxmlformats.org/officeDocument/2006/relationships/hyperlink" Target="https://en.wikipedia.org/wiki/Portraits_of_Vincent_van_Gogh" TargetMode="External"/><Relationship Id="rId12" Type="http://schemas.openxmlformats.org/officeDocument/2006/relationships/hyperlink" Target="https://en.wikipedia.org/wiki/The_Letters_of_Vincent_van_Gogh" TargetMode="External"/><Relationship Id="rId17" Type="http://schemas.openxmlformats.org/officeDocument/2006/relationships/hyperlink" Target="https://en.wikipedia.org/wiki/Paul_Gauguin" TargetMode="External"/><Relationship Id="rId2" Type="http://schemas.openxmlformats.org/officeDocument/2006/relationships/hyperlink" Target="https://en.wikipedia.org/wiki/Post-Impressionism" TargetMode="External"/><Relationship Id="rId16" Type="http://schemas.openxmlformats.org/officeDocument/2006/relationships/hyperlink" Target="https://en.wikipedia.org/wiki/%C3%89mile_Bernard" TargetMode="External"/><Relationship Id="rId20" Type="http://schemas.openxmlformats.org/officeDocument/2006/relationships/hyperlink" Target="https://en.wikipedia.org/wiki/Olive_Trees_(Van_Gogh_series)" TargetMode="External"/><Relationship Id="rId1" Type="http://schemas.openxmlformats.org/officeDocument/2006/relationships/slideLayout" Target="../slideLayouts/slideLayout7.xml"/><Relationship Id="rId6" Type="http://schemas.openxmlformats.org/officeDocument/2006/relationships/hyperlink" Target="https://en.wikipedia.org/wiki/Portraits_by_Vincent_van_Gogh" TargetMode="External"/><Relationship Id="rId11" Type="http://schemas.openxmlformats.org/officeDocument/2006/relationships/hyperlink" Target="https://en.wikipedia.org/wiki/Theo_van_Gogh_(art_dealer)" TargetMode="External"/><Relationship Id="rId5" Type="http://schemas.openxmlformats.org/officeDocument/2006/relationships/hyperlink" Target="https://en.wikipedia.org/wiki/Still_life_paintings_by_Vincent_van_Gogh_(Paris)" TargetMode="External"/><Relationship Id="rId15" Type="http://schemas.openxmlformats.org/officeDocument/2006/relationships/hyperlink" Target="https://en.wikipedia.org/wiki/Avant-garde" TargetMode="External"/><Relationship Id="rId10" Type="http://schemas.openxmlformats.org/officeDocument/2006/relationships/hyperlink" Target="https://en.wikipedia.org/wiki/Modernism" TargetMode="External"/><Relationship Id="rId19" Type="http://schemas.openxmlformats.org/officeDocument/2006/relationships/hyperlink" Target="https://en.wikipedia.org/wiki/Arles" TargetMode="External"/><Relationship Id="rId4" Type="http://schemas.openxmlformats.org/officeDocument/2006/relationships/hyperlink" Target="https://en.wikipedia.org/wiki/Trees_and_Undergrowth_(Van_Gogh_series)" TargetMode="External"/><Relationship Id="rId9" Type="http://schemas.openxmlformats.org/officeDocument/2006/relationships/hyperlink" Target="https://en.wikipedia.org/wiki/Modern_art" TargetMode="External"/><Relationship Id="rId14" Type="http://schemas.openxmlformats.org/officeDocument/2006/relationships/hyperlink" Target="https://en.wikipedia.org/wiki/Peasant_Character_Studies_(Van_Gogh_series)" TargetMode="External"/><Relationship Id="rId22" Type="http://schemas.openxmlformats.org/officeDocument/2006/relationships/hyperlink" Target="https://en.wikipedia.org/wiki/Sunflowers_(Van_Gogh_series)" TargetMode="External"/></Relationships>
</file>

<file path=ppt/slides/_rels/slide3.xml.rels><?xml version="1.0" encoding="UTF-8" standalone="yes"?>
<Relationships xmlns="http://schemas.openxmlformats.org/package/2006/relationships"><Relationship Id="rId8" Type="http://schemas.openxmlformats.org/officeDocument/2006/relationships/hyperlink" Target="https://en.wikipedia.org/wiki/Paul_Gachet" TargetMode="External"/><Relationship Id="rId13" Type="http://schemas.openxmlformats.org/officeDocument/2006/relationships/hyperlink" Target="https://en.wikipedia.org/wiki/German_Expressionism" TargetMode="External"/><Relationship Id="rId3" Type="http://schemas.openxmlformats.org/officeDocument/2006/relationships/hyperlink" Target="https://en.wikipedia.org/wiki/Delusion" TargetMode="External"/><Relationship Id="rId7" Type="http://schemas.openxmlformats.org/officeDocument/2006/relationships/hyperlink" Target="https://en.wikipedia.org/wiki/Homeopathy" TargetMode="External"/><Relationship Id="rId12" Type="http://schemas.openxmlformats.org/officeDocument/2006/relationships/hyperlink" Target="https://en.wikipedia.org/wiki/Fauvism" TargetMode="External"/><Relationship Id="rId2" Type="http://schemas.openxmlformats.org/officeDocument/2006/relationships/hyperlink" Target="https://en.wikipedia.org/wiki/Psychosis" TargetMode="External"/><Relationship Id="rId16" Type="http://schemas.openxmlformats.org/officeDocument/2006/relationships/hyperlink" Target="https://en.wikipedia.org/wiki/Van_Gogh_Museum" TargetMode="External"/><Relationship Id="rId1" Type="http://schemas.openxmlformats.org/officeDocument/2006/relationships/slideLayout" Target="../slideLayouts/slideLayout7.xml"/><Relationship Id="rId6" Type="http://schemas.openxmlformats.org/officeDocument/2006/relationships/hyperlink" Target="https://en.wikipedia.org/wiki/Auvers-sur-Oise" TargetMode="External"/><Relationship Id="rId11" Type="http://schemas.openxmlformats.org/officeDocument/2006/relationships/hyperlink" Target="https://en.wikipedia.org/wiki/Vincent_van_Gogh#cite_note-The_New_York_Times_2021_u030-8" TargetMode="External"/><Relationship Id="rId5" Type="http://schemas.openxmlformats.org/officeDocument/2006/relationships/hyperlink" Target="https://en.wikipedia.org/wiki/Auberge_Ravoux" TargetMode="External"/><Relationship Id="rId15" Type="http://schemas.openxmlformats.org/officeDocument/2006/relationships/hyperlink" Target="https://en.wikipedia.org/wiki/List_of_most_expensive_paintings" TargetMode="External"/><Relationship Id="rId10" Type="http://schemas.openxmlformats.org/officeDocument/2006/relationships/hyperlink" Target="https://en.wikipedia.org/wiki/Johanna_van_Gogh-Bonger" TargetMode="External"/><Relationship Id="rId4" Type="http://schemas.openxmlformats.org/officeDocument/2006/relationships/hyperlink" Target="https://en.wikipedia.org/wiki/Saint-R%C3%A9my-de-Provence" TargetMode="External"/><Relationship Id="rId9" Type="http://schemas.openxmlformats.org/officeDocument/2006/relationships/hyperlink" Target="https://en.wikipedia.org/wiki/Vincent_van_Gogh#cite_note-FOOTNOTEMcQuillan19899-7" TargetMode="External"/><Relationship Id="rId14" Type="http://schemas.openxmlformats.org/officeDocument/2006/relationships/hyperlink" Target="https://en.wikipedia.org/wiki/Tortured_artist"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www.vangoghletters.org/vg/letters/let847/letter.html" TargetMode="External"/><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hyperlink" Target="https://www.vangoghmuseum.nl/en/collection/s0004V1962r" TargetMode="External"/><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hyperlink" Target="http://vangoghletters.org/vg/letters/let591/letter.html" TargetMode="External"/><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91B423B-E954-CE25-E369-327FA56A9E90}"/>
              </a:ext>
            </a:extLst>
          </p:cNvPr>
          <p:cNvSpPr>
            <a:spLocks noGrp="1"/>
          </p:cNvSpPr>
          <p:nvPr>
            <p:ph type="ctrTitle"/>
          </p:nvPr>
        </p:nvSpPr>
        <p:spPr/>
        <p:txBody>
          <a:bodyPr/>
          <a:lstStyle/>
          <a:p>
            <a:r>
              <a:rPr lang="en-US" sz="4400" kern="100" dirty="0">
                <a:effectLst/>
                <a:latin typeface="Aptos" panose="020B0004020202020204" pitchFamily="34" charset="0"/>
                <a:ea typeface="Aptos" panose="020B0004020202020204" pitchFamily="34" charset="0"/>
                <a:cs typeface="Times New Roman" panose="02020603050405020304" pitchFamily="18" charset="0"/>
              </a:rPr>
              <a:t>“My Vincent Van Gogh”</a:t>
            </a:r>
            <a:br>
              <a:rPr lang="el-GR" sz="1800" kern="100" dirty="0">
                <a:effectLst/>
                <a:latin typeface="Aptos" panose="020B0004020202020204" pitchFamily="34" charset="0"/>
                <a:ea typeface="Aptos" panose="020B0004020202020204" pitchFamily="34" charset="0"/>
                <a:cs typeface="Times New Roman" panose="02020603050405020304" pitchFamily="18" charset="0"/>
              </a:rPr>
            </a:br>
            <a:endParaRPr lang="el-GR" dirty="0"/>
          </a:p>
        </p:txBody>
      </p:sp>
      <p:sp>
        <p:nvSpPr>
          <p:cNvPr id="3" name="Υπότιτλος 2">
            <a:extLst>
              <a:ext uri="{FF2B5EF4-FFF2-40B4-BE49-F238E27FC236}">
                <a16:creationId xmlns:a16="http://schemas.microsoft.com/office/drawing/2014/main" id="{476E75FA-64AE-3C83-0574-0FC67493C56A}"/>
              </a:ext>
            </a:extLst>
          </p:cNvPr>
          <p:cNvSpPr>
            <a:spLocks noGrp="1"/>
          </p:cNvSpPr>
          <p:nvPr>
            <p:ph type="subTitle" idx="1"/>
          </p:nvPr>
        </p:nvSpPr>
        <p:spPr/>
        <p:txBody>
          <a:bodyPr/>
          <a:lstStyle/>
          <a:p>
            <a:r>
              <a:rPr lang="en-US" dirty="0" err="1"/>
              <a:t>Stellina</a:t>
            </a:r>
            <a:r>
              <a:rPr lang="en-US" dirty="0"/>
              <a:t> </a:t>
            </a:r>
            <a:r>
              <a:rPr lang="en-US" dirty="0" err="1"/>
              <a:t>Gkanoglou</a:t>
            </a:r>
            <a:endParaRPr lang="el-GR" dirty="0"/>
          </a:p>
        </p:txBody>
      </p:sp>
    </p:spTree>
    <p:extLst>
      <p:ext uri="{BB962C8B-B14F-4D97-AF65-F5344CB8AC3E}">
        <p14:creationId xmlns:p14="http://schemas.microsoft.com/office/powerpoint/2010/main" val="28270060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8CADEBC-DCC2-807C-ADD9-E4A571038D33}"/>
              </a:ext>
            </a:extLst>
          </p:cNvPr>
          <p:cNvSpPr txBox="1"/>
          <p:nvPr/>
        </p:nvSpPr>
        <p:spPr>
          <a:xfrm>
            <a:off x="0" y="0"/>
            <a:ext cx="6335486" cy="6755363"/>
          </a:xfrm>
          <a:prstGeom prst="rect">
            <a:avLst/>
          </a:prstGeom>
          <a:noFill/>
        </p:spPr>
        <p:txBody>
          <a:bodyPr wrap="square">
            <a:spAutoFit/>
          </a:bodyPr>
          <a:lstStyle/>
          <a:p>
            <a:r>
              <a:rPr lang="en-US" sz="1800" b="1" dirty="0">
                <a:solidFill>
                  <a:srgbClr val="202122"/>
                </a:solidFill>
                <a:effectLst/>
                <a:latin typeface="Arial" panose="020B0604020202020204" pitchFamily="34" charset="0"/>
                <a:ea typeface="Times New Roman" panose="02020603050405020304" pitchFamily="18" charset="0"/>
              </a:rPr>
              <a:t>Vincent Willem van Gogh</a:t>
            </a:r>
            <a:r>
              <a:rPr lang="en-US" sz="1800" dirty="0">
                <a:solidFill>
                  <a:srgbClr val="202122"/>
                </a:solidFill>
                <a:effectLst/>
                <a:latin typeface="Arial" panose="020B0604020202020204" pitchFamily="34" charset="0"/>
                <a:ea typeface="Times New Roman" panose="02020603050405020304" pitchFamily="18" charset="0"/>
              </a:rPr>
              <a:t> ( 30 March 1853 – 29 July 1890) was a Dutch </a:t>
            </a:r>
            <a:r>
              <a:rPr lang="en-US" sz="1800" u="sng" dirty="0">
                <a:solidFill>
                  <a:srgbClr val="3366CC"/>
                </a:solidFill>
                <a:effectLst/>
                <a:latin typeface="Arial" panose="020B0604020202020204" pitchFamily="34" charset="0"/>
                <a:ea typeface="Times New Roman" panose="02020603050405020304" pitchFamily="18" charset="0"/>
                <a:hlinkClick r:id="rId2" tooltip="Post-Impressionism"/>
              </a:rPr>
              <a:t>Post-Impressionist</a:t>
            </a:r>
            <a:r>
              <a:rPr lang="en-US" sz="1800" dirty="0">
                <a:solidFill>
                  <a:srgbClr val="202122"/>
                </a:solidFill>
                <a:effectLst/>
                <a:latin typeface="Arial" panose="020B0604020202020204" pitchFamily="34" charset="0"/>
                <a:ea typeface="Times New Roman" panose="02020603050405020304" pitchFamily="18" charset="0"/>
              </a:rPr>
              <a:t> painter who is among the most famous and influential figures in the history of Western art. In just over a decade he created approximately 2100 artworks, including around 860 </a:t>
            </a:r>
            <a:r>
              <a:rPr lang="en-US" sz="1800" u="sng" dirty="0">
                <a:solidFill>
                  <a:srgbClr val="3366CC"/>
                </a:solidFill>
                <a:effectLst/>
                <a:latin typeface="Arial" panose="020B0604020202020204" pitchFamily="34" charset="0"/>
                <a:ea typeface="Times New Roman" panose="02020603050405020304" pitchFamily="18" charset="0"/>
                <a:hlinkClick r:id="rId3" tooltip="Oil painting"/>
              </a:rPr>
              <a:t>oil paintings</a:t>
            </a:r>
            <a:r>
              <a:rPr lang="en-US" sz="1800" dirty="0">
                <a:solidFill>
                  <a:srgbClr val="202122"/>
                </a:solidFill>
                <a:effectLst/>
                <a:latin typeface="Arial" panose="020B0604020202020204" pitchFamily="34" charset="0"/>
                <a:ea typeface="Times New Roman" panose="02020603050405020304" pitchFamily="18" charset="0"/>
              </a:rPr>
              <a:t>, most of them in the last two years of his life. They include </a:t>
            </a:r>
            <a:r>
              <a:rPr lang="en-US" sz="1800" u="sng" dirty="0">
                <a:solidFill>
                  <a:srgbClr val="3366CC"/>
                </a:solidFill>
                <a:effectLst/>
                <a:latin typeface="Arial" panose="020B0604020202020204" pitchFamily="34" charset="0"/>
                <a:ea typeface="Times New Roman" panose="02020603050405020304" pitchFamily="18" charset="0"/>
                <a:hlinkClick r:id="rId4" tooltip="Trees and Undergrowth (Van Gogh series)"/>
              </a:rPr>
              <a:t>landscapes</a:t>
            </a:r>
            <a:r>
              <a:rPr lang="en-US" sz="1800" dirty="0">
                <a:solidFill>
                  <a:srgbClr val="202122"/>
                </a:solidFill>
                <a:effectLst/>
                <a:latin typeface="Arial" panose="020B0604020202020204" pitchFamily="34" charset="0"/>
                <a:ea typeface="Times New Roman" panose="02020603050405020304" pitchFamily="18" charset="0"/>
              </a:rPr>
              <a:t>, </a:t>
            </a:r>
            <a:r>
              <a:rPr lang="en-US" sz="1800" u="sng" dirty="0">
                <a:solidFill>
                  <a:srgbClr val="3366CC"/>
                </a:solidFill>
                <a:effectLst/>
                <a:latin typeface="Arial" panose="020B0604020202020204" pitchFamily="34" charset="0"/>
                <a:ea typeface="Times New Roman" panose="02020603050405020304" pitchFamily="18" charset="0"/>
                <a:hlinkClick r:id="rId5" tooltip="Still life paintings by Vincent van Gogh (Paris)"/>
              </a:rPr>
              <a:t>still </a:t>
            </a:r>
            <a:r>
              <a:rPr lang="en-US" sz="1800" u="sng" dirty="0" err="1">
                <a:solidFill>
                  <a:srgbClr val="3366CC"/>
                </a:solidFill>
                <a:effectLst/>
                <a:latin typeface="Arial" panose="020B0604020202020204" pitchFamily="34" charset="0"/>
                <a:ea typeface="Times New Roman" panose="02020603050405020304" pitchFamily="18" charset="0"/>
                <a:hlinkClick r:id="rId5" tooltip="Still life paintings by Vincent van Gogh (Paris)"/>
              </a:rPr>
              <a:t>lifes</a:t>
            </a:r>
            <a:r>
              <a:rPr lang="en-US" sz="1800" dirty="0">
                <a:solidFill>
                  <a:srgbClr val="202122"/>
                </a:solidFill>
                <a:effectLst/>
                <a:latin typeface="Arial" panose="020B0604020202020204" pitchFamily="34" charset="0"/>
                <a:ea typeface="Times New Roman" panose="02020603050405020304" pitchFamily="18" charset="0"/>
              </a:rPr>
              <a:t>, </a:t>
            </a:r>
            <a:r>
              <a:rPr lang="en-US" sz="1800" u="sng" dirty="0">
                <a:solidFill>
                  <a:srgbClr val="3366CC"/>
                </a:solidFill>
                <a:effectLst/>
                <a:latin typeface="Arial" panose="020B0604020202020204" pitchFamily="34" charset="0"/>
                <a:ea typeface="Times New Roman" panose="02020603050405020304" pitchFamily="18" charset="0"/>
                <a:hlinkClick r:id="rId6" tooltip="Portraits by Vincent van Gogh"/>
              </a:rPr>
              <a:t>portraits</a:t>
            </a:r>
            <a:r>
              <a:rPr lang="en-US" sz="1800" dirty="0">
                <a:solidFill>
                  <a:srgbClr val="202122"/>
                </a:solidFill>
                <a:effectLst/>
                <a:latin typeface="Arial" panose="020B0604020202020204" pitchFamily="34" charset="0"/>
                <a:ea typeface="Times New Roman" panose="02020603050405020304" pitchFamily="18" charset="0"/>
              </a:rPr>
              <a:t> and </a:t>
            </a:r>
            <a:r>
              <a:rPr lang="en-US" sz="1800" u="sng" dirty="0">
                <a:solidFill>
                  <a:srgbClr val="3366CC"/>
                </a:solidFill>
                <a:effectLst/>
                <a:latin typeface="Arial" panose="020B0604020202020204" pitchFamily="34" charset="0"/>
                <a:ea typeface="Times New Roman" panose="02020603050405020304" pitchFamily="18" charset="0"/>
                <a:hlinkClick r:id="rId7" tooltip="Portraits of Vincent van Gogh"/>
              </a:rPr>
              <a:t>self-portraits</a:t>
            </a:r>
            <a:r>
              <a:rPr lang="en-US" sz="1800" dirty="0">
                <a:solidFill>
                  <a:srgbClr val="202122"/>
                </a:solidFill>
                <a:effectLst/>
                <a:latin typeface="Arial" panose="020B0604020202020204" pitchFamily="34" charset="0"/>
                <a:ea typeface="Times New Roman" panose="02020603050405020304" pitchFamily="18" charset="0"/>
              </a:rPr>
              <a:t>, and are </a:t>
            </a:r>
            <a:r>
              <a:rPr lang="en-US" sz="1800" dirty="0" err="1">
                <a:solidFill>
                  <a:srgbClr val="202122"/>
                </a:solidFill>
                <a:effectLst/>
                <a:latin typeface="Arial" panose="020B0604020202020204" pitchFamily="34" charset="0"/>
                <a:ea typeface="Times New Roman" panose="02020603050405020304" pitchFamily="18" charset="0"/>
              </a:rPr>
              <a:t>characterised</a:t>
            </a:r>
            <a:r>
              <a:rPr lang="en-US" sz="1800" dirty="0">
                <a:solidFill>
                  <a:srgbClr val="202122"/>
                </a:solidFill>
                <a:effectLst/>
                <a:latin typeface="Arial" panose="020B0604020202020204" pitchFamily="34" charset="0"/>
                <a:ea typeface="Times New Roman" panose="02020603050405020304" pitchFamily="18" charset="0"/>
              </a:rPr>
              <a:t> by bold, symbolic </a:t>
            </a:r>
            <a:r>
              <a:rPr lang="en-US" sz="1800" dirty="0" err="1">
                <a:solidFill>
                  <a:srgbClr val="202122"/>
                </a:solidFill>
                <a:effectLst/>
                <a:latin typeface="Arial" panose="020B0604020202020204" pitchFamily="34" charset="0"/>
                <a:ea typeface="Times New Roman" panose="02020603050405020304" pitchFamily="18" charset="0"/>
              </a:rPr>
              <a:t>colours</a:t>
            </a:r>
            <a:r>
              <a:rPr lang="en-US" sz="1800" dirty="0">
                <a:solidFill>
                  <a:srgbClr val="202122"/>
                </a:solidFill>
                <a:effectLst/>
                <a:latin typeface="Arial" panose="020B0604020202020204" pitchFamily="34" charset="0"/>
                <a:ea typeface="Times New Roman" panose="02020603050405020304" pitchFamily="18" charset="0"/>
              </a:rPr>
              <a:t>, and dramatic, impulsive and highly expressive </a:t>
            </a:r>
            <a:r>
              <a:rPr lang="en-US" sz="1800" u="sng" dirty="0">
                <a:solidFill>
                  <a:srgbClr val="3366CC"/>
                </a:solidFill>
                <a:effectLst/>
                <a:latin typeface="Arial" panose="020B0604020202020204" pitchFamily="34" charset="0"/>
                <a:ea typeface="Times New Roman" panose="02020603050405020304" pitchFamily="18" charset="0"/>
                <a:hlinkClick r:id="rId8" tooltip="Paintwork"/>
              </a:rPr>
              <a:t>brushwork</a:t>
            </a:r>
            <a:r>
              <a:rPr lang="en-US" sz="1800" dirty="0">
                <a:solidFill>
                  <a:srgbClr val="202122"/>
                </a:solidFill>
                <a:effectLst/>
                <a:latin typeface="Arial" panose="020B0604020202020204" pitchFamily="34" charset="0"/>
                <a:ea typeface="Times New Roman" panose="02020603050405020304" pitchFamily="18" charset="0"/>
              </a:rPr>
              <a:t> that contributed to the foundations of </a:t>
            </a:r>
            <a:r>
              <a:rPr lang="en-US" sz="1800" u="sng" dirty="0">
                <a:solidFill>
                  <a:srgbClr val="3366CC"/>
                </a:solidFill>
                <a:effectLst/>
                <a:latin typeface="Arial" panose="020B0604020202020204" pitchFamily="34" charset="0"/>
                <a:ea typeface="Times New Roman" panose="02020603050405020304" pitchFamily="18" charset="0"/>
                <a:hlinkClick r:id="rId9" tooltip="Modern art"/>
              </a:rPr>
              <a:t>modern art</a:t>
            </a:r>
            <a:r>
              <a:rPr lang="en-US" sz="1800" dirty="0">
                <a:solidFill>
                  <a:srgbClr val="202122"/>
                </a:solidFill>
                <a:effectLst/>
                <a:latin typeface="Arial" panose="020B0604020202020204" pitchFamily="34" charset="0"/>
                <a:ea typeface="Times New Roman" panose="02020603050405020304" pitchFamily="18" charset="0"/>
              </a:rPr>
              <a:t>. Only one of his paintings was known by name to have been sold during his lifetime. Van Gogh became famous after his suicide at age 37, which followed years of poverty and mental illness.</a:t>
            </a:r>
            <a:endParaRPr lang="el-GR" sz="2400" dirty="0">
              <a:effectLst/>
              <a:latin typeface="Times New Roman" panose="02020603050405020304" pitchFamily="18" charset="0"/>
              <a:ea typeface="Times New Roman" panose="02020603050405020304" pitchFamily="18" charset="0"/>
            </a:endParaRPr>
          </a:p>
          <a:p>
            <a:pPr algn="l">
              <a:spcBef>
                <a:spcPts val="600"/>
              </a:spcBef>
              <a:spcAft>
                <a:spcPts val="1200"/>
              </a:spcAft>
            </a:pPr>
            <a:r>
              <a:rPr lang="en-US" sz="1800" dirty="0">
                <a:solidFill>
                  <a:srgbClr val="202122"/>
                </a:solidFill>
                <a:effectLst/>
                <a:latin typeface="Arial" panose="020B0604020202020204" pitchFamily="34" charset="0"/>
                <a:ea typeface="Times New Roman" panose="02020603050405020304" pitchFamily="18" charset="0"/>
              </a:rPr>
              <a:t>Born into an upper-middle-class family, Van Gogh drew as a child and was serious, quiet and thoughtful, but showed signs of mental instability. As a young man he worked as an art dealer, often travelling, but became depressed after he was transferred to London. He turned to religion, and spent time as a missionary in southern Belgium. Later he drifted in ill-health and solitude. He was keenly aware of </a:t>
            </a:r>
            <a:r>
              <a:rPr lang="en-US" sz="1800" u="sng" dirty="0">
                <a:solidFill>
                  <a:srgbClr val="3366CC"/>
                </a:solidFill>
                <a:effectLst/>
                <a:latin typeface="Arial" panose="020B0604020202020204" pitchFamily="34" charset="0"/>
                <a:ea typeface="Times New Roman" panose="02020603050405020304" pitchFamily="18" charset="0"/>
                <a:hlinkClick r:id="rId10" tooltip="Modernism"/>
              </a:rPr>
              <a:t>modernist</a:t>
            </a:r>
            <a:r>
              <a:rPr lang="en-US" sz="1800" dirty="0">
                <a:solidFill>
                  <a:srgbClr val="202122"/>
                </a:solidFill>
                <a:effectLst/>
                <a:latin typeface="Arial" panose="020B0604020202020204" pitchFamily="34" charset="0"/>
                <a:ea typeface="Times New Roman" panose="02020603050405020304" pitchFamily="18" charset="0"/>
              </a:rPr>
              <a:t> trends in art and, while back with his parents, took up painting in 1881. His younger brother, </a:t>
            </a:r>
            <a:r>
              <a:rPr lang="en-US" sz="1800" u="sng" dirty="0">
                <a:solidFill>
                  <a:srgbClr val="3366CC"/>
                </a:solidFill>
                <a:effectLst/>
                <a:latin typeface="Arial" panose="020B0604020202020204" pitchFamily="34" charset="0"/>
                <a:ea typeface="Times New Roman" panose="02020603050405020304" pitchFamily="18" charset="0"/>
                <a:hlinkClick r:id="rId11" tooltip="Theo van Gogh (art dealer)"/>
              </a:rPr>
              <a:t>Theo</a:t>
            </a:r>
            <a:r>
              <a:rPr lang="en-US" sz="1800" dirty="0">
                <a:solidFill>
                  <a:srgbClr val="202122"/>
                </a:solidFill>
                <a:effectLst/>
                <a:latin typeface="Arial" panose="020B0604020202020204" pitchFamily="34" charset="0"/>
                <a:ea typeface="Times New Roman" panose="02020603050405020304" pitchFamily="18" charset="0"/>
              </a:rPr>
              <a:t>, supported him financially, and the two of them kept up a </a:t>
            </a:r>
            <a:r>
              <a:rPr lang="en-US" sz="1800" u="sng" dirty="0">
                <a:solidFill>
                  <a:srgbClr val="3366CC"/>
                </a:solidFill>
                <a:effectLst/>
                <a:latin typeface="Arial" panose="020B0604020202020204" pitchFamily="34" charset="0"/>
                <a:ea typeface="Times New Roman" panose="02020603050405020304" pitchFamily="18" charset="0"/>
                <a:hlinkClick r:id="rId12" tooltip="The Letters of Vincent van Gogh"/>
              </a:rPr>
              <a:t>long correspondence by letter</a:t>
            </a:r>
            <a:r>
              <a:rPr lang="en-US" sz="1800" dirty="0">
                <a:solidFill>
                  <a:srgbClr val="202122"/>
                </a:solidFill>
                <a:effectLst/>
                <a:latin typeface="Arial" panose="020B0604020202020204" pitchFamily="34" charset="0"/>
                <a:ea typeface="Times New Roman" panose="02020603050405020304" pitchFamily="18" charset="0"/>
              </a:rPr>
              <a:t>.</a:t>
            </a:r>
            <a:endParaRPr lang="el-GR" sz="2400" dirty="0">
              <a:effectLst/>
              <a:latin typeface="Times New Roman" panose="02020603050405020304" pitchFamily="18" charset="0"/>
              <a:ea typeface="Times New Roman" panose="02020603050405020304" pitchFamily="18" charset="0"/>
            </a:endParaRPr>
          </a:p>
        </p:txBody>
      </p:sp>
      <p:sp>
        <p:nvSpPr>
          <p:cNvPr id="7" name="TextBox 6">
            <a:extLst>
              <a:ext uri="{FF2B5EF4-FFF2-40B4-BE49-F238E27FC236}">
                <a16:creationId xmlns:a16="http://schemas.microsoft.com/office/drawing/2014/main" id="{45CA78A7-E5B9-653E-3AB0-9797CF299E7C}"/>
              </a:ext>
            </a:extLst>
          </p:cNvPr>
          <p:cNvSpPr txBox="1"/>
          <p:nvPr/>
        </p:nvSpPr>
        <p:spPr>
          <a:xfrm>
            <a:off x="6186196" y="0"/>
            <a:ext cx="6120880" cy="3970318"/>
          </a:xfrm>
          <a:prstGeom prst="rect">
            <a:avLst/>
          </a:prstGeom>
          <a:noFill/>
        </p:spPr>
        <p:txBody>
          <a:bodyPr wrap="square">
            <a:spAutoFit/>
          </a:bodyPr>
          <a:lstStyle/>
          <a:p>
            <a:pPr>
              <a:spcBef>
                <a:spcPts val="600"/>
              </a:spcBef>
              <a:spcAft>
                <a:spcPts val="1200"/>
              </a:spcAft>
            </a:pPr>
            <a:r>
              <a:rPr lang="en-US" sz="1800" dirty="0">
                <a:solidFill>
                  <a:srgbClr val="202122"/>
                </a:solidFill>
                <a:effectLst/>
                <a:latin typeface="Arial" panose="020B0604020202020204" pitchFamily="34" charset="0"/>
                <a:ea typeface="Times New Roman" panose="02020603050405020304" pitchFamily="18" charset="0"/>
              </a:rPr>
              <a:t>Van Gogh's early works consisted of mostly </a:t>
            </a:r>
            <a:r>
              <a:rPr lang="en-US" sz="1800" u="sng" dirty="0">
                <a:solidFill>
                  <a:srgbClr val="3366CC"/>
                </a:solidFill>
                <a:effectLst/>
                <a:latin typeface="Arial" panose="020B0604020202020204" pitchFamily="34" charset="0"/>
                <a:ea typeface="Times New Roman" panose="02020603050405020304" pitchFamily="18" charset="0"/>
                <a:hlinkClick r:id="rId13" tooltip="Still life paintings by Vincent van Gogh (Netherlands)"/>
              </a:rPr>
              <a:t>still </a:t>
            </a:r>
            <a:r>
              <a:rPr lang="en-US" sz="1800" u="sng" dirty="0" err="1">
                <a:solidFill>
                  <a:srgbClr val="3366CC"/>
                </a:solidFill>
                <a:effectLst/>
                <a:latin typeface="Arial" panose="020B0604020202020204" pitchFamily="34" charset="0"/>
                <a:ea typeface="Times New Roman" panose="02020603050405020304" pitchFamily="18" charset="0"/>
                <a:hlinkClick r:id="rId13" tooltip="Still life paintings by Vincent van Gogh (Netherlands)"/>
              </a:rPr>
              <a:t>lifes</a:t>
            </a:r>
            <a:r>
              <a:rPr lang="en-US" sz="1800" dirty="0">
                <a:solidFill>
                  <a:srgbClr val="202122"/>
                </a:solidFill>
                <a:effectLst/>
                <a:latin typeface="Arial" panose="020B0604020202020204" pitchFamily="34" charset="0"/>
                <a:ea typeface="Times New Roman" panose="02020603050405020304" pitchFamily="18" charset="0"/>
              </a:rPr>
              <a:t> and depictions of </a:t>
            </a:r>
            <a:r>
              <a:rPr lang="en-US" sz="1800" u="sng" dirty="0">
                <a:solidFill>
                  <a:srgbClr val="3366CC"/>
                </a:solidFill>
                <a:effectLst/>
                <a:latin typeface="Arial" panose="020B0604020202020204" pitchFamily="34" charset="0"/>
                <a:ea typeface="Times New Roman" panose="02020603050405020304" pitchFamily="18" charset="0"/>
                <a:hlinkClick r:id="rId14" tooltip="Peasant Character Studies (Van Gogh series)"/>
              </a:rPr>
              <a:t>peasant </a:t>
            </a:r>
            <a:r>
              <a:rPr lang="en-US" sz="1800" u="sng" dirty="0" err="1">
                <a:solidFill>
                  <a:srgbClr val="3366CC"/>
                </a:solidFill>
                <a:effectLst/>
                <a:latin typeface="Arial" panose="020B0604020202020204" pitchFamily="34" charset="0"/>
                <a:ea typeface="Times New Roman" panose="02020603050405020304" pitchFamily="18" charset="0"/>
                <a:hlinkClick r:id="rId14" tooltip="Peasant Character Studies (Van Gogh series)"/>
              </a:rPr>
              <a:t>labourers</a:t>
            </a:r>
            <a:r>
              <a:rPr lang="en-US" sz="1800" dirty="0">
                <a:solidFill>
                  <a:srgbClr val="202122"/>
                </a:solidFill>
                <a:effectLst/>
                <a:latin typeface="Arial" panose="020B0604020202020204" pitchFamily="34" charset="0"/>
                <a:ea typeface="Times New Roman" panose="02020603050405020304" pitchFamily="18" charset="0"/>
              </a:rPr>
              <a:t>. In 1886, he moved to Paris, where he met members of the artistic </a:t>
            </a:r>
            <a:r>
              <a:rPr lang="en-US" sz="1800" i="1" u="sng" dirty="0">
                <a:solidFill>
                  <a:srgbClr val="3366CC"/>
                </a:solidFill>
                <a:effectLst/>
                <a:latin typeface="Arial" panose="020B0604020202020204" pitchFamily="34" charset="0"/>
                <a:ea typeface="Times New Roman" panose="02020603050405020304" pitchFamily="18" charset="0"/>
                <a:hlinkClick r:id="rId15" tooltip="Avant-garde"/>
              </a:rPr>
              <a:t>avant-garde</a:t>
            </a:r>
            <a:r>
              <a:rPr lang="en-US" sz="1800" dirty="0">
                <a:solidFill>
                  <a:srgbClr val="202122"/>
                </a:solidFill>
                <a:effectLst/>
                <a:latin typeface="Arial" panose="020B0604020202020204" pitchFamily="34" charset="0"/>
                <a:ea typeface="Times New Roman" panose="02020603050405020304" pitchFamily="18" charset="0"/>
              </a:rPr>
              <a:t>, including </a:t>
            </a:r>
            <a:r>
              <a:rPr lang="en-US" sz="1800" u="sng" dirty="0">
                <a:solidFill>
                  <a:srgbClr val="3366CC"/>
                </a:solidFill>
                <a:effectLst/>
                <a:latin typeface="Arial" panose="020B0604020202020204" pitchFamily="34" charset="0"/>
                <a:ea typeface="Times New Roman" panose="02020603050405020304" pitchFamily="18" charset="0"/>
                <a:hlinkClick r:id="rId16" tooltip="Émile Bernard"/>
              </a:rPr>
              <a:t>Émile Bernard</a:t>
            </a:r>
            <a:r>
              <a:rPr lang="en-US" sz="1800" dirty="0">
                <a:solidFill>
                  <a:srgbClr val="202122"/>
                </a:solidFill>
                <a:effectLst/>
                <a:latin typeface="Arial" panose="020B0604020202020204" pitchFamily="34" charset="0"/>
                <a:ea typeface="Times New Roman" panose="02020603050405020304" pitchFamily="18" charset="0"/>
              </a:rPr>
              <a:t> and </a:t>
            </a:r>
            <a:r>
              <a:rPr lang="en-US" sz="1800" u="sng" dirty="0">
                <a:solidFill>
                  <a:srgbClr val="3366CC"/>
                </a:solidFill>
                <a:effectLst/>
                <a:latin typeface="Arial" panose="020B0604020202020204" pitchFamily="34" charset="0"/>
                <a:ea typeface="Times New Roman" panose="02020603050405020304" pitchFamily="18" charset="0"/>
                <a:hlinkClick r:id="rId17" tooltip="Paul Gauguin"/>
              </a:rPr>
              <a:t>Paul Gauguin</a:t>
            </a:r>
            <a:r>
              <a:rPr lang="en-US" sz="1800" dirty="0">
                <a:solidFill>
                  <a:srgbClr val="202122"/>
                </a:solidFill>
                <a:effectLst/>
                <a:latin typeface="Arial" panose="020B0604020202020204" pitchFamily="34" charset="0"/>
                <a:ea typeface="Times New Roman" panose="02020603050405020304" pitchFamily="18" charset="0"/>
              </a:rPr>
              <a:t>, who were seeking new paths beyond </a:t>
            </a:r>
            <a:r>
              <a:rPr lang="en-US" sz="1800" u="sng" dirty="0">
                <a:solidFill>
                  <a:srgbClr val="3366CC"/>
                </a:solidFill>
                <a:effectLst/>
                <a:latin typeface="Arial" panose="020B0604020202020204" pitchFamily="34" charset="0"/>
                <a:ea typeface="Times New Roman" panose="02020603050405020304" pitchFamily="18" charset="0"/>
                <a:hlinkClick r:id="rId18" tooltip="Impressionism"/>
              </a:rPr>
              <a:t>Impressionism</a:t>
            </a:r>
            <a:r>
              <a:rPr lang="en-US" sz="1800" dirty="0">
                <a:solidFill>
                  <a:srgbClr val="202122"/>
                </a:solidFill>
                <a:effectLst/>
                <a:latin typeface="Arial" panose="020B0604020202020204" pitchFamily="34" charset="0"/>
                <a:ea typeface="Times New Roman" panose="02020603050405020304" pitchFamily="18" charset="0"/>
              </a:rPr>
              <a:t>. Frustrated in Paris and inspired by a growing spirit of artistic change and collaboration, Van Gogh moved to </a:t>
            </a:r>
            <a:r>
              <a:rPr lang="en-US" sz="1800" u="sng" dirty="0">
                <a:solidFill>
                  <a:srgbClr val="3366CC"/>
                </a:solidFill>
                <a:effectLst/>
                <a:latin typeface="Arial" panose="020B0604020202020204" pitchFamily="34" charset="0"/>
                <a:ea typeface="Times New Roman" panose="02020603050405020304" pitchFamily="18" charset="0"/>
                <a:hlinkClick r:id="rId19" tooltip="Arles"/>
              </a:rPr>
              <a:t>Arles</a:t>
            </a:r>
            <a:r>
              <a:rPr lang="en-US" sz="1800" dirty="0">
                <a:solidFill>
                  <a:srgbClr val="202122"/>
                </a:solidFill>
                <a:effectLst/>
                <a:latin typeface="Arial" panose="020B0604020202020204" pitchFamily="34" charset="0"/>
                <a:ea typeface="Times New Roman" panose="02020603050405020304" pitchFamily="18" charset="0"/>
              </a:rPr>
              <a:t> in south of France in February 1888 with the goal of establishing an artistic retreat and commune. Once there, Van Gogh's art changed. His paintings grew brighter and he turned his attention to the natural world, depicting local </a:t>
            </a:r>
            <a:r>
              <a:rPr lang="en-US" sz="1800" u="sng" dirty="0">
                <a:solidFill>
                  <a:srgbClr val="3366CC"/>
                </a:solidFill>
                <a:effectLst/>
                <a:latin typeface="Arial" panose="020B0604020202020204" pitchFamily="34" charset="0"/>
                <a:ea typeface="Times New Roman" panose="02020603050405020304" pitchFamily="18" charset="0"/>
                <a:hlinkClick r:id="rId20" tooltip="Olive Trees (Van Gogh series)"/>
              </a:rPr>
              <a:t>olive groves</a:t>
            </a:r>
            <a:r>
              <a:rPr lang="en-US" sz="1800" dirty="0">
                <a:solidFill>
                  <a:srgbClr val="202122"/>
                </a:solidFill>
                <a:effectLst/>
                <a:latin typeface="Arial" panose="020B0604020202020204" pitchFamily="34" charset="0"/>
                <a:ea typeface="Times New Roman" panose="02020603050405020304" pitchFamily="18" charset="0"/>
              </a:rPr>
              <a:t>, </a:t>
            </a:r>
            <a:r>
              <a:rPr lang="en-US" sz="1800" u="sng" dirty="0">
                <a:solidFill>
                  <a:srgbClr val="3366CC"/>
                </a:solidFill>
                <a:effectLst/>
                <a:latin typeface="Arial" panose="020B0604020202020204" pitchFamily="34" charset="0"/>
                <a:ea typeface="Times New Roman" panose="02020603050405020304" pitchFamily="18" charset="0"/>
                <a:hlinkClick r:id="rId21" tooltip="Wheat Fields"/>
              </a:rPr>
              <a:t>wheat fields</a:t>
            </a:r>
            <a:r>
              <a:rPr lang="en-US" sz="1800" dirty="0">
                <a:solidFill>
                  <a:srgbClr val="202122"/>
                </a:solidFill>
                <a:effectLst/>
                <a:latin typeface="Arial" panose="020B0604020202020204" pitchFamily="34" charset="0"/>
                <a:ea typeface="Times New Roman" panose="02020603050405020304" pitchFamily="18" charset="0"/>
              </a:rPr>
              <a:t> and </a:t>
            </a:r>
            <a:r>
              <a:rPr lang="en-US" sz="1800" u="sng" dirty="0">
                <a:solidFill>
                  <a:srgbClr val="3366CC"/>
                </a:solidFill>
                <a:effectLst/>
                <a:latin typeface="Arial" panose="020B0604020202020204" pitchFamily="34" charset="0"/>
                <a:ea typeface="Times New Roman" panose="02020603050405020304" pitchFamily="18" charset="0"/>
                <a:hlinkClick r:id="rId22" tooltip="Sunflowers (Van Gogh series)"/>
              </a:rPr>
              <a:t>sunflowers</a:t>
            </a:r>
            <a:r>
              <a:rPr lang="en-US" sz="1800" dirty="0">
                <a:solidFill>
                  <a:srgbClr val="202122"/>
                </a:solidFill>
                <a:effectLst/>
                <a:latin typeface="Arial" panose="020B0604020202020204" pitchFamily="34" charset="0"/>
                <a:ea typeface="Times New Roman" panose="02020603050405020304" pitchFamily="18" charset="0"/>
              </a:rPr>
              <a:t>. Van Gogh invited Gauguin to join him in Arles and eagerly anticipated Gauguin's arrival in the fall of 1888.</a:t>
            </a:r>
            <a:endParaRPr lang="el-GR"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5359391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D4CE123-17B9-AE38-BEEF-94D9513F6BF1}"/>
              </a:ext>
            </a:extLst>
          </p:cNvPr>
          <p:cNvSpPr txBox="1"/>
          <p:nvPr/>
        </p:nvSpPr>
        <p:spPr>
          <a:xfrm>
            <a:off x="128297" y="0"/>
            <a:ext cx="6097554" cy="3693319"/>
          </a:xfrm>
          <a:prstGeom prst="rect">
            <a:avLst/>
          </a:prstGeom>
          <a:noFill/>
        </p:spPr>
        <p:txBody>
          <a:bodyPr wrap="square">
            <a:spAutoFit/>
          </a:bodyPr>
          <a:lstStyle/>
          <a:p>
            <a:pPr>
              <a:spcBef>
                <a:spcPts val="600"/>
              </a:spcBef>
              <a:spcAft>
                <a:spcPts val="1200"/>
              </a:spcAft>
            </a:pPr>
            <a:r>
              <a:rPr lang="en-US" sz="1800">
                <a:solidFill>
                  <a:srgbClr val="202122"/>
                </a:solidFill>
                <a:effectLst/>
                <a:latin typeface="Arial" panose="020B0604020202020204" pitchFamily="34" charset="0"/>
                <a:ea typeface="Times New Roman" panose="02020603050405020304" pitchFamily="18" charset="0"/>
              </a:rPr>
              <a:t>Van Gogh suffered from </a:t>
            </a:r>
            <a:r>
              <a:rPr lang="en-US" sz="1800" u="sng">
                <a:solidFill>
                  <a:srgbClr val="3366CC"/>
                </a:solidFill>
                <a:effectLst/>
                <a:latin typeface="Arial" panose="020B0604020202020204" pitchFamily="34" charset="0"/>
                <a:ea typeface="Times New Roman" panose="02020603050405020304" pitchFamily="18" charset="0"/>
                <a:hlinkClick r:id="rId2" tooltip="Psychosis"/>
              </a:rPr>
              <a:t>psychotic episodes</a:t>
            </a:r>
            <a:r>
              <a:rPr lang="en-US" sz="1800">
                <a:solidFill>
                  <a:srgbClr val="202122"/>
                </a:solidFill>
                <a:effectLst/>
                <a:latin typeface="Arial" panose="020B0604020202020204" pitchFamily="34" charset="0"/>
                <a:ea typeface="Times New Roman" panose="02020603050405020304" pitchFamily="18" charset="0"/>
              </a:rPr>
              <a:t> and </a:t>
            </a:r>
            <a:r>
              <a:rPr lang="en-US" sz="1800" u="sng">
                <a:solidFill>
                  <a:srgbClr val="3366CC"/>
                </a:solidFill>
                <a:effectLst/>
                <a:latin typeface="Arial" panose="020B0604020202020204" pitchFamily="34" charset="0"/>
                <a:ea typeface="Times New Roman" panose="02020603050405020304" pitchFamily="18" charset="0"/>
                <a:hlinkClick r:id="rId3" tooltip="Delusion"/>
              </a:rPr>
              <a:t>delusions</a:t>
            </a:r>
            <a:r>
              <a:rPr lang="en-US" sz="1800">
                <a:solidFill>
                  <a:srgbClr val="202122"/>
                </a:solidFill>
                <a:effectLst/>
                <a:latin typeface="Arial" panose="020B0604020202020204" pitchFamily="34" charset="0"/>
                <a:ea typeface="Times New Roman" panose="02020603050405020304" pitchFamily="18" charset="0"/>
              </a:rPr>
              <a:t>. Though he worried about his mental stability, he often neglected his physical health, did not eat properly and drank heavily. His friendship with Gauguin ended after a confrontation with a razor when, in a rage, he severed part of his own left ear. He spent time in psychiatric hospitals, including a period at </a:t>
            </a:r>
            <a:r>
              <a:rPr lang="en-US" sz="1800" u="sng">
                <a:solidFill>
                  <a:srgbClr val="3366CC"/>
                </a:solidFill>
                <a:effectLst/>
                <a:latin typeface="Arial" panose="020B0604020202020204" pitchFamily="34" charset="0"/>
                <a:ea typeface="Times New Roman" panose="02020603050405020304" pitchFamily="18" charset="0"/>
                <a:hlinkClick r:id="rId4" tooltip="Saint-Rémy-de-Provence"/>
              </a:rPr>
              <a:t>Saint-Rémy</a:t>
            </a:r>
            <a:r>
              <a:rPr lang="en-US" sz="1800">
                <a:solidFill>
                  <a:srgbClr val="202122"/>
                </a:solidFill>
                <a:effectLst/>
                <a:latin typeface="Arial" panose="020B0604020202020204" pitchFamily="34" charset="0"/>
                <a:ea typeface="Times New Roman" panose="02020603050405020304" pitchFamily="18" charset="0"/>
              </a:rPr>
              <a:t>. After he discharged himself and moved to the </a:t>
            </a:r>
            <a:r>
              <a:rPr lang="en-US" sz="1800" u="sng">
                <a:solidFill>
                  <a:srgbClr val="3366CC"/>
                </a:solidFill>
                <a:effectLst/>
                <a:latin typeface="Arial" panose="020B0604020202020204" pitchFamily="34" charset="0"/>
                <a:ea typeface="Times New Roman" panose="02020603050405020304" pitchFamily="18" charset="0"/>
                <a:hlinkClick r:id="rId5" tooltip="Auberge Ravoux"/>
              </a:rPr>
              <a:t>Auberge Ravoux</a:t>
            </a:r>
            <a:r>
              <a:rPr lang="en-US" sz="1800">
                <a:solidFill>
                  <a:srgbClr val="202122"/>
                </a:solidFill>
                <a:effectLst/>
                <a:latin typeface="Arial" panose="020B0604020202020204" pitchFamily="34" charset="0"/>
                <a:ea typeface="Times New Roman" panose="02020603050405020304" pitchFamily="18" charset="0"/>
              </a:rPr>
              <a:t> in </a:t>
            </a:r>
            <a:r>
              <a:rPr lang="en-US" sz="1800" u="sng">
                <a:solidFill>
                  <a:srgbClr val="3366CC"/>
                </a:solidFill>
                <a:effectLst/>
                <a:latin typeface="Arial" panose="020B0604020202020204" pitchFamily="34" charset="0"/>
                <a:ea typeface="Times New Roman" panose="02020603050405020304" pitchFamily="18" charset="0"/>
                <a:hlinkClick r:id="rId6" tooltip="Auvers-sur-Oise"/>
              </a:rPr>
              <a:t>Auvers-sur-Oise</a:t>
            </a:r>
            <a:r>
              <a:rPr lang="en-US" sz="1800">
                <a:solidFill>
                  <a:srgbClr val="202122"/>
                </a:solidFill>
                <a:effectLst/>
                <a:latin typeface="Arial" panose="020B0604020202020204" pitchFamily="34" charset="0"/>
                <a:ea typeface="Times New Roman" panose="02020603050405020304" pitchFamily="18" charset="0"/>
              </a:rPr>
              <a:t> near Paris, he came under the care of the </a:t>
            </a:r>
            <a:r>
              <a:rPr lang="en-US" sz="1800" u="sng">
                <a:solidFill>
                  <a:srgbClr val="3366CC"/>
                </a:solidFill>
                <a:effectLst/>
                <a:latin typeface="Arial" panose="020B0604020202020204" pitchFamily="34" charset="0"/>
                <a:ea typeface="Times New Roman" panose="02020603050405020304" pitchFamily="18" charset="0"/>
                <a:hlinkClick r:id="rId7" tooltip="Homeopathy"/>
              </a:rPr>
              <a:t>homeopathic</a:t>
            </a:r>
            <a:r>
              <a:rPr lang="en-US" sz="1800">
                <a:solidFill>
                  <a:srgbClr val="202122"/>
                </a:solidFill>
                <a:effectLst/>
                <a:latin typeface="Arial" panose="020B0604020202020204" pitchFamily="34" charset="0"/>
                <a:ea typeface="Times New Roman" panose="02020603050405020304" pitchFamily="18" charset="0"/>
              </a:rPr>
              <a:t> doctor </a:t>
            </a:r>
            <a:r>
              <a:rPr lang="en-US" sz="1800" u="sng">
                <a:solidFill>
                  <a:srgbClr val="3366CC"/>
                </a:solidFill>
                <a:effectLst/>
                <a:latin typeface="Arial" panose="020B0604020202020204" pitchFamily="34" charset="0"/>
                <a:ea typeface="Times New Roman" panose="02020603050405020304" pitchFamily="18" charset="0"/>
                <a:hlinkClick r:id="rId8" tooltip="Paul Gachet"/>
              </a:rPr>
              <a:t>Paul Gachet</a:t>
            </a:r>
            <a:r>
              <a:rPr lang="en-US" sz="1800">
                <a:solidFill>
                  <a:srgbClr val="202122"/>
                </a:solidFill>
                <a:effectLst/>
                <a:latin typeface="Arial" panose="020B0604020202020204" pitchFamily="34" charset="0"/>
                <a:ea typeface="Times New Roman" panose="02020603050405020304" pitchFamily="18" charset="0"/>
              </a:rPr>
              <a:t>. His depression persisted, and on 27 July 1890, Van Gogh is believed to have shot himself in the chest with a revolver, dying from his injuries two days later.</a:t>
            </a:r>
            <a:endParaRPr lang="el-GR" sz="2400" dirty="0">
              <a:effectLst/>
              <a:latin typeface="Times New Roman" panose="02020603050405020304" pitchFamily="18" charset="0"/>
              <a:ea typeface="Times New Roman" panose="02020603050405020304" pitchFamily="18" charset="0"/>
            </a:endParaRPr>
          </a:p>
        </p:txBody>
      </p:sp>
      <p:sp>
        <p:nvSpPr>
          <p:cNvPr id="7" name="TextBox 6">
            <a:extLst>
              <a:ext uri="{FF2B5EF4-FFF2-40B4-BE49-F238E27FC236}">
                <a16:creationId xmlns:a16="http://schemas.microsoft.com/office/drawing/2014/main" id="{B43E29F9-2C39-0D17-3118-7B6BF667FAD4}"/>
              </a:ext>
            </a:extLst>
          </p:cNvPr>
          <p:cNvSpPr txBox="1"/>
          <p:nvPr/>
        </p:nvSpPr>
        <p:spPr>
          <a:xfrm>
            <a:off x="5966149" y="2610683"/>
            <a:ext cx="6097554" cy="4247317"/>
          </a:xfrm>
          <a:prstGeom prst="rect">
            <a:avLst/>
          </a:prstGeom>
          <a:noFill/>
        </p:spPr>
        <p:txBody>
          <a:bodyPr wrap="square">
            <a:spAutoFit/>
          </a:bodyPr>
          <a:lstStyle/>
          <a:p>
            <a:r>
              <a:rPr lang="en-US" sz="1800" dirty="0">
                <a:solidFill>
                  <a:srgbClr val="202122"/>
                </a:solidFill>
                <a:effectLst/>
                <a:latin typeface="Arial" panose="020B0604020202020204" pitchFamily="34" charset="0"/>
                <a:ea typeface="Aptos" panose="020B0004020202020204" pitchFamily="34" charset="0"/>
              </a:rPr>
              <a:t>Van Gogh's art gained critical recognition after his death and his life story captured public imagination as an emblem of misunderstood genius,</a:t>
            </a:r>
            <a:r>
              <a:rPr lang="en-US" sz="1400" u="sng" baseline="30000" dirty="0">
                <a:solidFill>
                  <a:srgbClr val="3366CC"/>
                </a:solidFill>
                <a:effectLst/>
                <a:latin typeface="Arial" panose="020B0604020202020204" pitchFamily="34" charset="0"/>
                <a:ea typeface="Aptos" panose="020B0004020202020204" pitchFamily="34" charset="0"/>
                <a:hlinkClick r:id="rId9"/>
              </a:rPr>
              <a:t>[6]</a:t>
            </a:r>
            <a:r>
              <a:rPr lang="en-US" sz="1800" dirty="0">
                <a:solidFill>
                  <a:srgbClr val="202122"/>
                </a:solidFill>
                <a:effectLst/>
                <a:latin typeface="Arial" panose="020B0604020202020204" pitchFamily="34" charset="0"/>
                <a:ea typeface="Aptos" panose="020B0004020202020204" pitchFamily="34" charset="0"/>
              </a:rPr>
              <a:t> due in large part to the efforts of his widowed sister-in-law </a:t>
            </a:r>
            <a:r>
              <a:rPr lang="en-US" sz="1800" u="sng" dirty="0">
                <a:solidFill>
                  <a:srgbClr val="3366CC"/>
                </a:solidFill>
                <a:effectLst/>
                <a:latin typeface="Arial" panose="020B0604020202020204" pitchFamily="34" charset="0"/>
                <a:ea typeface="Aptos" panose="020B0004020202020204" pitchFamily="34" charset="0"/>
                <a:hlinkClick r:id="rId10" tooltip="Johanna van Gogh-Bonger"/>
              </a:rPr>
              <a:t>Johanna van Gogh-</a:t>
            </a:r>
            <a:r>
              <a:rPr lang="en-US" sz="1800" u="sng" dirty="0" err="1">
                <a:solidFill>
                  <a:srgbClr val="3366CC"/>
                </a:solidFill>
                <a:effectLst/>
                <a:latin typeface="Arial" panose="020B0604020202020204" pitchFamily="34" charset="0"/>
                <a:ea typeface="Aptos" panose="020B0004020202020204" pitchFamily="34" charset="0"/>
                <a:hlinkClick r:id="rId10" tooltip="Johanna van Gogh-Bonger"/>
              </a:rPr>
              <a:t>Bonger</a:t>
            </a:r>
            <a:r>
              <a:rPr lang="en-US" sz="1800" dirty="0">
                <a:solidFill>
                  <a:srgbClr val="202122"/>
                </a:solidFill>
                <a:effectLst/>
                <a:latin typeface="Arial" panose="020B0604020202020204" pitchFamily="34" charset="0"/>
                <a:ea typeface="Aptos" panose="020B0004020202020204" pitchFamily="34" charset="0"/>
              </a:rPr>
              <a:t>.</a:t>
            </a:r>
            <a:r>
              <a:rPr lang="en-US" sz="1400" u="sng" baseline="30000" dirty="0">
                <a:solidFill>
                  <a:srgbClr val="3366CC"/>
                </a:solidFill>
                <a:effectLst/>
                <a:latin typeface="Arial" panose="020B0604020202020204" pitchFamily="34" charset="0"/>
                <a:ea typeface="Aptos" panose="020B0004020202020204" pitchFamily="34" charset="0"/>
                <a:hlinkClick r:id="rId11"/>
              </a:rPr>
              <a:t>[7]</a:t>
            </a:r>
            <a:r>
              <a:rPr lang="en-US" sz="1800" dirty="0">
                <a:solidFill>
                  <a:srgbClr val="202122"/>
                </a:solidFill>
                <a:effectLst/>
                <a:latin typeface="Arial" panose="020B0604020202020204" pitchFamily="34" charset="0"/>
                <a:ea typeface="Aptos" panose="020B0004020202020204" pitchFamily="34" charset="0"/>
              </a:rPr>
              <a:t> His bold use of color, expressive line and thick application of paint inspired </a:t>
            </a:r>
            <a:r>
              <a:rPr lang="en-US" sz="1800" dirty="0" err="1">
                <a:solidFill>
                  <a:srgbClr val="202122"/>
                </a:solidFill>
                <a:effectLst/>
                <a:latin typeface="Arial" panose="020B0604020202020204" pitchFamily="34" charset="0"/>
                <a:ea typeface="Aptos" panose="020B0004020202020204" pitchFamily="34" charset="0"/>
              </a:rPr>
              <a:t>avant</a:t>
            </a:r>
            <a:r>
              <a:rPr lang="en-US" sz="1800" dirty="0">
                <a:solidFill>
                  <a:srgbClr val="202122"/>
                </a:solidFill>
                <a:effectLst/>
                <a:latin typeface="Arial" panose="020B0604020202020204" pitchFamily="34" charset="0"/>
                <a:ea typeface="Aptos" panose="020B0004020202020204" pitchFamily="34" charset="0"/>
              </a:rPr>
              <a:t> </a:t>
            </a:r>
            <a:r>
              <a:rPr lang="en-US" sz="1800" dirty="0" err="1">
                <a:solidFill>
                  <a:srgbClr val="202122"/>
                </a:solidFill>
                <a:effectLst/>
                <a:latin typeface="Arial" panose="020B0604020202020204" pitchFamily="34" charset="0"/>
                <a:ea typeface="Aptos" panose="020B0004020202020204" pitchFamily="34" charset="0"/>
              </a:rPr>
              <a:t>garde</a:t>
            </a:r>
            <a:r>
              <a:rPr lang="en-US" sz="1800" dirty="0">
                <a:solidFill>
                  <a:srgbClr val="202122"/>
                </a:solidFill>
                <a:effectLst/>
                <a:latin typeface="Arial" panose="020B0604020202020204" pitchFamily="34" charset="0"/>
                <a:ea typeface="Aptos" panose="020B0004020202020204" pitchFamily="34" charset="0"/>
              </a:rPr>
              <a:t> artistic groups like the </a:t>
            </a:r>
            <a:r>
              <a:rPr lang="en-US" sz="1800" u="sng" dirty="0">
                <a:solidFill>
                  <a:srgbClr val="3366CC"/>
                </a:solidFill>
                <a:effectLst/>
                <a:latin typeface="Arial" panose="020B0604020202020204" pitchFamily="34" charset="0"/>
                <a:ea typeface="Aptos" panose="020B0004020202020204" pitchFamily="34" charset="0"/>
                <a:hlinkClick r:id="rId12" tooltip="Fauvism"/>
              </a:rPr>
              <a:t>Fauves</a:t>
            </a:r>
            <a:r>
              <a:rPr lang="en-US" sz="1800" dirty="0">
                <a:solidFill>
                  <a:srgbClr val="202122"/>
                </a:solidFill>
                <a:effectLst/>
                <a:latin typeface="Arial" panose="020B0604020202020204" pitchFamily="34" charset="0"/>
                <a:ea typeface="Aptos" panose="020B0004020202020204" pitchFamily="34" charset="0"/>
              </a:rPr>
              <a:t> and </a:t>
            </a:r>
            <a:r>
              <a:rPr lang="en-US" sz="1800" u="sng" dirty="0">
                <a:solidFill>
                  <a:srgbClr val="3366CC"/>
                </a:solidFill>
                <a:effectLst/>
                <a:latin typeface="Arial" panose="020B0604020202020204" pitchFamily="34" charset="0"/>
                <a:ea typeface="Aptos" panose="020B0004020202020204" pitchFamily="34" charset="0"/>
                <a:hlinkClick r:id="rId13" tooltip="German Expressionism"/>
              </a:rPr>
              <a:t>German Expressionists</a:t>
            </a:r>
            <a:r>
              <a:rPr lang="en-US" sz="1800" dirty="0">
                <a:solidFill>
                  <a:srgbClr val="202122"/>
                </a:solidFill>
                <a:effectLst/>
                <a:latin typeface="Arial" panose="020B0604020202020204" pitchFamily="34" charset="0"/>
                <a:ea typeface="Aptos" panose="020B0004020202020204" pitchFamily="34" charset="0"/>
              </a:rPr>
              <a:t> in the early 20th century. Van Gogh's work gained widespread critical and commercial success in the following decades, and he has become a lasting icon of the romantic ideal of the </a:t>
            </a:r>
            <a:r>
              <a:rPr lang="en-US" sz="1800" u="sng" dirty="0">
                <a:solidFill>
                  <a:srgbClr val="3366CC"/>
                </a:solidFill>
                <a:effectLst/>
                <a:latin typeface="Arial" panose="020B0604020202020204" pitchFamily="34" charset="0"/>
                <a:ea typeface="Aptos" panose="020B0004020202020204" pitchFamily="34" charset="0"/>
                <a:hlinkClick r:id="rId14" tooltip="Tortured artist"/>
              </a:rPr>
              <a:t>tortured artist</a:t>
            </a:r>
            <a:r>
              <a:rPr lang="en-US" sz="1800" dirty="0">
                <a:solidFill>
                  <a:srgbClr val="202122"/>
                </a:solidFill>
                <a:effectLst/>
                <a:latin typeface="Arial" panose="020B0604020202020204" pitchFamily="34" charset="0"/>
                <a:ea typeface="Aptos" panose="020B0004020202020204" pitchFamily="34" charset="0"/>
              </a:rPr>
              <a:t>. Today, Van Gogh's works are among the </a:t>
            </a:r>
            <a:r>
              <a:rPr lang="en-US" sz="1800" u="sng" dirty="0">
                <a:solidFill>
                  <a:srgbClr val="3366CC"/>
                </a:solidFill>
                <a:effectLst/>
                <a:latin typeface="Arial" panose="020B0604020202020204" pitchFamily="34" charset="0"/>
                <a:ea typeface="Aptos" panose="020B0004020202020204" pitchFamily="34" charset="0"/>
                <a:hlinkClick r:id="rId15" tooltip="List of most expensive paintings"/>
              </a:rPr>
              <a:t>world's most expensive paintings to have ever sold</a:t>
            </a:r>
            <a:r>
              <a:rPr lang="en-US" sz="1800" dirty="0">
                <a:solidFill>
                  <a:srgbClr val="202122"/>
                </a:solidFill>
                <a:effectLst/>
                <a:latin typeface="Arial" panose="020B0604020202020204" pitchFamily="34" charset="0"/>
                <a:ea typeface="Aptos" panose="020B0004020202020204" pitchFamily="34" charset="0"/>
              </a:rPr>
              <a:t>, and his legacy is </a:t>
            </a:r>
            <a:r>
              <a:rPr lang="en-US" sz="1800" dirty="0" err="1">
                <a:solidFill>
                  <a:srgbClr val="202122"/>
                </a:solidFill>
                <a:effectLst/>
                <a:latin typeface="Arial" panose="020B0604020202020204" pitchFamily="34" charset="0"/>
                <a:ea typeface="Aptos" panose="020B0004020202020204" pitchFamily="34" charset="0"/>
              </a:rPr>
              <a:t>honoured</a:t>
            </a:r>
            <a:r>
              <a:rPr lang="en-US" sz="1800" dirty="0">
                <a:solidFill>
                  <a:srgbClr val="202122"/>
                </a:solidFill>
                <a:effectLst/>
                <a:latin typeface="Arial" panose="020B0604020202020204" pitchFamily="34" charset="0"/>
                <a:ea typeface="Aptos" panose="020B0004020202020204" pitchFamily="34" charset="0"/>
              </a:rPr>
              <a:t> by a museum in his name, the </a:t>
            </a:r>
            <a:r>
              <a:rPr lang="en-US" sz="1800" u="sng" dirty="0">
                <a:solidFill>
                  <a:srgbClr val="3366CC"/>
                </a:solidFill>
                <a:effectLst/>
                <a:latin typeface="Arial" panose="020B0604020202020204" pitchFamily="34" charset="0"/>
                <a:ea typeface="Aptos" panose="020B0004020202020204" pitchFamily="34" charset="0"/>
                <a:hlinkClick r:id="rId16" tooltip="Van Gogh Museum"/>
              </a:rPr>
              <a:t>Van Gogh Museum</a:t>
            </a:r>
            <a:r>
              <a:rPr lang="en-US" sz="1800" dirty="0">
                <a:solidFill>
                  <a:srgbClr val="202122"/>
                </a:solidFill>
                <a:effectLst/>
                <a:latin typeface="Arial" panose="020B0604020202020204" pitchFamily="34" charset="0"/>
                <a:ea typeface="Aptos" panose="020B0004020202020204" pitchFamily="34" charset="0"/>
              </a:rPr>
              <a:t> in Amsterdam, which holds the world's largest collection of his paintings and drawings.</a:t>
            </a:r>
            <a:endParaRPr lang="el-GR" dirty="0"/>
          </a:p>
        </p:txBody>
      </p:sp>
    </p:spTree>
    <p:extLst>
      <p:ext uri="{BB962C8B-B14F-4D97-AF65-F5344CB8AC3E}">
        <p14:creationId xmlns:p14="http://schemas.microsoft.com/office/powerpoint/2010/main" val="36652594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16DC27F-B592-9893-2B17-B26E22E9658A}"/>
              </a:ext>
            </a:extLst>
          </p:cNvPr>
          <p:cNvSpPr>
            <a:spLocks noGrp="1"/>
          </p:cNvSpPr>
          <p:nvPr>
            <p:ph type="title"/>
          </p:nvPr>
        </p:nvSpPr>
        <p:spPr>
          <a:xfrm>
            <a:off x="762000" y="500062"/>
            <a:ext cx="10515600" cy="1325563"/>
          </a:xfrm>
        </p:spPr>
        <p:txBody>
          <a:bodyPr>
            <a:normAutofit fontScale="90000"/>
          </a:bodyPr>
          <a:lstStyle/>
          <a:p>
            <a:pPr algn="ctr"/>
            <a:r>
              <a:rPr lang="en-US" sz="2200" dirty="0">
                <a:solidFill>
                  <a:srgbClr val="202122"/>
                </a:solidFill>
                <a:effectLst/>
                <a:latin typeface="Arial" panose="020B0604020202020204" pitchFamily="34" charset="0"/>
                <a:ea typeface="Times New Roman" panose="02020603050405020304" pitchFamily="18" charset="0"/>
              </a:rPr>
              <a:t>All his works are unique and with his illness he created amazing works but I have singled out some of his works, which are my </a:t>
            </a:r>
            <a:r>
              <a:rPr lang="en-US" sz="2200" dirty="0" err="1">
                <a:solidFill>
                  <a:srgbClr val="202122"/>
                </a:solidFill>
                <a:effectLst/>
                <a:latin typeface="Arial" panose="020B0604020202020204" pitchFamily="34" charset="0"/>
                <a:ea typeface="Times New Roman" panose="02020603050405020304" pitchFamily="18" charset="0"/>
              </a:rPr>
              <a:t>favourites</a:t>
            </a:r>
            <a:r>
              <a:rPr lang="en-US" sz="1800" dirty="0">
                <a:solidFill>
                  <a:srgbClr val="202122"/>
                </a:solidFill>
                <a:effectLst/>
                <a:latin typeface="Arial" panose="020B0604020202020204" pitchFamily="34" charset="0"/>
                <a:ea typeface="Times New Roman" panose="02020603050405020304" pitchFamily="18" charset="0"/>
              </a:rPr>
              <a:t>.</a:t>
            </a:r>
            <a:br>
              <a:rPr lang="en-US" sz="1800" dirty="0">
                <a:solidFill>
                  <a:srgbClr val="202122"/>
                </a:solidFill>
                <a:effectLst/>
                <a:latin typeface="Arial" panose="020B0604020202020204" pitchFamily="34" charset="0"/>
                <a:ea typeface="Times New Roman" panose="02020603050405020304" pitchFamily="18" charset="0"/>
              </a:rPr>
            </a:br>
            <a:br>
              <a:rPr lang="en-US" sz="1800" dirty="0">
                <a:solidFill>
                  <a:srgbClr val="202122"/>
                </a:solidFill>
                <a:effectLst/>
                <a:latin typeface="Arial" panose="020B0604020202020204" pitchFamily="34" charset="0"/>
                <a:ea typeface="Times New Roman" panose="02020603050405020304" pitchFamily="18" charset="0"/>
              </a:rPr>
            </a:br>
            <a:br>
              <a:rPr lang="en-US" sz="1800" dirty="0">
                <a:solidFill>
                  <a:srgbClr val="202122"/>
                </a:solidFill>
                <a:effectLst/>
                <a:latin typeface="Arial" panose="020B0604020202020204" pitchFamily="34" charset="0"/>
                <a:ea typeface="Times New Roman" panose="02020603050405020304" pitchFamily="18" charset="0"/>
              </a:rPr>
            </a:br>
            <a:r>
              <a:rPr lang="en-US" sz="2200" b="0" i="0" dirty="0">
                <a:solidFill>
                  <a:srgbClr val="000000"/>
                </a:solidFill>
                <a:effectLst/>
                <a:latin typeface="Gotham Rounded SSm"/>
              </a:rPr>
              <a:t>Almond Blossom</a:t>
            </a:r>
            <a:br>
              <a:rPr lang="en-US" sz="800" b="0" i="0" dirty="0">
                <a:solidFill>
                  <a:srgbClr val="000000"/>
                </a:solidFill>
                <a:effectLst/>
                <a:latin typeface="Gotham Rounded SSm"/>
              </a:rPr>
            </a:br>
            <a:br>
              <a:rPr lang="en-US" sz="900" b="0" i="0" dirty="0">
                <a:solidFill>
                  <a:srgbClr val="000000"/>
                </a:solidFill>
                <a:effectLst/>
                <a:latin typeface="Gotham Rounded SSm"/>
              </a:rPr>
            </a:br>
            <a:br>
              <a:rPr lang="el-GR" sz="1800" dirty="0">
                <a:effectLst/>
                <a:latin typeface="Times New Roman" panose="02020603050405020304" pitchFamily="18" charset="0"/>
                <a:ea typeface="Times New Roman" panose="02020603050405020304" pitchFamily="18" charset="0"/>
              </a:rPr>
            </a:br>
            <a:endParaRPr lang="el-GR" dirty="0"/>
          </a:p>
        </p:txBody>
      </p:sp>
      <p:pic>
        <p:nvPicPr>
          <p:cNvPr id="5" name="Θέση περιεχομένου 4">
            <a:extLst>
              <a:ext uri="{FF2B5EF4-FFF2-40B4-BE49-F238E27FC236}">
                <a16:creationId xmlns:a16="http://schemas.microsoft.com/office/drawing/2014/main" id="{E6F4877A-69ED-B8E2-B39E-EB0DFD1C2B0D}"/>
              </a:ext>
            </a:extLst>
          </p:cNvPr>
          <p:cNvPicPr>
            <a:picLocks noGrp="1" noChangeAspect="1"/>
          </p:cNvPicPr>
          <p:nvPr>
            <p:ph sz="half" idx="1"/>
          </p:nvPr>
        </p:nvPicPr>
        <p:blipFill>
          <a:blip r:embed="rId2"/>
          <a:stretch>
            <a:fillRect/>
          </a:stretch>
        </p:blipFill>
        <p:spPr>
          <a:xfrm>
            <a:off x="838200" y="1957441"/>
            <a:ext cx="5181600" cy="4087706"/>
          </a:xfrm>
          <a:prstGeom prst="rect">
            <a:avLst/>
          </a:prstGeom>
        </p:spPr>
      </p:pic>
      <p:sp>
        <p:nvSpPr>
          <p:cNvPr id="4" name="Θέση περιεχομένου 3">
            <a:extLst>
              <a:ext uri="{FF2B5EF4-FFF2-40B4-BE49-F238E27FC236}">
                <a16:creationId xmlns:a16="http://schemas.microsoft.com/office/drawing/2014/main" id="{B2AB0A35-DE4A-9D0F-95D0-08314EAC21AC}"/>
              </a:ext>
            </a:extLst>
          </p:cNvPr>
          <p:cNvSpPr>
            <a:spLocks noGrp="1"/>
          </p:cNvSpPr>
          <p:nvPr>
            <p:ph sz="half" idx="2"/>
          </p:nvPr>
        </p:nvSpPr>
        <p:spPr/>
        <p:txBody>
          <a:bodyPr>
            <a:normAutofit fontScale="70000" lnSpcReduction="20000"/>
          </a:bodyPr>
          <a:lstStyle/>
          <a:p>
            <a:r>
              <a:rPr lang="en-US" b="0" i="0" dirty="0">
                <a:solidFill>
                  <a:srgbClr val="000000"/>
                </a:solidFill>
                <a:effectLst/>
                <a:latin typeface="Gotham Rounded SSm"/>
              </a:rPr>
              <a:t>Large blossom branches like this against a blue sky were one of Van Gogh’s </a:t>
            </a:r>
            <a:r>
              <a:rPr lang="en-US" b="0" i="0" dirty="0" err="1">
                <a:solidFill>
                  <a:srgbClr val="000000"/>
                </a:solidFill>
                <a:effectLst/>
                <a:latin typeface="Gotham Rounded SSm"/>
              </a:rPr>
              <a:t>favourite</a:t>
            </a:r>
            <a:r>
              <a:rPr lang="en-US" b="0" i="0" dirty="0">
                <a:solidFill>
                  <a:srgbClr val="000000"/>
                </a:solidFill>
                <a:effectLst/>
                <a:latin typeface="Gotham Rounded SSm"/>
              </a:rPr>
              <a:t> subjects. Almond trees flower early in the spring making them a symbol of new life. Van Gogh borrowed the subject, the bold outlines and the positioning of the tree in the picture plane from Japanese printmaking.</a:t>
            </a:r>
            <a:br>
              <a:rPr lang="en-US" dirty="0"/>
            </a:br>
            <a:br>
              <a:rPr lang="en-US" dirty="0"/>
            </a:br>
            <a:r>
              <a:rPr lang="en-US" b="0" i="0" dirty="0">
                <a:solidFill>
                  <a:srgbClr val="000000"/>
                </a:solidFill>
                <a:effectLst/>
                <a:latin typeface="Gotham Rounded SSm"/>
              </a:rPr>
              <a:t>The painting was a gift for his brother Theo and sister-in-law Jo, who had just had a baby son, Vincent Willem. In </a:t>
            </a:r>
            <a:r>
              <a:rPr lang="en-US" b="0" i="0" u="none" strike="noStrike" dirty="0">
                <a:effectLst/>
                <a:latin typeface="Gotham Rounded SSm"/>
                <a:hlinkClick r:id="rId3"/>
              </a:rPr>
              <a:t>the letter</a:t>
            </a:r>
            <a:r>
              <a:rPr lang="en-US" b="0" i="0" dirty="0">
                <a:solidFill>
                  <a:srgbClr val="000000"/>
                </a:solidFill>
                <a:effectLst/>
                <a:latin typeface="Gotham Rounded SSm"/>
              </a:rPr>
              <a:t> announcing the new arrival, Theo wrote: ‘As we told you, we’ll name him after you, and I’m making the wish that he may be as determined and as courageous as you.’ Unsurprisingly, it was this work that remained closest to the hearts of the Van Gogh family. Vincent Willem went on to found the Van Gogh Museum.</a:t>
            </a:r>
            <a:endParaRPr lang="el-GR" dirty="0"/>
          </a:p>
        </p:txBody>
      </p:sp>
    </p:spTree>
    <p:extLst>
      <p:ext uri="{BB962C8B-B14F-4D97-AF65-F5344CB8AC3E}">
        <p14:creationId xmlns:p14="http://schemas.microsoft.com/office/powerpoint/2010/main" val="16215687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C590D62-08BF-8C37-AB85-D18D827ECF18}"/>
              </a:ext>
            </a:extLst>
          </p:cNvPr>
          <p:cNvSpPr>
            <a:spLocks noGrp="1"/>
          </p:cNvSpPr>
          <p:nvPr>
            <p:ph type="title"/>
          </p:nvPr>
        </p:nvSpPr>
        <p:spPr/>
        <p:txBody>
          <a:bodyPr/>
          <a:lstStyle/>
          <a:p>
            <a:pPr algn="ctr"/>
            <a:r>
              <a:rPr lang="en-US" b="0" i="0" dirty="0">
                <a:solidFill>
                  <a:srgbClr val="000000"/>
                </a:solidFill>
                <a:effectLst/>
                <a:latin typeface="Gotham Rounded SSm"/>
              </a:rPr>
              <a:t>Allotment with Sunflower</a:t>
            </a:r>
            <a:br>
              <a:rPr lang="en-US" b="0" i="0" dirty="0">
                <a:solidFill>
                  <a:srgbClr val="000000"/>
                </a:solidFill>
                <a:effectLst/>
                <a:latin typeface="Gotham Rounded SSm"/>
              </a:rPr>
            </a:br>
            <a:endParaRPr lang="el-GR" dirty="0"/>
          </a:p>
        </p:txBody>
      </p:sp>
      <p:pic>
        <p:nvPicPr>
          <p:cNvPr id="5" name="Θέση περιεχομένου 4">
            <a:extLst>
              <a:ext uri="{FF2B5EF4-FFF2-40B4-BE49-F238E27FC236}">
                <a16:creationId xmlns:a16="http://schemas.microsoft.com/office/drawing/2014/main" id="{6A776E34-D7C7-90B4-1DDD-794561F42A0B}"/>
              </a:ext>
            </a:extLst>
          </p:cNvPr>
          <p:cNvPicPr>
            <a:picLocks noGrp="1" noChangeAspect="1"/>
          </p:cNvPicPr>
          <p:nvPr>
            <p:ph sz="half" idx="1"/>
          </p:nvPr>
        </p:nvPicPr>
        <p:blipFill>
          <a:blip r:embed="rId2"/>
          <a:stretch>
            <a:fillRect/>
          </a:stretch>
        </p:blipFill>
        <p:spPr>
          <a:xfrm>
            <a:off x="933061" y="2243931"/>
            <a:ext cx="4637315" cy="3933032"/>
          </a:xfrm>
          <a:prstGeom prst="rect">
            <a:avLst/>
          </a:prstGeom>
        </p:spPr>
      </p:pic>
      <p:sp>
        <p:nvSpPr>
          <p:cNvPr id="4" name="Θέση περιεχομένου 3">
            <a:extLst>
              <a:ext uri="{FF2B5EF4-FFF2-40B4-BE49-F238E27FC236}">
                <a16:creationId xmlns:a16="http://schemas.microsoft.com/office/drawing/2014/main" id="{74D9CDD9-BE78-54E5-492A-651EEEF67211}"/>
              </a:ext>
            </a:extLst>
          </p:cNvPr>
          <p:cNvSpPr>
            <a:spLocks noGrp="1"/>
          </p:cNvSpPr>
          <p:nvPr>
            <p:ph sz="half" idx="2"/>
          </p:nvPr>
        </p:nvSpPr>
        <p:spPr/>
        <p:txBody>
          <a:bodyPr>
            <a:normAutofit fontScale="77500" lnSpcReduction="20000"/>
          </a:bodyPr>
          <a:lstStyle/>
          <a:p>
            <a:r>
              <a:rPr lang="en-US" b="0" i="0" dirty="0">
                <a:solidFill>
                  <a:srgbClr val="000000"/>
                </a:solidFill>
                <a:effectLst/>
                <a:latin typeface="Gotham Rounded SSm"/>
              </a:rPr>
              <a:t>The huge sunflower is clearly the main subject of this painting. Van Gogh was very fond of this flower. In southern France, he painted large bouquets of sunflowers. And during his earlier Paris period, he devoted a series of still </a:t>
            </a:r>
            <a:r>
              <a:rPr lang="en-US" b="0" i="0" dirty="0" err="1">
                <a:solidFill>
                  <a:srgbClr val="000000"/>
                </a:solidFill>
                <a:effectLst/>
                <a:latin typeface="Gotham Rounded SSm"/>
              </a:rPr>
              <a:t>lifes</a:t>
            </a:r>
            <a:r>
              <a:rPr lang="en-US" b="0" i="0" dirty="0">
                <a:solidFill>
                  <a:srgbClr val="000000"/>
                </a:solidFill>
                <a:effectLst/>
                <a:latin typeface="Gotham Rounded SSm"/>
              </a:rPr>
              <a:t> to this subject.</a:t>
            </a:r>
            <a:br>
              <a:rPr lang="en-US" dirty="0"/>
            </a:br>
            <a:br>
              <a:rPr lang="en-US" dirty="0"/>
            </a:br>
            <a:r>
              <a:rPr lang="en-US" b="0" i="0" dirty="0">
                <a:solidFill>
                  <a:srgbClr val="000000"/>
                </a:solidFill>
                <a:effectLst/>
                <a:latin typeface="Gotham Rounded SSm"/>
              </a:rPr>
              <a:t>Van Gogh made this painting on the hill of Montmartre in Paris. In the background, a little bit of the city is visible. On the left are the chimneys of the factories in the Clichy district. He painted this city scene on the back of the painting </a:t>
            </a:r>
            <a:r>
              <a:rPr lang="en-US" b="0" i="1" u="none" strike="noStrike" dirty="0">
                <a:effectLst/>
                <a:latin typeface="Gotham Rounded SSm"/>
                <a:hlinkClick r:id="rId3"/>
              </a:rPr>
              <a:t>Head of a Woman</a:t>
            </a:r>
            <a:r>
              <a:rPr lang="en-US" b="0" i="0" dirty="0">
                <a:solidFill>
                  <a:srgbClr val="000000"/>
                </a:solidFill>
                <a:effectLst/>
                <a:latin typeface="Gotham Rounded SSm"/>
              </a:rPr>
              <a:t>, which he had made earlier in </a:t>
            </a:r>
            <a:r>
              <a:rPr lang="en-US" b="0" i="0" dirty="0" err="1">
                <a:solidFill>
                  <a:srgbClr val="000000"/>
                </a:solidFill>
                <a:effectLst/>
                <a:latin typeface="Gotham Rounded SSm"/>
              </a:rPr>
              <a:t>Nuenen</a:t>
            </a:r>
            <a:r>
              <a:rPr lang="en-US" b="0" i="0" dirty="0">
                <a:solidFill>
                  <a:srgbClr val="000000"/>
                </a:solidFill>
                <a:effectLst/>
                <a:latin typeface="Gotham Rounded SSm"/>
              </a:rPr>
              <a:t> (NL). This was a way of saving expensive linen canvas.</a:t>
            </a:r>
            <a:endParaRPr lang="el-GR" dirty="0"/>
          </a:p>
        </p:txBody>
      </p:sp>
    </p:spTree>
    <p:extLst>
      <p:ext uri="{BB962C8B-B14F-4D97-AF65-F5344CB8AC3E}">
        <p14:creationId xmlns:p14="http://schemas.microsoft.com/office/powerpoint/2010/main" val="30071536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39C4E3D-FF3B-87C8-5790-7F0459ECB538}"/>
              </a:ext>
            </a:extLst>
          </p:cNvPr>
          <p:cNvSpPr>
            <a:spLocks noGrp="1"/>
          </p:cNvSpPr>
          <p:nvPr>
            <p:ph type="title"/>
          </p:nvPr>
        </p:nvSpPr>
        <p:spPr/>
        <p:txBody>
          <a:bodyPr/>
          <a:lstStyle/>
          <a:p>
            <a:pPr algn="ctr"/>
            <a:r>
              <a:rPr lang="en-US" b="0" i="0" dirty="0">
                <a:solidFill>
                  <a:srgbClr val="000000"/>
                </a:solidFill>
                <a:effectLst/>
                <a:latin typeface="Gotham Rounded SSm"/>
              </a:rPr>
              <a:t>The Pink Peach Tree</a:t>
            </a:r>
            <a:br>
              <a:rPr lang="en-US" b="0" i="0" dirty="0">
                <a:solidFill>
                  <a:srgbClr val="000000"/>
                </a:solidFill>
                <a:effectLst/>
                <a:latin typeface="Gotham Rounded SSm"/>
              </a:rPr>
            </a:br>
            <a:endParaRPr lang="el-GR" dirty="0"/>
          </a:p>
        </p:txBody>
      </p:sp>
      <p:pic>
        <p:nvPicPr>
          <p:cNvPr id="5" name="Θέση περιεχομένου 4">
            <a:extLst>
              <a:ext uri="{FF2B5EF4-FFF2-40B4-BE49-F238E27FC236}">
                <a16:creationId xmlns:a16="http://schemas.microsoft.com/office/drawing/2014/main" id="{557F6332-1F01-4007-1C06-A3BD137A10E6}"/>
              </a:ext>
            </a:extLst>
          </p:cNvPr>
          <p:cNvPicPr>
            <a:picLocks noGrp="1" noChangeAspect="1"/>
          </p:cNvPicPr>
          <p:nvPr>
            <p:ph sz="half" idx="1"/>
          </p:nvPr>
        </p:nvPicPr>
        <p:blipFill>
          <a:blip r:embed="rId2"/>
          <a:stretch>
            <a:fillRect/>
          </a:stretch>
        </p:blipFill>
        <p:spPr>
          <a:xfrm>
            <a:off x="951722" y="2072481"/>
            <a:ext cx="4376058" cy="3857625"/>
          </a:xfrm>
          <a:prstGeom prst="rect">
            <a:avLst/>
          </a:prstGeom>
        </p:spPr>
      </p:pic>
      <p:sp>
        <p:nvSpPr>
          <p:cNvPr id="4" name="Θέση περιεχομένου 3">
            <a:extLst>
              <a:ext uri="{FF2B5EF4-FFF2-40B4-BE49-F238E27FC236}">
                <a16:creationId xmlns:a16="http://schemas.microsoft.com/office/drawing/2014/main" id="{5ADAB5DC-ED35-8E19-C784-78DEA09B610C}"/>
              </a:ext>
            </a:extLst>
          </p:cNvPr>
          <p:cNvSpPr>
            <a:spLocks noGrp="1"/>
          </p:cNvSpPr>
          <p:nvPr>
            <p:ph sz="half" idx="2"/>
          </p:nvPr>
        </p:nvSpPr>
        <p:spPr/>
        <p:txBody>
          <a:bodyPr>
            <a:normAutofit fontScale="70000" lnSpcReduction="20000"/>
          </a:bodyPr>
          <a:lstStyle/>
          <a:p>
            <a:r>
              <a:rPr lang="en-US" b="0" i="0" dirty="0">
                <a:solidFill>
                  <a:srgbClr val="000000"/>
                </a:solidFill>
                <a:effectLst/>
                <a:latin typeface="Gotham Rounded SSm"/>
              </a:rPr>
              <a:t>Van Gogh painted many fruit orchards during his first weeks in Arles (FR). There is an earlier, nearly identical version of this painting, which Van Gogh had completed in one sitting. ‘I’d worked on a no. 20 canvas in the open air in an orchard — ploughed lilac field, a reed fence — two pink peach trees against a glorious blue and white sky. Probably the best landscape I’ve done’, </a:t>
            </a:r>
            <a:r>
              <a:rPr lang="en-US" b="0" i="0" u="none" strike="noStrike" dirty="0">
                <a:effectLst/>
                <a:latin typeface="Gotham Rounded SSm"/>
                <a:hlinkClick r:id="rId3"/>
              </a:rPr>
              <a:t>he wrote</a:t>
            </a:r>
            <a:r>
              <a:rPr lang="en-US" b="0" i="0" dirty="0">
                <a:solidFill>
                  <a:srgbClr val="000000"/>
                </a:solidFill>
                <a:effectLst/>
                <a:latin typeface="Gotham Rounded SSm"/>
              </a:rPr>
              <a:t>.</a:t>
            </a:r>
            <a:br>
              <a:rPr lang="en-US" dirty="0"/>
            </a:br>
            <a:br>
              <a:rPr lang="en-US" dirty="0"/>
            </a:br>
            <a:r>
              <a:rPr lang="en-US" b="0" i="0" dirty="0">
                <a:solidFill>
                  <a:srgbClr val="000000"/>
                </a:solidFill>
                <a:effectLst/>
                <a:latin typeface="Gotham Rounded SSm"/>
              </a:rPr>
              <a:t>When he returned home, he saw the death notice of Anton Mauve (1838-1888), his uncle by marriage. Mauve was a well-known painter from whom Van Gogh had once taken lessons. He dedicated that first work to Mauve and made this new version later to send to Theo.</a:t>
            </a:r>
            <a:endParaRPr lang="el-GR" dirty="0"/>
          </a:p>
        </p:txBody>
      </p:sp>
    </p:spTree>
    <p:extLst>
      <p:ext uri="{BB962C8B-B14F-4D97-AF65-F5344CB8AC3E}">
        <p14:creationId xmlns:p14="http://schemas.microsoft.com/office/powerpoint/2010/main" val="24008227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6CEC469-BCB8-5784-2CCF-F296EA70E525}"/>
              </a:ext>
            </a:extLst>
          </p:cNvPr>
          <p:cNvSpPr>
            <a:spLocks noGrp="1"/>
          </p:cNvSpPr>
          <p:nvPr>
            <p:ph type="title"/>
          </p:nvPr>
        </p:nvSpPr>
        <p:spPr/>
        <p:txBody>
          <a:bodyPr/>
          <a:lstStyle/>
          <a:p>
            <a:pPr algn="ctr"/>
            <a:r>
              <a:rPr lang="en-US" b="0" i="0" dirty="0">
                <a:solidFill>
                  <a:srgbClr val="000000"/>
                </a:solidFill>
                <a:effectLst/>
                <a:latin typeface="Gotham Rounded SSm"/>
              </a:rPr>
              <a:t>Self-Portrait</a:t>
            </a:r>
            <a:br>
              <a:rPr lang="en-US" b="0" i="0" dirty="0">
                <a:solidFill>
                  <a:srgbClr val="000000"/>
                </a:solidFill>
                <a:effectLst/>
                <a:latin typeface="Gotham Rounded SSm"/>
              </a:rPr>
            </a:br>
            <a:endParaRPr lang="el-GR" dirty="0"/>
          </a:p>
        </p:txBody>
      </p:sp>
      <p:pic>
        <p:nvPicPr>
          <p:cNvPr id="5" name="Θέση περιεχομένου 4">
            <a:extLst>
              <a:ext uri="{FF2B5EF4-FFF2-40B4-BE49-F238E27FC236}">
                <a16:creationId xmlns:a16="http://schemas.microsoft.com/office/drawing/2014/main" id="{D2B0CE60-B964-2850-E266-FAB311B8618B}"/>
              </a:ext>
            </a:extLst>
          </p:cNvPr>
          <p:cNvPicPr>
            <a:picLocks noGrp="1" noChangeAspect="1"/>
          </p:cNvPicPr>
          <p:nvPr>
            <p:ph sz="half" idx="1"/>
          </p:nvPr>
        </p:nvPicPr>
        <p:blipFill>
          <a:blip r:embed="rId2"/>
          <a:stretch>
            <a:fillRect/>
          </a:stretch>
        </p:blipFill>
        <p:spPr>
          <a:xfrm>
            <a:off x="1427584" y="1825625"/>
            <a:ext cx="3965510" cy="4351338"/>
          </a:xfrm>
          <a:prstGeom prst="rect">
            <a:avLst/>
          </a:prstGeom>
        </p:spPr>
      </p:pic>
      <p:sp>
        <p:nvSpPr>
          <p:cNvPr id="4" name="Θέση περιεχομένου 3">
            <a:extLst>
              <a:ext uri="{FF2B5EF4-FFF2-40B4-BE49-F238E27FC236}">
                <a16:creationId xmlns:a16="http://schemas.microsoft.com/office/drawing/2014/main" id="{E4BEC9C6-E277-0AEB-2BA6-792728BAB883}"/>
              </a:ext>
            </a:extLst>
          </p:cNvPr>
          <p:cNvSpPr>
            <a:spLocks noGrp="1"/>
          </p:cNvSpPr>
          <p:nvPr>
            <p:ph sz="half" idx="2"/>
          </p:nvPr>
        </p:nvSpPr>
        <p:spPr/>
        <p:txBody>
          <a:bodyPr>
            <a:normAutofit fontScale="77500" lnSpcReduction="20000"/>
          </a:bodyPr>
          <a:lstStyle/>
          <a:p>
            <a:r>
              <a:rPr lang="en-US" b="0" i="0" dirty="0">
                <a:solidFill>
                  <a:srgbClr val="000000"/>
                </a:solidFill>
                <a:effectLst/>
                <a:latin typeface="Gotham Rounded SSm"/>
              </a:rPr>
              <a:t>Around the world, people </a:t>
            </a:r>
            <a:r>
              <a:rPr lang="en-US" b="0" i="0" dirty="0" err="1">
                <a:solidFill>
                  <a:srgbClr val="000000"/>
                </a:solidFill>
                <a:effectLst/>
                <a:latin typeface="Gotham Rounded SSm"/>
              </a:rPr>
              <a:t>recognise</a:t>
            </a:r>
            <a:r>
              <a:rPr lang="en-US" b="0" i="0" dirty="0">
                <a:solidFill>
                  <a:srgbClr val="000000"/>
                </a:solidFill>
                <a:effectLst/>
                <a:latin typeface="Gotham Rounded SSm"/>
              </a:rPr>
              <a:t> this man with a red beard and an earnest look in his eyes. Vincent van Gogh painted about 35 self-portraits in total, most of them in Paris. For him, this was a way of </a:t>
            </a:r>
            <a:r>
              <a:rPr lang="en-US" b="0" i="0" dirty="0" err="1">
                <a:solidFill>
                  <a:srgbClr val="000000"/>
                </a:solidFill>
                <a:effectLst/>
                <a:latin typeface="Gotham Rounded SSm"/>
              </a:rPr>
              <a:t>practising</a:t>
            </a:r>
            <a:r>
              <a:rPr lang="en-US" b="0" i="0" dirty="0">
                <a:solidFill>
                  <a:srgbClr val="000000"/>
                </a:solidFill>
                <a:effectLst/>
                <a:latin typeface="Gotham Rounded SSm"/>
              </a:rPr>
              <a:t> portrait painting. His intention was not to portray himself as realistically as possible. He used the Neo-Impressionist style here, with short, rough brushstrokes. These alternate with longer strokes, such as the orange in his beard.</a:t>
            </a:r>
            <a:br>
              <a:rPr lang="en-US" dirty="0"/>
            </a:br>
            <a:br>
              <a:rPr lang="en-US" dirty="0"/>
            </a:br>
            <a:r>
              <a:rPr lang="en-US" b="0" i="0" dirty="0">
                <a:solidFill>
                  <a:srgbClr val="000000"/>
                </a:solidFill>
                <a:effectLst/>
                <a:latin typeface="Gotham Rounded SSm"/>
              </a:rPr>
              <a:t>The background was originally purple (a mix of red and blue), but the red pigment has </a:t>
            </a:r>
            <a:r>
              <a:rPr lang="en-US" b="0" i="0" dirty="0" err="1">
                <a:solidFill>
                  <a:srgbClr val="000000"/>
                </a:solidFill>
                <a:effectLst/>
                <a:latin typeface="Gotham Rounded SSm"/>
              </a:rPr>
              <a:t>discoloured</a:t>
            </a:r>
            <a:r>
              <a:rPr lang="en-US" b="0" i="0" dirty="0">
                <a:solidFill>
                  <a:srgbClr val="000000"/>
                </a:solidFill>
                <a:effectLst/>
                <a:latin typeface="Gotham Rounded SSm"/>
              </a:rPr>
              <a:t> and has become almost completely transparent.</a:t>
            </a:r>
            <a:endParaRPr lang="el-GR" dirty="0"/>
          </a:p>
        </p:txBody>
      </p:sp>
    </p:spTree>
    <p:extLst>
      <p:ext uri="{BB962C8B-B14F-4D97-AF65-F5344CB8AC3E}">
        <p14:creationId xmlns:p14="http://schemas.microsoft.com/office/powerpoint/2010/main" val="2807029559"/>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16</TotalTime>
  <Words>1262</Words>
  <Application>Microsoft Office PowerPoint</Application>
  <PresentationFormat>Ευρεία οθόνη</PresentationFormat>
  <Paragraphs>15</Paragraphs>
  <Slides>7</Slides>
  <Notes>0</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7</vt:i4>
      </vt:variant>
    </vt:vector>
  </HeadingPairs>
  <TitlesOfParts>
    <vt:vector size="13" baseType="lpstr">
      <vt:lpstr>Aptos</vt:lpstr>
      <vt:lpstr>Aptos Display</vt:lpstr>
      <vt:lpstr>Arial</vt:lpstr>
      <vt:lpstr>Gotham Rounded SSm</vt:lpstr>
      <vt:lpstr>Times New Roman</vt:lpstr>
      <vt:lpstr>Θέμα του Office</vt:lpstr>
      <vt:lpstr>“My Vincent Van Gogh” </vt:lpstr>
      <vt:lpstr>Παρουσίαση του PowerPoint</vt:lpstr>
      <vt:lpstr>Παρουσίαση του PowerPoint</vt:lpstr>
      <vt:lpstr>All his works are unique and with his illness he created amazing works but I have singled out some of his works, which are my favourites.   Almond Blossom   </vt:lpstr>
      <vt:lpstr>Allotment with Sunflower </vt:lpstr>
      <vt:lpstr>The Pink Peach Tree </vt:lpstr>
      <vt:lpstr>Self-Portrait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“My Vincent Van Gogh” </dc:title>
  <dc:creator>ΓΚΕΚΑ ΑΝΝΑ</dc:creator>
  <cp:lastModifiedBy>ΓΚΕΚΑ ΑΝΝΑ</cp:lastModifiedBy>
  <cp:revision>1</cp:revision>
  <dcterms:created xsi:type="dcterms:W3CDTF">2024-01-10T15:38:56Z</dcterms:created>
  <dcterms:modified xsi:type="dcterms:W3CDTF">2024-01-10T15:55:39Z</dcterms:modified>
</cp:coreProperties>
</file>