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83" d="100"/>
          <a:sy n="83" d="100"/>
        </p:scale>
        <p:origin x="-1426" y="-77"/>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el-GR" smtClean="0"/>
              <a:t>Στυλ κύριου τίτλου</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n-US" dirty="0"/>
          </a:p>
        </p:txBody>
      </p:sp>
      <p:sp>
        <p:nvSpPr>
          <p:cNvPr id="4" name="Date Placeholder 3"/>
          <p:cNvSpPr>
            <a:spLocks noGrp="1"/>
          </p:cNvSpPr>
          <p:nvPr>
            <p:ph type="dt" sz="half" idx="10"/>
          </p:nvPr>
        </p:nvSpPr>
        <p:spPr/>
        <p:txBody>
          <a:bodyPr/>
          <a:lstStyle/>
          <a:p>
            <a:fld id="{C40417FC-C1E2-455D-82A7-F5713303679C}" type="datetimeFigureOut">
              <a:rPr lang="el-GR" smtClean="0"/>
              <a:pPr/>
              <a:t>9/2/2021</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BC86379A-0F4B-4170-8AC1-7264AB5DC378}"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a:p>
        </p:txBody>
      </p:sp>
      <p:sp>
        <p:nvSpPr>
          <p:cNvPr id="3" name="Vertical Text Placeholder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Date Placeholder 3"/>
          <p:cNvSpPr>
            <a:spLocks noGrp="1"/>
          </p:cNvSpPr>
          <p:nvPr>
            <p:ph type="dt" sz="half" idx="10"/>
          </p:nvPr>
        </p:nvSpPr>
        <p:spPr/>
        <p:txBody>
          <a:bodyPr/>
          <a:lstStyle/>
          <a:p>
            <a:fld id="{C40417FC-C1E2-455D-82A7-F5713303679C}" type="datetimeFigureOut">
              <a:rPr lang="el-GR" smtClean="0"/>
              <a:pPr/>
              <a:t>9/2/2021</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BC86379A-0F4B-4170-8AC1-7264AB5DC378}"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el-GR" smtClean="0"/>
              <a:t>Στυλ κύριου τίτλου</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Date Placeholder 3"/>
          <p:cNvSpPr>
            <a:spLocks noGrp="1"/>
          </p:cNvSpPr>
          <p:nvPr>
            <p:ph type="dt" sz="half" idx="10"/>
          </p:nvPr>
        </p:nvSpPr>
        <p:spPr/>
        <p:txBody>
          <a:bodyPr/>
          <a:lstStyle/>
          <a:p>
            <a:fld id="{C40417FC-C1E2-455D-82A7-F5713303679C}" type="datetimeFigureOut">
              <a:rPr lang="el-GR" smtClean="0"/>
              <a:pPr/>
              <a:t>9/2/2021</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BC86379A-0F4B-4170-8AC1-7264AB5DC378}"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a:p>
        </p:txBody>
      </p:sp>
      <p:sp>
        <p:nvSpPr>
          <p:cNvPr id="3" name="Content Placeholder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Date Placeholder 3"/>
          <p:cNvSpPr>
            <a:spLocks noGrp="1"/>
          </p:cNvSpPr>
          <p:nvPr>
            <p:ph type="dt" sz="half" idx="10"/>
          </p:nvPr>
        </p:nvSpPr>
        <p:spPr/>
        <p:txBody>
          <a:bodyPr/>
          <a:lstStyle/>
          <a:p>
            <a:fld id="{C40417FC-C1E2-455D-82A7-F5713303679C}" type="datetimeFigureOut">
              <a:rPr lang="el-GR" smtClean="0"/>
              <a:pPr/>
              <a:t>9/2/2021</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BC86379A-0F4B-4170-8AC1-7264AB5DC378}"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el-GR" smtClean="0"/>
              <a:t>Στυλ κύριου τίτλου</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Date Placeholder 3"/>
          <p:cNvSpPr>
            <a:spLocks noGrp="1"/>
          </p:cNvSpPr>
          <p:nvPr>
            <p:ph type="dt" sz="half" idx="10"/>
          </p:nvPr>
        </p:nvSpPr>
        <p:spPr/>
        <p:txBody>
          <a:bodyPr/>
          <a:lstStyle/>
          <a:p>
            <a:fld id="{C40417FC-C1E2-455D-82A7-F5713303679C}" type="datetimeFigureOut">
              <a:rPr lang="el-GR" smtClean="0"/>
              <a:pPr/>
              <a:t>9/2/2021</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BC86379A-0F4B-4170-8AC1-7264AB5DC378}" type="slidenum">
              <a:rPr lang="el-GR" smtClean="0"/>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Date Placeholder 4"/>
          <p:cNvSpPr>
            <a:spLocks noGrp="1"/>
          </p:cNvSpPr>
          <p:nvPr>
            <p:ph type="dt" sz="half" idx="10"/>
          </p:nvPr>
        </p:nvSpPr>
        <p:spPr/>
        <p:txBody>
          <a:bodyPr/>
          <a:lstStyle/>
          <a:p>
            <a:fld id="{C40417FC-C1E2-455D-82A7-F5713303679C}" type="datetimeFigureOut">
              <a:rPr lang="el-GR" smtClean="0"/>
              <a:pPr/>
              <a:t>9/2/2021</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BC86379A-0F4B-4170-8AC1-7264AB5DC378}"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l-GR" smtClean="0"/>
              <a:t>Στυλ κύριου τίτλου</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7" name="Date Placeholder 6"/>
          <p:cNvSpPr>
            <a:spLocks noGrp="1"/>
          </p:cNvSpPr>
          <p:nvPr>
            <p:ph type="dt" sz="half" idx="10"/>
          </p:nvPr>
        </p:nvSpPr>
        <p:spPr/>
        <p:txBody>
          <a:bodyPr/>
          <a:lstStyle/>
          <a:p>
            <a:fld id="{C40417FC-C1E2-455D-82A7-F5713303679C}" type="datetimeFigureOut">
              <a:rPr lang="el-GR" smtClean="0"/>
              <a:pPr/>
              <a:t>9/2/2021</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BC86379A-0F4B-4170-8AC1-7264AB5DC378}"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a:p>
        </p:txBody>
      </p:sp>
      <p:sp>
        <p:nvSpPr>
          <p:cNvPr id="3" name="Date Placeholder 2"/>
          <p:cNvSpPr>
            <a:spLocks noGrp="1"/>
          </p:cNvSpPr>
          <p:nvPr>
            <p:ph type="dt" sz="half" idx="10"/>
          </p:nvPr>
        </p:nvSpPr>
        <p:spPr/>
        <p:txBody>
          <a:bodyPr/>
          <a:lstStyle/>
          <a:p>
            <a:fld id="{C40417FC-C1E2-455D-82A7-F5713303679C}" type="datetimeFigureOut">
              <a:rPr lang="el-GR" smtClean="0"/>
              <a:pPr/>
              <a:t>9/2/2021</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BC86379A-0F4B-4170-8AC1-7264AB5DC378}"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40417FC-C1E2-455D-82A7-F5713303679C}" type="datetimeFigureOut">
              <a:rPr lang="el-GR" smtClean="0"/>
              <a:pPr/>
              <a:t>9/2/2021</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BC86379A-0F4B-4170-8AC1-7264AB5DC378}"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el-GR" smtClean="0"/>
              <a:t>Στυλ κύριου τίτλου</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Date Placeholder 4"/>
          <p:cNvSpPr>
            <a:spLocks noGrp="1"/>
          </p:cNvSpPr>
          <p:nvPr>
            <p:ph type="dt" sz="half" idx="10"/>
          </p:nvPr>
        </p:nvSpPr>
        <p:spPr/>
        <p:txBody>
          <a:bodyPr/>
          <a:lstStyle/>
          <a:p>
            <a:fld id="{C40417FC-C1E2-455D-82A7-F5713303679C}" type="datetimeFigureOut">
              <a:rPr lang="el-GR" smtClean="0"/>
              <a:pPr/>
              <a:t>9/2/2021</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BC86379A-0F4B-4170-8AC1-7264AB5DC378}" type="slidenum">
              <a:rPr lang="el-GR" smtClean="0"/>
              <a:pPr/>
              <a:t>‹#›</a:t>
            </a:fld>
            <a:endParaRPr lang="el-GR"/>
          </a:p>
        </p:txBody>
      </p:sp>
      <p:sp>
        <p:nvSpPr>
          <p:cNvPr id="9" name="Content Placeholder 8"/>
          <p:cNvSpPr>
            <a:spLocks noGrp="1"/>
          </p:cNvSpPr>
          <p:nvPr>
            <p:ph sz="quarter" idx="13"/>
          </p:nvPr>
        </p:nvSpPr>
        <p:spPr>
          <a:xfrm>
            <a:off x="304800" y="381000"/>
            <a:ext cx="7772400" cy="4942840"/>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el-GR" smtClean="0"/>
              <a:t>Στυλ κύριου τίτλου</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smtClean="0"/>
              <a:t>Κάντε κλικ στο εικονίδιο για να προσθέσετε μια εικόνα</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8" name="Date Placeholder 7"/>
          <p:cNvSpPr>
            <a:spLocks noGrp="1"/>
          </p:cNvSpPr>
          <p:nvPr>
            <p:ph type="dt" sz="half" idx="10"/>
          </p:nvPr>
        </p:nvSpPr>
        <p:spPr/>
        <p:txBody>
          <a:bodyPr/>
          <a:lstStyle/>
          <a:p>
            <a:fld id="{C40417FC-C1E2-455D-82A7-F5713303679C}" type="datetimeFigureOut">
              <a:rPr lang="el-GR" smtClean="0"/>
              <a:pPr/>
              <a:t>9/2/2021</a:t>
            </a:fld>
            <a:endParaRPr lang="el-GR"/>
          </a:p>
        </p:txBody>
      </p:sp>
      <p:sp>
        <p:nvSpPr>
          <p:cNvPr id="9" name="Slide Number Placeholder 8"/>
          <p:cNvSpPr>
            <a:spLocks noGrp="1"/>
          </p:cNvSpPr>
          <p:nvPr>
            <p:ph type="sldNum" sz="quarter" idx="11"/>
          </p:nvPr>
        </p:nvSpPr>
        <p:spPr/>
        <p:txBody>
          <a:bodyPr/>
          <a:lstStyle/>
          <a:p>
            <a:fld id="{BC86379A-0F4B-4170-8AC1-7264AB5DC378}" type="slidenum">
              <a:rPr lang="el-GR" smtClean="0"/>
              <a:pPr/>
              <a:t>‹#›</a:t>
            </a:fld>
            <a:endParaRPr lang="el-GR"/>
          </a:p>
        </p:txBody>
      </p:sp>
      <p:sp>
        <p:nvSpPr>
          <p:cNvPr id="10" name="Footer Placeholder 9"/>
          <p:cNvSpPr>
            <a:spLocks noGrp="1"/>
          </p:cNvSpPr>
          <p:nvPr>
            <p:ph type="ftr" sz="quarter" idx="12"/>
          </p:nvPr>
        </p:nvSpPr>
        <p:spPr/>
        <p:txBody>
          <a:bodyPr/>
          <a:lstStyle/>
          <a:p>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el-GR" smtClean="0"/>
              <a:t>Στυλ κύριου τίτλου</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BC86379A-0F4B-4170-8AC1-7264AB5DC378}" type="slidenum">
              <a:rPr lang="el-GR" smtClean="0"/>
              <a:pPr/>
              <a:t>‹#›</a:t>
            </a:fld>
            <a:endParaRPr lang="el-GR"/>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endParaRPr lang="el-GR"/>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fld id="{C40417FC-C1E2-455D-82A7-F5713303679C}" type="datetimeFigureOut">
              <a:rPr lang="el-GR" smtClean="0"/>
              <a:pPr/>
              <a:t>9/2/2021</a:t>
            </a:fld>
            <a:endParaRPr lang="el-G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615727" y="260648"/>
            <a:ext cx="7543800" cy="2593975"/>
          </a:xfrm>
        </p:spPr>
        <p:txBody>
          <a:bodyPr/>
          <a:lstStyle/>
          <a:p>
            <a:pPr algn="ctr"/>
            <a:r>
              <a:rPr lang="en-US" dirty="0"/>
              <a:t>Sandro Botticelli</a:t>
            </a:r>
            <a:br>
              <a:rPr lang="en-US" dirty="0"/>
            </a:br>
            <a:endParaRPr lang="el-GR" dirty="0"/>
          </a:p>
        </p:txBody>
      </p:sp>
      <p:sp>
        <p:nvSpPr>
          <p:cNvPr id="3" name="Υπότιτλος 2"/>
          <p:cNvSpPr>
            <a:spLocks noGrp="1"/>
          </p:cNvSpPr>
          <p:nvPr>
            <p:ph type="subTitle" idx="1"/>
          </p:nvPr>
        </p:nvSpPr>
        <p:spPr/>
        <p:txBody>
          <a:bodyPr/>
          <a:lstStyle/>
          <a:p>
            <a:endParaRPr lang="el-GR" dirty="0"/>
          </a:p>
        </p:txBody>
      </p:sp>
      <p:pic>
        <p:nvPicPr>
          <p:cNvPr id="4" name="Εικόνα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2339752" y="2276872"/>
            <a:ext cx="4095750" cy="3600450"/>
          </a:xfrm>
          <a:prstGeom prst="rect">
            <a:avLst/>
          </a:prstGeom>
        </p:spPr>
      </p:pic>
    </p:spTree>
    <p:extLst>
      <p:ext uri="{BB962C8B-B14F-4D97-AF65-F5344CB8AC3E}">
        <p14:creationId xmlns:p14="http://schemas.microsoft.com/office/powerpoint/2010/main" xmlns="" val="115829807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51520" y="476672"/>
            <a:ext cx="7825680" cy="1426170"/>
          </a:xfrm>
        </p:spPr>
        <p:txBody>
          <a:bodyPr/>
          <a:lstStyle/>
          <a:p>
            <a:pPr algn="ctr"/>
            <a:r>
              <a:rPr lang="en-US" sz="2000" dirty="0"/>
              <a:t> </a:t>
            </a:r>
            <a:r>
              <a:rPr lang="it-IT" sz="2400" b="1" dirty="0"/>
              <a:t> Alessandro di Mariano di Vanni Filipepi</a:t>
            </a:r>
            <a:r>
              <a:rPr lang="it-IT" sz="2400" dirty="0"/>
              <a:t>  </a:t>
            </a:r>
            <a:r>
              <a:rPr lang="en-US" sz="2400" dirty="0"/>
              <a:t>known as </a:t>
            </a:r>
            <a:r>
              <a:rPr lang="en-US" sz="2400" b="1" dirty="0"/>
              <a:t>Sandro Botticelli </a:t>
            </a:r>
            <a:r>
              <a:rPr lang="en-US" sz="2400" dirty="0"/>
              <a:t>was an </a:t>
            </a:r>
            <a:r>
              <a:rPr lang="en-US" sz="2400" dirty="0" smtClean="0"/>
              <a:t>Italian painter of the Early Renaissance. </a:t>
            </a:r>
            <a:endParaRPr lang="el-GR" sz="1800" dirty="0"/>
          </a:p>
        </p:txBody>
      </p:sp>
      <p:pic>
        <p:nvPicPr>
          <p:cNvPr id="4" name="Θέση περιεχομένου 3"/>
          <p:cNvPicPr>
            <a:picLocks noGrp="1" noChangeAspect="1"/>
          </p:cNvPicPr>
          <p:nvPr>
            <p:ph sz="half" idx="1"/>
          </p:nvPr>
        </p:nvPicPr>
        <p:blipFill>
          <a:blip r:embed="rId2">
            <a:extLst>
              <a:ext uri="{28A0092B-C50C-407E-A947-70E740481C1C}">
                <a14:useLocalDpi xmlns:a14="http://schemas.microsoft.com/office/drawing/2010/main" xmlns="" val="0"/>
              </a:ext>
            </a:extLst>
          </a:blip>
          <a:stretch>
            <a:fillRect/>
          </a:stretch>
        </p:blipFill>
        <p:spPr>
          <a:xfrm>
            <a:off x="827584" y="2276872"/>
            <a:ext cx="3240360" cy="3465201"/>
          </a:xfrm>
        </p:spPr>
      </p:pic>
      <p:sp>
        <p:nvSpPr>
          <p:cNvPr id="5" name="Θέση περιεχομένου 4"/>
          <p:cNvSpPr>
            <a:spLocks noGrp="1"/>
          </p:cNvSpPr>
          <p:nvPr>
            <p:ph sz="half" idx="2"/>
          </p:nvPr>
        </p:nvSpPr>
        <p:spPr>
          <a:xfrm>
            <a:off x="4211960" y="1628800"/>
            <a:ext cx="3657600" cy="4590288"/>
          </a:xfrm>
        </p:spPr>
        <p:txBody>
          <a:bodyPr>
            <a:normAutofit fontScale="92500" lnSpcReduction="10000"/>
          </a:bodyPr>
          <a:lstStyle/>
          <a:p>
            <a:endParaRPr lang="en-US" sz="2400" dirty="0" smtClean="0"/>
          </a:p>
          <a:p>
            <a:pPr marL="114300" indent="0">
              <a:buNone/>
            </a:pPr>
            <a:r>
              <a:rPr lang="en-US" sz="2400" dirty="0"/>
              <a:t>The date of his birth is not known, but his father's tax returns in following  years  give his age as two in 1447 and thirteen in 1458, meaning he must have been born between 1444 and </a:t>
            </a:r>
            <a:r>
              <a:rPr lang="en-US" sz="2400" dirty="0" smtClean="0"/>
              <a:t>1446.</a:t>
            </a:r>
          </a:p>
          <a:p>
            <a:pPr marL="114300" indent="0">
              <a:buNone/>
            </a:pPr>
            <a:endParaRPr lang="en-US" sz="2400" dirty="0"/>
          </a:p>
          <a:p>
            <a:pPr marL="114300" indent="0">
              <a:buNone/>
            </a:pPr>
            <a:r>
              <a:rPr lang="en-US" sz="2400" dirty="0" smtClean="0"/>
              <a:t>Botticelli </a:t>
            </a:r>
            <a:r>
              <a:rPr lang="en-US" sz="2400" dirty="0"/>
              <a:t>was born in the city of Florence  in a house in the street still called </a:t>
            </a:r>
            <a:r>
              <a:rPr lang="en-US" sz="2400" dirty="0" err="1"/>
              <a:t>Borgo</a:t>
            </a:r>
            <a:r>
              <a:rPr lang="en-US" sz="2400" dirty="0"/>
              <a:t> </a:t>
            </a:r>
            <a:r>
              <a:rPr lang="en-US" sz="2400" dirty="0" err="1"/>
              <a:t>Ognissanti</a:t>
            </a:r>
            <a:r>
              <a:rPr lang="en-US" sz="2400" dirty="0" smtClean="0"/>
              <a:t>.</a:t>
            </a:r>
          </a:p>
          <a:p>
            <a:pPr marL="114300" indent="0">
              <a:buNone/>
            </a:pPr>
            <a:endParaRPr lang="el-GR" sz="2400" dirty="0"/>
          </a:p>
        </p:txBody>
      </p:sp>
    </p:spTree>
    <p:extLst>
      <p:ext uri="{BB962C8B-B14F-4D97-AF65-F5344CB8AC3E}">
        <p14:creationId xmlns:p14="http://schemas.microsoft.com/office/powerpoint/2010/main" xmlns="" val="358187221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n-US" dirty="0" smtClean="0">
                <a:solidFill>
                  <a:schemeClr val="accent6">
                    <a:lumMod val="75000"/>
                  </a:schemeClr>
                </a:solidFill>
              </a:rPr>
              <a:t>How did he start?</a:t>
            </a:r>
            <a:endParaRPr lang="el-GR" dirty="0">
              <a:solidFill>
                <a:schemeClr val="accent6">
                  <a:lumMod val="75000"/>
                </a:schemeClr>
              </a:solidFill>
            </a:endParaRPr>
          </a:p>
        </p:txBody>
      </p:sp>
      <p:sp>
        <p:nvSpPr>
          <p:cNvPr id="3" name="Θέση περιεχομένου 2"/>
          <p:cNvSpPr>
            <a:spLocks noGrp="1"/>
          </p:cNvSpPr>
          <p:nvPr>
            <p:ph idx="1"/>
          </p:nvPr>
        </p:nvSpPr>
        <p:spPr/>
        <p:txBody>
          <a:bodyPr/>
          <a:lstStyle/>
          <a:p>
            <a:pPr marL="114300" indent="0">
              <a:buNone/>
            </a:pPr>
            <a:r>
              <a:rPr lang="en-US" dirty="0"/>
              <a:t>Botticelli’s father was a tanner who apprenticed Sandro to a goldsmith after his schooling was finished. But, since Sandro preferred </a:t>
            </a:r>
            <a:r>
              <a:rPr lang="en-US" dirty="0" smtClean="0">
                <a:solidFill>
                  <a:schemeClr val="tx1">
                    <a:lumMod val="90000"/>
                    <a:lumOff val="10000"/>
                  </a:schemeClr>
                </a:solidFill>
              </a:rPr>
              <a:t>painting</a:t>
            </a:r>
            <a:r>
              <a:rPr lang="en-US" dirty="0" smtClean="0"/>
              <a:t>, </a:t>
            </a:r>
            <a:r>
              <a:rPr lang="en-US" dirty="0"/>
              <a:t>his father then placed him under </a:t>
            </a:r>
            <a:r>
              <a:rPr lang="en-US" dirty="0" smtClean="0"/>
              <a:t>Filippo Lippi, </a:t>
            </a:r>
            <a:r>
              <a:rPr lang="en-US" dirty="0"/>
              <a:t>who was one of the most admired Florentine masters</a:t>
            </a:r>
            <a:r>
              <a:rPr lang="en-US" dirty="0" smtClean="0"/>
              <a:t>.</a:t>
            </a:r>
          </a:p>
          <a:p>
            <a:pPr marL="114300" indent="0">
              <a:buNone/>
            </a:pPr>
            <a:endParaRPr lang="en-US" dirty="0"/>
          </a:p>
          <a:p>
            <a:pPr marL="114300" indent="0">
              <a:buNone/>
            </a:pPr>
            <a:r>
              <a:rPr lang="en-US" dirty="0"/>
              <a:t>Lippi taught Botticelli the techniques of </a:t>
            </a:r>
            <a:r>
              <a:rPr lang="en-US" dirty="0" smtClean="0"/>
              <a:t>panel painting and</a:t>
            </a:r>
            <a:r>
              <a:rPr lang="en-US" dirty="0"/>
              <a:t> </a:t>
            </a:r>
            <a:r>
              <a:rPr lang="en-US" dirty="0" smtClean="0"/>
              <a:t>fresco </a:t>
            </a:r>
            <a:r>
              <a:rPr lang="en-US" dirty="0"/>
              <a:t> and gave him an assured control of </a:t>
            </a:r>
            <a:r>
              <a:rPr lang="en-US" dirty="0" smtClean="0"/>
              <a:t>linear perspective.</a:t>
            </a:r>
            <a:r>
              <a:rPr lang="en-US" dirty="0"/>
              <a:t> Stylistically, Botticelli acquired from Lippi a repertory of types and </a:t>
            </a:r>
            <a:r>
              <a:rPr lang="en-US" dirty="0" smtClean="0"/>
              <a:t>compositions. </a:t>
            </a:r>
          </a:p>
          <a:p>
            <a:pPr marL="114300" indent="0">
              <a:buNone/>
            </a:pPr>
            <a:endParaRPr lang="en-US" dirty="0" smtClean="0"/>
          </a:p>
          <a:p>
            <a:pPr marL="114300" indent="0">
              <a:buNone/>
            </a:pPr>
            <a:r>
              <a:rPr lang="en-US" dirty="0"/>
              <a:t>After Lippi left </a:t>
            </a:r>
            <a:r>
              <a:rPr lang="en-US" dirty="0" smtClean="0"/>
              <a:t>Florence, </a:t>
            </a:r>
            <a:r>
              <a:rPr lang="en-US" dirty="0"/>
              <a:t>Botticelli worked to improve the comparatively soft, frail figural style he had learned from his teacher. </a:t>
            </a:r>
            <a:endParaRPr lang="el-GR" dirty="0"/>
          </a:p>
        </p:txBody>
      </p:sp>
    </p:spTree>
    <p:extLst>
      <p:ext uri="{BB962C8B-B14F-4D97-AF65-F5344CB8AC3E}">
        <p14:creationId xmlns:p14="http://schemas.microsoft.com/office/powerpoint/2010/main" xmlns="" val="370197332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lstStyle/>
          <a:p>
            <a:pPr marL="114300" indent="0">
              <a:buNone/>
            </a:pPr>
            <a:r>
              <a:rPr lang="en-US" dirty="0">
                <a:solidFill>
                  <a:srgbClr val="1A1A1A"/>
                </a:solidFill>
                <a:latin typeface="Georgia"/>
              </a:rPr>
              <a:t>Already by 1470 Botticelli was established in Florence as an independent master with his own workshop. Absorbed in his art, he never married, and he lived with his family</a:t>
            </a:r>
            <a:r>
              <a:rPr lang="en-US" dirty="0" smtClean="0">
                <a:solidFill>
                  <a:srgbClr val="1A1A1A"/>
                </a:solidFill>
                <a:latin typeface="Georgia"/>
              </a:rPr>
              <a:t>.</a:t>
            </a:r>
          </a:p>
          <a:p>
            <a:pPr marL="114300" indent="0">
              <a:buNone/>
            </a:pPr>
            <a:r>
              <a:rPr lang="en-US" dirty="0">
                <a:solidFill>
                  <a:srgbClr val="202122"/>
                </a:solidFill>
                <a:latin typeface="Arial"/>
              </a:rPr>
              <a:t> </a:t>
            </a:r>
            <a:r>
              <a:rPr lang="en-US" sz="2000" dirty="0">
                <a:solidFill>
                  <a:srgbClr val="202122"/>
                </a:solidFill>
                <a:latin typeface="Arial"/>
              </a:rPr>
              <a:t>His best-known works are </a:t>
            </a:r>
            <a:r>
              <a:rPr lang="en-US" sz="2000" dirty="0" smtClean="0">
                <a:solidFill>
                  <a:srgbClr val="202122"/>
                </a:solidFill>
                <a:latin typeface="Arial"/>
              </a:rPr>
              <a:t>The Birth of Venus and Primavera, </a:t>
            </a:r>
            <a:r>
              <a:rPr lang="en-US" sz="2000" dirty="0">
                <a:solidFill>
                  <a:srgbClr val="202122"/>
                </a:solidFill>
                <a:latin typeface="Arial"/>
              </a:rPr>
              <a:t>both in the </a:t>
            </a:r>
            <a:r>
              <a:rPr lang="en-US" sz="2000" dirty="0" smtClean="0">
                <a:solidFill>
                  <a:srgbClr val="202122"/>
                </a:solidFill>
                <a:latin typeface="Arial"/>
              </a:rPr>
              <a:t>Uffizi</a:t>
            </a:r>
            <a:r>
              <a:rPr lang="en-US" sz="2000" dirty="0">
                <a:solidFill>
                  <a:srgbClr val="202122"/>
                </a:solidFill>
                <a:latin typeface="Arial"/>
              </a:rPr>
              <a:t> in </a:t>
            </a:r>
            <a:r>
              <a:rPr lang="en-US" sz="2000" dirty="0" smtClean="0">
                <a:solidFill>
                  <a:srgbClr val="202122"/>
                </a:solidFill>
                <a:latin typeface="Arial"/>
              </a:rPr>
              <a:t>Florence. </a:t>
            </a:r>
            <a:r>
              <a:rPr lang="en-US" sz="2000" dirty="0">
                <a:solidFill>
                  <a:srgbClr val="202122"/>
                </a:solidFill>
                <a:latin typeface="Arial"/>
              </a:rPr>
              <a:t>Botticelli lived all his life in the same </a:t>
            </a:r>
            <a:r>
              <a:rPr lang="en-US" sz="2000" dirty="0" err="1">
                <a:solidFill>
                  <a:srgbClr val="202122"/>
                </a:solidFill>
                <a:latin typeface="Arial"/>
              </a:rPr>
              <a:t>neighbourhood</a:t>
            </a:r>
            <a:r>
              <a:rPr lang="en-US" sz="2000" dirty="0">
                <a:solidFill>
                  <a:srgbClr val="202122"/>
                </a:solidFill>
                <a:latin typeface="Arial"/>
              </a:rPr>
              <a:t> of Florence</a:t>
            </a:r>
            <a:endParaRPr lang="en-US" sz="2000" dirty="0" smtClean="0">
              <a:solidFill>
                <a:srgbClr val="1A1A1A"/>
              </a:solidFill>
              <a:latin typeface="Georgia"/>
            </a:endParaRPr>
          </a:p>
          <a:p>
            <a:pPr marL="114300" indent="0">
              <a:buNone/>
            </a:pPr>
            <a:r>
              <a:rPr lang="en-US" dirty="0" smtClean="0"/>
              <a:t>His</a:t>
            </a:r>
            <a:r>
              <a:rPr lang="en-US" dirty="0"/>
              <a:t> </a:t>
            </a:r>
            <a:r>
              <a:rPr lang="en-US" i="1" dirty="0"/>
              <a:t>Birth of </a:t>
            </a:r>
            <a:r>
              <a:rPr lang="en-US" i="1" dirty="0" smtClean="0"/>
              <a:t>Venus </a:t>
            </a:r>
            <a:r>
              <a:rPr lang="en-US" dirty="0" smtClean="0"/>
              <a:t>and</a:t>
            </a:r>
            <a:r>
              <a:rPr lang="en-US" dirty="0"/>
              <a:t> </a:t>
            </a:r>
            <a:r>
              <a:rPr lang="en-US" i="1" dirty="0"/>
              <a:t>Primavera</a:t>
            </a:r>
            <a:r>
              <a:rPr lang="en-US" dirty="0"/>
              <a:t> </a:t>
            </a:r>
            <a:r>
              <a:rPr lang="en-US" dirty="0" smtClean="0"/>
              <a:t>are </a:t>
            </a:r>
            <a:r>
              <a:rPr lang="en-US" dirty="0"/>
              <a:t>often said to epitomize for modern viewers the spirit of the Renaissance, though his elongated, seemingly weightless figures and fairly flat spaces deviate from the naturalism of other Renaissance painters.</a:t>
            </a:r>
            <a:endParaRPr lang="el-GR" dirty="0"/>
          </a:p>
        </p:txBody>
      </p:sp>
    </p:spTree>
    <p:extLst>
      <p:ext uri="{BB962C8B-B14F-4D97-AF65-F5344CB8AC3E}">
        <p14:creationId xmlns:p14="http://schemas.microsoft.com/office/powerpoint/2010/main" xmlns="" val="207120175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n-US" dirty="0" smtClean="0"/>
              <a:t>Famous Paintings</a:t>
            </a:r>
            <a:endParaRPr lang="el-GR" dirty="0"/>
          </a:p>
        </p:txBody>
      </p:sp>
      <p:sp>
        <p:nvSpPr>
          <p:cNvPr id="7" name="Θέση περιεχομένου 6"/>
          <p:cNvSpPr>
            <a:spLocks noGrp="1"/>
          </p:cNvSpPr>
          <p:nvPr>
            <p:ph idx="1"/>
          </p:nvPr>
        </p:nvSpPr>
        <p:spPr/>
        <p:txBody>
          <a:bodyPr/>
          <a:lstStyle/>
          <a:p>
            <a:pPr marL="114300" indent="0">
              <a:buNone/>
            </a:pPr>
            <a:r>
              <a:rPr lang="en-US" dirty="0" smtClean="0">
                <a:solidFill>
                  <a:srgbClr val="000000"/>
                </a:solidFill>
                <a:latin typeface="Linux Libertine"/>
              </a:rPr>
              <a:t>                               </a:t>
            </a:r>
            <a:r>
              <a:rPr lang="en-US" sz="2400" u="sng" dirty="0" smtClean="0">
                <a:solidFill>
                  <a:srgbClr val="000000"/>
                </a:solidFill>
                <a:latin typeface="Linux Libertine"/>
              </a:rPr>
              <a:t>Sistine </a:t>
            </a:r>
            <a:r>
              <a:rPr lang="en-US" sz="2400" u="sng" dirty="0">
                <a:solidFill>
                  <a:srgbClr val="000000"/>
                </a:solidFill>
                <a:latin typeface="Linux Libertine"/>
              </a:rPr>
              <a:t>Chapel</a:t>
            </a:r>
          </a:p>
          <a:p>
            <a:endParaRPr lang="el-GR" dirty="0"/>
          </a:p>
        </p:txBody>
      </p:sp>
      <p:pic>
        <p:nvPicPr>
          <p:cNvPr id="8" name="Εικόνα 7"/>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2267744" y="2446851"/>
            <a:ext cx="3849442" cy="2410966"/>
          </a:xfrm>
          <a:prstGeom prst="rect">
            <a:avLst/>
          </a:prstGeom>
        </p:spPr>
      </p:pic>
    </p:spTree>
    <p:extLst>
      <p:ext uri="{BB962C8B-B14F-4D97-AF65-F5344CB8AC3E}">
        <p14:creationId xmlns:p14="http://schemas.microsoft.com/office/powerpoint/2010/main" xmlns="" val="185000910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n-US" dirty="0" smtClean="0"/>
              <a:t>Famous Paintings </a:t>
            </a:r>
            <a:endParaRPr lang="el-GR" dirty="0"/>
          </a:p>
        </p:txBody>
      </p:sp>
      <p:sp>
        <p:nvSpPr>
          <p:cNvPr id="3" name="Θέση περιεχομένου 2"/>
          <p:cNvSpPr>
            <a:spLocks noGrp="1"/>
          </p:cNvSpPr>
          <p:nvPr>
            <p:ph idx="1"/>
          </p:nvPr>
        </p:nvSpPr>
        <p:spPr/>
        <p:txBody>
          <a:bodyPr/>
          <a:lstStyle/>
          <a:p>
            <a:pPr marL="114300" indent="0">
              <a:buNone/>
            </a:pPr>
            <a:r>
              <a:rPr lang="en-US" dirty="0" smtClean="0">
                <a:solidFill>
                  <a:srgbClr val="202122"/>
                </a:solidFill>
                <a:latin typeface="Arial"/>
              </a:rPr>
              <a:t>                             </a:t>
            </a:r>
            <a:r>
              <a:rPr lang="en-US" u="sng" dirty="0" smtClean="0">
                <a:solidFill>
                  <a:srgbClr val="202122"/>
                </a:solidFill>
                <a:latin typeface="Arial"/>
              </a:rPr>
              <a:t>The </a:t>
            </a:r>
            <a:r>
              <a:rPr lang="en-US" u="sng" dirty="0">
                <a:solidFill>
                  <a:srgbClr val="202122"/>
                </a:solidFill>
                <a:latin typeface="Arial"/>
              </a:rPr>
              <a:t>Birth of Venus</a:t>
            </a:r>
            <a:endParaRPr lang="el-GR" u="sng" dirty="0"/>
          </a:p>
        </p:txBody>
      </p:sp>
      <p:pic>
        <p:nvPicPr>
          <p:cNvPr id="4" name="Εικόνα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2123728" y="2564904"/>
            <a:ext cx="4154261" cy="2606799"/>
          </a:xfrm>
          <a:prstGeom prst="rect">
            <a:avLst/>
          </a:prstGeom>
        </p:spPr>
      </p:pic>
    </p:spTree>
    <p:extLst>
      <p:ext uri="{BB962C8B-B14F-4D97-AF65-F5344CB8AC3E}">
        <p14:creationId xmlns:p14="http://schemas.microsoft.com/office/powerpoint/2010/main" xmlns="" val="205785230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n-US" dirty="0"/>
              <a:t>Famous Paintings </a:t>
            </a:r>
            <a:endParaRPr lang="el-GR" dirty="0"/>
          </a:p>
        </p:txBody>
      </p:sp>
      <p:sp>
        <p:nvSpPr>
          <p:cNvPr id="3" name="Θέση περιεχομένου 2"/>
          <p:cNvSpPr>
            <a:spLocks noGrp="1"/>
          </p:cNvSpPr>
          <p:nvPr>
            <p:ph idx="1"/>
          </p:nvPr>
        </p:nvSpPr>
        <p:spPr/>
        <p:txBody>
          <a:bodyPr/>
          <a:lstStyle/>
          <a:p>
            <a:pPr marL="114300" indent="0">
              <a:buNone/>
            </a:pPr>
            <a:r>
              <a:rPr lang="en-US" dirty="0" smtClean="0"/>
              <a:t>                                               </a:t>
            </a:r>
            <a:r>
              <a:rPr lang="en-US" sz="2400" u="sng" dirty="0" smtClean="0"/>
              <a:t>Primavera</a:t>
            </a:r>
            <a:endParaRPr lang="el-GR" sz="2400" u="sng" dirty="0"/>
          </a:p>
        </p:txBody>
      </p:sp>
      <p:pic>
        <p:nvPicPr>
          <p:cNvPr id="4" name="Εικόνα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1763688" y="2348880"/>
            <a:ext cx="5187045" cy="3254871"/>
          </a:xfrm>
          <a:prstGeom prst="rect">
            <a:avLst/>
          </a:prstGeom>
        </p:spPr>
      </p:pic>
    </p:spTree>
    <p:extLst>
      <p:ext uri="{BB962C8B-B14F-4D97-AF65-F5344CB8AC3E}">
        <p14:creationId xmlns:p14="http://schemas.microsoft.com/office/powerpoint/2010/main" xmlns="" val="301272714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n-US" dirty="0" smtClean="0"/>
              <a:t>Death</a:t>
            </a:r>
            <a:endParaRPr lang="el-GR" dirty="0"/>
          </a:p>
        </p:txBody>
      </p:sp>
      <p:sp>
        <p:nvSpPr>
          <p:cNvPr id="3" name="Θέση περιεχομένου 2"/>
          <p:cNvSpPr>
            <a:spLocks noGrp="1"/>
          </p:cNvSpPr>
          <p:nvPr>
            <p:ph idx="1"/>
          </p:nvPr>
        </p:nvSpPr>
        <p:spPr/>
        <p:txBody>
          <a:bodyPr/>
          <a:lstStyle/>
          <a:p>
            <a:pPr marL="114300" indent="0">
              <a:buNone/>
            </a:pPr>
            <a:r>
              <a:rPr lang="en-US" dirty="0"/>
              <a:t>Sandro died in May 17, 1510 in the age of 64-65</a:t>
            </a:r>
            <a:endParaRPr lang="el-GR" dirty="0"/>
          </a:p>
          <a:p>
            <a:pPr marL="114300" indent="0">
              <a:buNone/>
            </a:pPr>
            <a:r>
              <a:rPr lang="en-US" dirty="0" smtClean="0"/>
              <a:t>The </a:t>
            </a:r>
            <a:r>
              <a:rPr lang="en-US" dirty="0"/>
              <a:t>cause of Sandro Botticelli’s death in 1510 has not been widely written about. Biographer </a:t>
            </a:r>
            <a:r>
              <a:rPr lang="en-US" dirty="0" smtClean="0"/>
              <a:t>Giorgio Vasari </a:t>
            </a:r>
            <a:r>
              <a:rPr lang="en-US" dirty="0"/>
              <a:t> described Botticelli as impoverished and disabled in his last years. Other evidence, however, suggests that Botticelli remained fairly prosperous. He may have simply been overtaken by ill health</a:t>
            </a:r>
            <a:r>
              <a:rPr lang="en-US" dirty="0" smtClean="0"/>
              <a:t>.</a:t>
            </a:r>
          </a:p>
          <a:p>
            <a:pPr marL="114300" indent="0">
              <a:buNone/>
            </a:pPr>
            <a:endParaRPr lang="en-US" dirty="0"/>
          </a:p>
        </p:txBody>
      </p:sp>
    </p:spTree>
    <p:extLst>
      <p:ext uri="{BB962C8B-B14F-4D97-AF65-F5344CB8AC3E}">
        <p14:creationId xmlns:p14="http://schemas.microsoft.com/office/powerpoint/2010/main" xmlns="" val="41066726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Γειτνίαση">
  <a:themeElements>
    <a:clrScheme name="Γειτνίαση">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Γειτνίαση">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Adjacency</Template>
  <TotalTime>173</TotalTime>
  <Words>154</Words>
  <Application>Microsoft Office PowerPoint</Application>
  <PresentationFormat>Προβολή στην οθόνη (4:3)</PresentationFormat>
  <Paragraphs>24</Paragraphs>
  <Slides>8</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8</vt:i4>
      </vt:variant>
    </vt:vector>
  </HeadingPairs>
  <TitlesOfParts>
    <vt:vector size="9" baseType="lpstr">
      <vt:lpstr>Γειτνίαση</vt:lpstr>
      <vt:lpstr>Sandro Botticelli </vt:lpstr>
      <vt:lpstr>  Alessandro di Mariano di Vanni Filipepi  known as Sandro Botticelli was an Italian painter of the Early Renaissance. </vt:lpstr>
      <vt:lpstr>How did he start?</vt:lpstr>
      <vt:lpstr>Διαφάνεια 4</vt:lpstr>
      <vt:lpstr>Famous Paintings</vt:lpstr>
      <vt:lpstr>Famous Paintings </vt:lpstr>
      <vt:lpstr>Famous Paintings </vt:lpstr>
      <vt:lpstr>Death</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Eleni Theocharidou</dc:creator>
  <cp:lastModifiedBy>Εvangelia</cp:lastModifiedBy>
  <cp:revision>13</cp:revision>
  <dcterms:created xsi:type="dcterms:W3CDTF">2021-02-07T22:04:41Z</dcterms:created>
  <dcterms:modified xsi:type="dcterms:W3CDTF">2021-02-09T20:18:13Z</dcterms:modified>
</cp:coreProperties>
</file>